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1.xml" ContentType="application/vnd.openxmlformats-officedocument.themeOverr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4"/>
  </p:notesMasterIdLst>
  <p:sldIdLst>
    <p:sldId id="257" r:id="rId2"/>
    <p:sldId id="258" r:id="rId3"/>
    <p:sldId id="259" r:id="rId4"/>
    <p:sldId id="269" r:id="rId5"/>
    <p:sldId id="261" r:id="rId6"/>
    <p:sldId id="299" r:id="rId7"/>
    <p:sldId id="264" r:id="rId8"/>
    <p:sldId id="272" r:id="rId9"/>
    <p:sldId id="280" r:id="rId10"/>
    <p:sldId id="275" r:id="rId11"/>
    <p:sldId id="276" r:id="rId12"/>
    <p:sldId id="278" r:id="rId13"/>
    <p:sldId id="286" r:id="rId14"/>
    <p:sldId id="287" r:id="rId15"/>
    <p:sldId id="279" r:id="rId16"/>
    <p:sldId id="271" r:id="rId17"/>
    <p:sldId id="266" r:id="rId18"/>
    <p:sldId id="285" r:id="rId19"/>
    <p:sldId id="295" r:id="rId20"/>
    <p:sldId id="289" r:id="rId21"/>
    <p:sldId id="284" r:id="rId22"/>
    <p:sldId id="290" r:id="rId23"/>
    <p:sldId id="291" r:id="rId24"/>
    <p:sldId id="294" r:id="rId25"/>
    <p:sldId id="293" r:id="rId26"/>
    <p:sldId id="296" r:id="rId27"/>
    <p:sldId id="297" r:id="rId28"/>
    <p:sldId id="298" r:id="rId29"/>
    <p:sldId id="283" r:id="rId30"/>
    <p:sldId id="288" r:id="rId31"/>
    <p:sldId id="281" r:id="rId32"/>
    <p:sldId id="265" r:id="rId33"/>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6326" autoAdjust="0"/>
  </p:normalViewPr>
  <p:slideViewPr>
    <p:cSldViewPr snapToGrid="0">
      <p:cViewPr varScale="1">
        <p:scale>
          <a:sx n="50" d="100"/>
          <a:sy n="50" d="100"/>
        </p:scale>
        <p:origin x="1212" y="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oleObject" Target="file:///C:\Users\satan\OneDrive\&#12487;&#12473;&#12463;&#12488;&#12483;&#12503;\&#26481;&#35388;REIT&#25351;&#25968;%20&#36942;&#21435;&#12487;&#12540;&#12479;(2017).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ja-JP" altLang="en-US" sz="2000" b="1" dirty="0"/>
              <a:t>①相関係数</a:t>
            </a:r>
            <a:endParaRPr lang="en-US" altLang="ja-JP" sz="2000" b="1"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lineChart>
        <c:grouping val="standard"/>
        <c:varyColors val="0"/>
        <c:ser>
          <c:idx val="0"/>
          <c:order val="0"/>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'TOPIX 標準偏差'!$E$7:$P$7</c:f>
              <c:strCache>
                <c:ptCount val="12"/>
                <c:pt idx="0">
                  <c:v>1月</c:v>
                </c:pt>
                <c:pt idx="1">
                  <c:v>2月</c:v>
                </c:pt>
                <c:pt idx="2">
                  <c:v>3月</c:v>
                </c:pt>
                <c:pt idx="3">
                  <c:v>4月</c:v>
                </c:pt>
                <c:pt idx="4">
                  <c:v>5月</c:v>
                </c:pt>
                <c:pt idx="5">
                  <c:v>6月</c:v>
                </c:pt>
                <c:pt idx="6">
                  <c:v>7月</c:v>
                </c:pt>
                <c:pt idx="7">
                  <c:v>8月</c:v>
                </c:pt>
                <c:pt idx="8">
                  <c:v>9月</c:v>
                </c:pt>
                <c:pt idx="9">
                  <c:v>10月</c:v>
                </c:pt>
                <c:pt idx="10">
                  <c:v>11月</c:v>
                </c:pt>
                <c:pt idx="11">
                  <c:v>12月</c:v>
                </c:pt>
              </c:strCache>
            </c:strRef>
          </c:cat>
          <c:val>
            <c:numRef>
              <c:f>'TOPIX 標準偏差'!$E$8:$P$8</c:f>
              <c:numCache>
                <c:formatCode>0.000</c:formatCode>
                <c:ptCount val="12"/>
                <c:pt idx="0">
                  <c:v>0.64573010592506563</c:v>
                </c:pt>
                <c:pt idx="1">
                  <c:v>0.29530939078359786</c:v>
                </c:pt>
                <c:pt idx="2">
                  <c:v>4.1336433825969472E-2</c:v>
                </c:pt>
                <c:pt idx="3">
                  <c:v>9.3922789907785083E-3</c:v>
                </c:pt>
                <c:pt idx="4">
                  <c:v>8.2288521203732493E-2</c:v>
                </c:pt>
                <c:pt idx="5">
                  <c:v>0.22575697851467794</c:v>
                </c:pt>
                <c:pt idx="6">
                  <c:v>5.4957530839493472E-2</c:v>
                </c:pt>
                <c:pt idx="7">
                  <c:v>7.4121427835860718E-2</c:v>
                </c:pt>
                <c:pt idx="8">
                  <c:v>0.14458264317876576</c:v>
                </c:pt>
                <c:pt idx="9">
                  <c:v>6.2431923692690162E-2</c:v>
                </c:pt>
                <c:pt idx="10">
                  <c:v>0.36384192536976306</c:v>
                </c:pt>
                <c:pt idx="11">
                  <c:v>0.17354732696862127</c:v>
                </c:pt>
              </c:numCache>
            </c:numRef>
          </c:val>
          <c:smooth val="0"/>
          <c:extLst>
            <c:ext xmlns:c16="http://schemas.microsoft.com/office/drawing/2014/chart" uri="{C3380CC4-5D6E-409C-BE32-E72D297353CC}">
              <c16:uniqueId val="{00000000-5138-4CFD-BE16-531ACDC869CD}"/>
            </c:ext>
          </c:extLst>
        </c:ser>
        <c:dLbls>
          <c:showLegendKey val="0"/>
          <c:showVal val="0"/>
          <c:showCatName val="0"/>
          <c:showSerName val="0"/>
          <c:showPercent val="0"/>
          <c:showBubbleSize val="0"/>
        </c:dLbls>
        <c:marker val="1"/>
        <c:smooth val="0"/>
        <c:axId val="2039129743"/>
        <c:axId val="1253950591"/>
      </c:lineChart>
      <c:catAx>
        <c:axId val="203912974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ja-JP"/>
          </a:p>
        </c:txPr>
        <c:crossAx val="1253950591"/>
        <c:crosses val="autoZero"/>
        <c:auto val="1"/>
        <c:lblAlgn val="ctr"/>
        <c:lblOffset val="100"/>
        <c:noMultiLvlLbl val="0"/>
      </c:catAx>
      <c:valAx>
        <c:axId val="1253950591"/>
        <c:scaling>
          <c:orientation val="minMax"/>
        </c:scaling>
        <c:delete val="0"/>
        <c:axPos val="l"/>
        <c:majorGridlines>
          <c:spPr>
            <a:ln w="9525" cap="flat" cmpd="sng" algn="ctr">
              <a:solidFill>
                <a:schemeClr val="tx1">
                  <a:lumMod val="15000"/>
                  <a:lumOff val="85000"/>
                </a:schemeClr>
              </a:solidFill>
              <a:round/>
            </a:ln>
            <a:effectLst/>
          </c:spPr>
        </c:majorGridlines>
        <c:numFmt formatCode="0.00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ja-JP"/>
          </a:p>
        </c:txPr>
        <c:crossAx val="203912974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ja-JP" sz="2000" b="1" dirty="0"/>
              <a:t>②③標準偏差</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lineChart>
        <c:grouping val="standard"/>
        <c:varyColors val="0"/>
        <c:ser>
          <c:idx val="0"/>
          <c:order val="0"/>
          <c:tx>
            <c:strRef>
              <c:f>'東証REIT指数 標準偏差'!$G$27</c:f>
              <c:strCache>
                <c:ptCount val="1"/>
                <c:pt idx="0">
                  <c:v>東証REIT指数</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'東証REIT指数 標準偏差'!$H$26:$S$26</c:f>
              <c:strCache>
                <c:ptCount val="12"/>
                <c:pt idx="0">
                  <c:v>1月</c:v>
                </c:pt>
                <c:pt idx="1">
                  <c:v>2月</c:v>
                </c:pt>
                <c:pt idx="2">
                  <c:v>3月</c:v>
                </c:pt>
                <c:pt idx="3">
                  <c:v>4月</c:v>
                </c:pt>
                <c:pt idx="4">
                  <c:v>5月</c:v>
                </c:pt>
                <c:pt idx="5">
                  <c:v>6月</c:v>
                </c:pt>
                <c:pt idx="6">
                  <c:v>7月</c:v>
                </c:pt>
                <c:pt idx="7">
                  <c:v>8月</c:v>
                </c:pt>
                <c:pt idx="8">
                  <c:v>9月</c:v>
                </c:pt>
                <c:pt idx="9">
                  <c:v>10月</c:v>
                </c:pt>
                <c:pt idx="10">
                  <c:v>11月</c:v>
                </c:pt>
                <c:pt idx="11">
                  <c:v>12月</c:v>
                </c:pt>
              </c:strCache>
            </c:strRef>
          </c:cat>
          <c:val>
            <c:numRef>
              <c:f>'東証REIT指数 標準偏差'!$H$27:$S$27</c:f>
              <c:numCache>
                <c:formatCode>0.000%</c:formatCode>
                <c:ptCount val="12"/>
                <c:pt idx="0">
                  <c:v>4.4129571181492537E-3</c:v>
                </c:pt>
                <c:pt idx="1">
                  <c:v>4.3198105469182792E-3</c:v>
                </c:pt>
                <c:pt idx="2">
                  <c:v>5.028971916643101E-3</c:v>
                </c:pt>
                <c:pt idx="3">
                  <c:v>6.765446141640122E-3</c:v>
                </c:pt>
                <c:pt idx="4">
                  <c:v>5.0709496451354112E-3</c:v>
                </c:pt>
                <c:pt idx="5">
                  <c:v>5.8325675531870295E-3</c:v>
                </c:pt>
                <c:pt idx="6">
                  <c:v>9.1161276502114679E-3</c:v>
                </c:pt>
                <c:pt idx="7">
                  <c:v>5.4078868871752202E-3</c:v>
                </c:pt>
                <c:pt idx="8">
                  <c:v>4.2694642982334845E-3</c:v>
                </c:pt>
                <c:pt idx="9">
                  <c:v>3.8046942953475103E-3</c:v>
                </c:pt>
                <c:pt idx="10">
                  <c:v>6.6633332736947054E-3</c:v>
                </c:pt>
                <c:pt idx="11">
                  <c:v>3.3941882094251311E-3</c:v>
                </c:pt>
              </c:numCache>
            </c:numRef>
          </c:val>
          <c:smooth val="0"/>
          <c:extLst>
            <c:ext xmlns:c16="http://schemas.microsoft.com/office/drawing/2014/chart" uri="{C3380CC4-5D6E-409C-BE32-E72D297353CC}">
              <c16:uniqueId val="{00000000-A489-4672-B8C2-FD3EF6C4254C}"/>
            </c:ext>
          </c:extLst>
        </c:ser>
        <c:ser>
          <c:idx val="1"/>
          <c:order val="1"/>
          <c:tx>
            <c:strRef>
              <c:f>'東証REIT指数 標準偏差'!$G$28</c:f>
              <c:strCache>
                <c:ptCount val="1"/>
                <c:pt idx="0">
                  <c:v>TOPIX</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'東証REIT指数 標準偏差'!$H$26:$S$26</c:f>
              <c:strCache>
                <c:ptCount val="12"/>
                <c:pt idx="0">
                  <c:v>1月</c:v>
                </c:pt>
                <c:pt idx="1">
                  <c:v>2月</c:v>
                </c:pt>
                <c:pt idx="2">
                  <c:v>3月</c:v>
                </c:pt>
                <c:pt idx="3">
                  <c:v>4月</c:v>
                </c:pt>
                <c:pt idx="4">
                  <c:v>5月</c:v>
                </c:pt>
                <c:pt idx="5">
                  <c:v>6月</c:v>
                </c:pt>
                <c:pt idx="6">
                  <c:v>7月</c:v>
                </c:pt>
                <c:pt idx="7">
                  <c:v>8月</c:v>
                </c:pt>
                <c:pt idx="8">
                  <c:v>9月</c:v>
                </c:pt>
                <c:pt idx="9">
                  <c:v>10月</c:v>
                </c:pt>
                <c:pt idx="10">
                  <c:v>11月</c:v>
                </c:pt>
                <c:pt idx="11">
                  <c:v>12月</c:v>
                </c:pt>
              </c:strCache>
            </c:strRef>
          </c:cat>
          <c:val>
            <c:numRef>
              <c:f>'東証REIT指数 標準偏差'!$H$28:$S$28</c:f>
              <c:numCache>
                <c:formatCode>0.000%</c:formatCode>
                <c:ptCount val="12"/>
                <c:pt idx="0">
                  <c:v>8.8213832538366899E-3</c:v>
                </c:pt>
                <c:pt idx="1">
                  <c:v>7.8003720044643836E-3</c:v>
                </c:pt>
                <c:pt idx="2">
                  <c:v>8.1378518282337661E-3</c:v>
                </c:pt>
                <c:pt idx="3">
                  <c:v>7.9356646674581411E-3</c:v>
                </c:pt>
                <c:pt idx="4">
                  <c:v>7.2153275090437955E-3</c:v>
                </c:pt>
                <c:pt idx="5">
                  <c:v>5.5114936913910001E-3</c:v>
                </c:pt>
                <c:pt idx="6">
                  <c:v>4.1860232315644071E-3</c:v>
                </c:pt>
                <c:pt idx="7">
                  <c:v>5.675015426957657E-3</c:v>
                </c:pt>
                <c:pt idx="8">
                  <c:v>6.8147638862013282E-3</c:v>
                </c:pt>
                <c:pt idx="9">
                  <c:v>3.5662271165414323E-3</c:v>
                </c:pt>
                <c:pt idx="10">
                  <c:v>7.2124127380263888E-3</c:v>
                </c:pt>
                <c:pt idx="11">
                  <c:v>6.6125655110182832E-3</c:v>
                </c:pt>
              </c:numCache>
            </c:numRef>
          </c:val>
          <c:smooth val="0"/>
          <c:extLst>
            <c:ext xmlns:c16="http://schemas.microsoft.com/office/drawing/2014/chart" uri="{C3380CC4-5D6E-409C-BE32-E72D297353CC}">
              <c16:uniqueId val="{00000001-A489-4672-B8C2-FD3EF6C4254C}"/>
            </c:ext>
          </c:extLst>
        </c:ser>
        <c:dLbls>
          <c:showLegendKey val="0"/>
          <c:showVal val="0"/>
          <c:showCatName val="0"/>
          <c:showSerName val="0"/>
          <c:showPercent val="0"/>
          <c:showBubbleSize val="0"/>
        </c:dLbls>
        <c:marker val="1"/>
        <c:smooth val="0"/>
        <c:axId val="1035130943"/>
        <c:axId val="1106472895"/>
      </c:lineChart>
      <c:catAx>
        <c:axId val="103513094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1106472895"/>
        <c:crosses val="autoZero"/>
        <c:auto val="1"/>
        <c:lblAlgn val="ctr"/>
        <c:lblOffset val="100"/>
        <c:noMultiLvlLbl val="0"/>
      </c:catAx>
      <c:valAx>
        <c:axId val="1106472895"/>
        <c:scaling>
          <c:orientation val="minMax"/>
          <c:min val="2.0000000000000005E-3"/>
        </c:scaling>
        <c:delete val="0"/>
        <c:axPos val="l"/>
        <c:majorGridlines>
          <c:spPr>
            <a:ln w="9525" cap="flat" cmpd="sng" algn="ctr">
              <a:solidFill>
                <a:schemeClr val="tx1">
                  <a:lumMod val="15000"/>
                  <a:lumOff val="85000"/>
                </a:schemeClr>
              </a:solidFill>
              <a:round/>
            </a:ln>
            <a:effectLst/>
          </c:spPr>
        </c:majorGridlines>
        <c:numFmt formatCode="0.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103513094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Sheet1!$C$2</c:f>
              <c:strCache>
                <c:ptCount val="1"/>
                <c:pt idx="0">
                  <c:v>東証REIT指数</c:v>
                </c:pt>
              </c:strCache>
            </c:strRef>
          </c:tx>
          <c:spPr>
            <a:ln w="28575" cap="rnd">
              <a:solidFill>
                <a:schemeClr val="accent1"/>
              </a:solidFill>
              <a:round/>
            </a:ln>
            <a:effectLst/>
          </c:spPr>
          <c:marker>
            <c:symbol val="none"/>
          </c:marker>
          <c:cat>
            <c:numRef>
              <c:f>Sheet1!$B$3:$B$249</c:f>
              <c:numCache>
                <c:formatCode>m/d/yyyy</c:formatCode>
                <c:ptCount val="247"/>
                <c:pt idx="0">
                  <c:v>42739</c:v>
                </c:pt>
                <c:pt idx="1">
                  <c:v>42740</c:v>
                </c:pt>
                <c:pt idx="2">
                  <c:v>42741</c:v>
                </c:pt>
                <c:pt idx="3">
                  <c:v>42745</c:v>
                </c:pt>
                <c:pt idx="4">
                  <c:v>42746</c:v>
                </c:pt>
                <c:pt idx="5">
                  <c:v>42747</c:v>
                </c:pt>
                <c:pt idx="6">
                  <c:v>42748</c:v>
                </c:pt>
                <c:pt idx="7">
                  <c:v>42751</c:v>
                </c:pt>
                <c:pt idx="8">
                  <c:v>42752</c:v>
                </c:pt>
                <c:pt idx="9">
                  <c:v>42753</c:v>
                </c:pt>
                <c:pt idx="10">
                  <c:v>42754</c:v>
                </c:pt>
                <c:pt idx="11">
                  <c:v>42755</c:v>
                </c:pt>
                <c:pt idx="12">
                  <c:v>42758</c:v>
                </c:pt>
                <c:pt idx="13">
                  <c:v>42759</c:v>
                </c:pt>
                <c:pt idx="14">
                  <c:v>42760</c:v>
                </c:pt>
                <c:pt idx="15">
                  <c:v>42761</c:v>
                </c:pt>
                <c:pt idx="16">
                  <c:v>42762</c:v>
                </c:pt>
                <c:pt idx="17">
                  <c:v>42765</c:v>
                </c:pt>
                <c:pt idx="18">
                  <c:v>42766</c:v>
                </c:pt>
                <c:pt idx="19">
                  <c:v>42767</c:v>
                </c:pt>
                <c:pt idx="20">
                  <c:v>42768</c:v>
                </c:pt>
                <c:pt idx="21">
                  <c:v>42769</c:v>
                </c:pt>
                <c:pt idx="22">
                  <c:v>42772</c:v>
                </c:pt>
                <c:pt idx="23">
                  <c:v>42773</c:v>
                </c:pt>
                <c:pt idx="24">
                  <c:v>42774</c:v>
                </c:pt>
                <c:pt idx="25">
                  <c:v>42775</c:v>
                </c:pt>
                <c:pt idx="26">
                  <c:v>42776</c:v>
                </c:pt>
                <c:pt idx="27">
                  <c:v>42779</c:v>
                </c:pt>
                <c:pt idx="28">
                  <c:v>42780</c:v>
                </c:pt>
                <c:pt idx="29">
                  <c:v>42781</c:v>
                </c:pt>
                <c:pt idx="30">
                  <c:v>42782</c:v>
                </c:pt>
                <c:pt idx="31">
                  <c:v>42783</c:v>
                </c:pt>
                <c:pt idx="32">
                  <c:v>42786</c:v>
                </c:pt>
                <c:pt idx="33">
                  <c:v>42787</c:v>
                </c:pt>
                <c:pt idx="34">
                  <c:v>42788</c:v>
                </c:pt>
                <c:pt idx="35">
                  <c:v>42789</c:v>
                </c:pt>
                <c:pt idx="36">
                  <c:v>42790</c:v>
                </c:pt>
                <c:pt idx="37">
                  <c:v>42793</c:v>
                </c:pt>
                <c:pt idx="38">
                  <c:v>42794</c:v>
                </c:pt>
                <c:pt idx="39">
                  <c:v>42795</c:v>
                </c:pt>
                <c:pt idx="40">
                  <c:v>42796</c:v>
                </c:pt>
                <c:pt idx="41">
                  <c:v>42797</c:v>
                </c:pt>
                <c:pt idx="42">
                  <c:v>42800</c:v>
                </c:pt>
                <c:pt idx="43">
                  <c:v>42801</c:v>
                </c:pt>
                <c:pt idx="44">
                  <c:v>42802</c:v>
                </c:pt>
                <c:pt idx="45">
                  <c:v>42803</c:v>
                </c:pt>
                <c:pt idx="46">
                  <c:v>42804</c:v>
                </c:pt>
                <c:pt idx="47">
                  <c:v>42807</c:v>
                </c:pt>
                <c:pt idx="48">
                  <c:v>42808</c:v>
                </c:pt>
                <c:pt idx="49">
                  <c:v>42809</c:v>
                </c:pt>
                <c:pt idx="50">
                  <c:v>42810</c:v>
                </c:pt>
                <c:pt idx="51">
                  <c:v>42811</c:v>
                </c:pt>
                <c:pt idx="52">
                  <c:v>42815</c:v>
                </c:pt>
                <c:pt idx="53">
                  <c:v>42816</c:v>
                </c:pt>
                <c:pt idx="54">
                  <c:v>42817</c:v>
                </c:pt>
                <c:pt idx="55">
                  <c:v>42818</c:v>
                </c:pt>
                <c:pt idx="56">
                  <c:v>42821</c:v>
                </c:pt>
                <c:pt idx="57">
                  <c:v>42822</c:v>
                </c:pt>
                <c:pt idx="58">
                  <c:v>42823</c:v>
                </c:pt>
                <c:pt idx="59">
                  <c:v>42824</c:v>
                </c:pt>
                <c:pt idx="60">
                  <c:v>42825</c:v>
                </c:pt>
                <c:pt idx="61">
                  <c:v>42828</c:v>
                </c:pt>
                <c:pt idx="62">
                  <c:v>42829</c:v>
                </c:pt>
                <c:pt idx="63">
                  <c:v>42830</c:v>
                </c:pt>
                <c:pt idx="64">
                  <c:v>42831</c:v>
                </c:pt>
                <c:pt idx="65">
                  <c:v>42832</c:v>
                </c:pt>
                <c:pt idx="66">
                  <c:v>42835</c:v>
                </c:pt>
                <c:pt idx="67">
                  <c:v>42836</c:v>
                </c:pt>
                <c:pt idx="68">
                  <c:v>42837</c:v>
                </c:pt>
                <c:pt idx="69">
                  <c:v>42838</c:v>
                </c:pt>
                <c:pt idx="70">
                  <c:v>42839</c:v>
                </c:pt>
                <c:pt idx="71">
                  <c:v>42842</c:v>
                </c:pt>
                <c:pt idx="72">
                  <c:v>42843</c:v>
                </c:pt>
                <c:pt idx="73">
                  <c:v>42844</c:v>
                </c:pt>
                <c:pt idx="74">
                  <c:v>42845</c:v>
                </c:pt>
                <c:pt idx="75">
                  <c:v>42846</c:v>
                </c:pt>
                <c:pt idx="76">
                  <c:v>42849</c:v>
                </c:pt>
                <c:pt idx="77">
                  <c:v>42850</c:v>
                </c:pt>
                <c:pt idx="78">
                  <c:v>42851</c:v>
                </c:pt>
                <c:pt idx="79">
                  <c:v>42852</c:v>
                </c:pt>
                <c:pt idx="80">
                  <c:v>42853</c:v>
                </c:pt>
                <c:pt idx="81">
                  <c:v>42856</c:v>
                </c:pt>
                <c:pt idx="82">
                  <c:v>42857</c:v>
                </c:pt>
                <c:pt idx="83">
                  <c:v>42863</c:v>
                </c:pt>
                <c:pt idx="84">
                  <c:v>42864</c:v>
                </c:pt>
                <c:pt idx="85">
                  <c:v>42865</c:v>
                </c:pt>
                <c:pt idx="86">
                  <c:v>42866</c:v>
                </c:pt>
                <c:pt idx="87">
                  <c:v>42867</c:v>
                </c:pt>
                <c:pt idx="88">
                  <c:v>42870</c:v>
                </c:pt>
                <c:pt idx="89">
                  <c:v>42871</c:v>
                </c:pt>
                <c:pt idx="90">
                  <c:v>42872</c:v>
                </c:pt>
                <c:pt idx="91">
                  <c:v>42873</c:v>
                </c:pt>
                <c:pt idx="92">
                  <c:v>42874</c:v>
                </c:pt>
                <c:pt idx="93">
                  <c:v>42877</c:v>
                </c:pt>
                <c:pt idx="94">
                  <c:v>42878</c:v>
                </c:pt>
                <c:pt idx="95">
                  <c:v>42879</c:v>
                </c:pt>
                <c:pt idx="96">
                  <c:v>42880</c:v>
                </c:pt>
                <c:pt idx="97">
                  <c:v>42881</c:v>
                </c:pt>
                <c:pt idx="98">
                  <c:v>42884</c:v>
                </c:pt>
                <c:pt idx="99">
                  <c:v>42885</c:v>
                </c:pt>
                <c:pt idx="100">
                  <c:v>42886</c:v>
                </c:pt>
                <c:pt idx="101">
                  <c:v>42887</c:v>
                </c:pt>
                <c:pt idx="102">
                  <c:v>42888</c:v>
                </c:pt>
                <c:pt idx="103">
                  <c:v>42891</c:v>
                </c:pt>
                <c:pt idx="104">
                  <c:v>42892</c:v>
                </c:pt>
                <c:pt idx="105">
                  <c:v>42893</c:v>
                </c:pt>
                <c:pt idx="106">
                  <c:v>42894</c:v>
                </c:pt>
                <c:pt idx="107">
                  <c:v>42895</c:v>
                </c:pt>
                <c:pt idx="108">
                  <c:v>42898</c:v>
                </c:pt>
                <c:pt idx="109">
                  <c:v>42899</c:v>
                </c:pt>
                <c:pt idx="110">
                  <c:v>42900</c:v>
                </c:pt>
                <c:pt idx="111">
                  <c:v>42901</c:v>
                </c:pt>
                <c:pt idx="112">
                  <c:v>42902</c:v>
                </c:pt>
                <c:pt idx="113">
                  <c:v>42905</c:v>
                </c:pt>
                <c:pt idx="114">
                  <c:v>42906</c:v>
                </c:pt>
                <c:pt idx="115">
                  <c:v>42907</c:v>
                </c:pt>
                <c:pt idx="116">
                  <c:v>42908</c:v>
                </c:pt>
                <c:pt idx="117">
                  <c:v>42909</c:v>
                </c:pt>
                <c:pt idx="118">
                  <c:v>42912</c:v>
                </c:pt>
                <c:pt idx="119">
                  <c:v>42913</c:v>
                </c:pt>
                <c:pt idx="120">
                  <c:v>42914</c:v>
                </c:pt>
                <c:pt idx="121">
                  <c:v>42915</c:v>
                </c:pt>
                <c:pt idx="122">
                  <c:v>42916</c:v>
                </c:pt>
                <c:pt idx="123">
                  <c:v>42919</c:v>
                </c:pt>
                <c:pt idx="124">
                  <c:v>42920</c:v>
                </c:pt>
                <c:pt idx="125">
                  <c:v>42921</c:v>
                </c:pt>
                <c:pt idx="126">
                  <c:v>42922</c:v>
                </c:pt>
                <c:pt idx="127">
                  <c:v>42923</c:v>
                </c:pt>
                <c:pt idx="128">
                  <c:v>42926</c:v>
                </c:pt>
                <c:pt idx="129">
                  <c:v>42927</c:v>
                </c:pt>
                <c:pt idx="130">
                  <c:v>42928</c:v>
                </c:pt>
                <c:pt idx="131">
                  <c:v>42929</c:v>
                </c:pt>
                <c:pt idx="132">
                  <c:v>42930</c:v>
                </c:pt>
                <c:pt idx="133">
                  <c:v>42934</c:v>
                </c:pt>
                <c:pt idx="134">
                  <c:v>42935</c:v>
                </c:pt>
                <c:pt idx="135">
                  <c:v>42936</c:v>
                </c:pt>
                <c:pt idx="136">
                  <c:v>42937</c:v>
                </c:pt>
                <c:pt idx="137">
                  <c:v>42940</c:v>
                </c:pt>
                <c:pt idx="138">
                  <c:v>42941</c:v>
                </c:pt>
                <c:pt idx="139">
                  <c:v>42942</c:v>
                </c:pt>
                <c:pt idx="140">
                  <c:v>42943</c:v>
                </c:pt>
                <c:pt idx="141">
                  <c:v>42944</c:v>
                </c:pt>
                <c:pt idx="142">
                  <c:v>42947</c:v>
                </c:pt>
                <c:pt idx="143">
                  <c:v>42948</c:v>
                </c:pt>
                <c:pt idx="144">
                  <c:v>42949</c:v>
                </c:pt>
                <c:pt idx="145">
                  <c:v>42950</c:v>
                </c:pt>
                <c:pt idx="146">
                  <c:v>42951</c:v>
                </c:pt>
                <c:pt idx="147">
                  <c:v>42954</c:v>
                </c:pt>
                <c:pt idx="148">
                  <c:v>42955</c:v>
                </c:pt>
                <c:pt idx="149">
                  <c:v>42956</c:v>
                </c:pt>
                <c:pt idx="150">
                  <c:v>42957</c:v>
                </c:pt>
                <c:pt idx="151">
                  <c:v>42961</c:v>
                </c:pt>
                <c:pt idx="152">
                  <c:v>42962</c:v>
                </c:pt>
                <c:pt idx="153">
                  <c:v>42963</c:v>
                </c:pt>
                <c:pt idx="154">
                  <c:v>42964</c:v>
                </c:pt>
                <c:pt idx="155">
                  <c:v>42965</c:v>
                </c:pt>
                <c:pt idx="156">
                  <c:v>42968</c:v>
                </c:pt>
                <c:pt idx="157">
                  <c:v>42969</c:v>
                </c:pt>
                <c:pt idx="158">
                  <c:v>42970</c:v>
                </c:pt>
                <c:pt idx="159">
                  <c:v>42971</c:v>
                </c:pt>
                <c:pt idx="160">
                  <c:v>42972</c:v>
                </c:pt>
                <c:pt idx="161">
                  <c:v>42975</c:v>
                </c:pt>
                <c:pt idx="162">
                  <c:v>42976</c:v>
                </c:pt>
                <c:pt idx="163">
                  <c:v>42977</c:v>
                </c:pt>
                <c:pt idx="164">
                  <c:v>42978</c:v>
                </c:pt>
                <c:pt idx="165">
                  <c:v>42979</c:v>
                </c:pt>
                <c:pt idx="166">
                  <c:v>42982</c:v>
                </c:pt>
                <c:pt idx="167">
                  <c:v>42983</c:v>
                </c:pt>
                <c:pt idx="168">
                  <c:v>42984</c:v>
                </c:pt>
                <c:pt idx="169">
                  <c:v>42985</c:v>
                </c:pt>
                <c:pt idx="170">
                  <c:v>42986</c:v>
                </c:pt>
                <c:pt idx="171">
                  <c:v>42989</c:v>
                </c:pt>
                <c:pt idx="172">
                  <c:v>42990</c:v>
                </c:pt>
                <c:pt idx="173">
                  <c:v>42991</c:v>
                </c:pt>
                <c:pt idx="174">
                  <c:v>42992</c:v>
                </c:pt>
                <c:pt idx="175">
                  <c:v>42993</c:v>
                </c:pt>
                <c:pt idx="176">
                  <c:v>42997</c:v>
                </c:pt>
                <c:pt idx="177">
                  <c:v>42998</c:v>
                </c:pt>
                <c:pt idx="178">
                  <c:v>42999</c:v>
                </c:pt>
                <c:pt idx="179">
                  <c:v>43000</c:v>
                </c:pt>
                <c:pt idx="180">
                  <c:v>43003</c:v>
                </c:pt>
                <c:pt idx="181">
                  <c:v>43004</c:v>
                </c:pt>
                <c:pt idx="182">
                  <c:v>43005</c:v>
                </c:pt>
                <c:pt idx="183">
                  <c:v>43006</c:v>
                </c:pt>
                <c:pt idx="184">
                  <c:v>43007</c:v>
                </c:pt>
                <c:pt idx="185">
                  <c:v>43010</c:v>
                </c:pt>
                <c:pt idx="186">
                  <c:v>43011</c:v>
                </c:pt>
                <c:pt idx="187">
                  <c:v>43012</c:v>
                </c:pt>
                <c:pt idx="188">
                  <c:v>43013</c:v>
                </c:pt>
                <c:pt idx="189">
                  <c:v>43014</c:v>
                </c:pt>
                <c:pt idx="190">
                  <c:v>43018</c:v>
                </c:pt>
                <c:pt idx="191">
                  <c:v>43019</c:v>
                </c:pt>
                <c:pt idx="192">
                  <c:v>43020</c:v>
                </c:pt>
                <c:pt idx="193">
                  <c:v>43021</c:v>
                </c:pt>
                <c:pt idx="194">
                  <c:v>43024</c:v>
                </c:pt>
                <c:pt idx="195">
                  <c:v>43025</c:v>
                </c:pt>
                <c:pt idx="196">
                  <c:v>43026</c:v>
                </c:pt>
                <c:pt idx="197">
                  <c:v>43027</c:v>
                </c:pt>
                <c:pt idx="198">
                  <c:v>43028</c:v>
                </c:pt>
                <c:pt idx="199">
                  <c:v>43031</c:v>
                </c:pt>
                <c:pt idx="200">
                  <c:v>43032</c:v>
                </c:pt>
                <c:pt idx="201">
                  <c:v>43033</c:v>
                </c:pt>
                <c:pt idx="202">
                  <c:v>43034</c:v>
                </c:pt>
                <c:pt idx="203">
                  <c:v>43035</c:v>
                </c:pt>
                <c:pt idx="204">
                  <c:v>43038</c:v>
                </c:pt>
                <c:pt idx="205">
                  <c:v>43039</c:v>
                </c:pt>
                <c:pt idx="206">
                  <c:v>43040</c:v>
                </c:pt>
                <c:pt idx="207">
                  <c:v>43041</c:v>
                </c:pt>
                <c:pt idx="208">
                  <c:v>43045</c:v>
                </c:pt>
                <c:pt idx="209">
                  <c:v>43046</c:v>
                </c:pt>
                <c:pt idx="210">
                  <c:v>43047</c:v>
                </c:pt>
                <c:pt idx="211">
                  <c:v>43048</c:v>
                </c:pt>
                <c:pt idx="212">
                  <c:v>43049</c:v>
                </c:pt>
                <c:pt idx="213">
                  <c:v>43052</c:v>
                </c:pt>
                <c:pt idx="214">
                  <c:v>43053</c:v>
                </c:pt>
                <c:pt idx="215">
                  <c:v>43054</c:v>
                </c:pt>
                <c:pt idx="216">
                  <c:v>43055</c:v>
                </c:pt>
                <c:pt idx="217">
                  <c:v>43056</c:v>
                </c:pt>
                <c:pt idx="218">
                  <c:v>43059</c:v>
                </c:pt>
                <c:pt idx="219">
                  <c:v>43060</c:v>
                </c:pt>
                <c:pt idx="220">
                  <c:v>43061</c:v>
                </c:pt>
                <c:pt idx="221">
                  <c:v>43063</c:v>
                </c:pt>
                <c:pt idx="222">
                  <c:v>43066</c:v>
                </c:pt>
                <c:pt idx="223">
                  <c:v>43067</c:v>
                </c:pt>
                <c:pt idx="224">
                  <c:v>43068</c:v>
                </c:pt>
                <c:pt idx="225">
                  <c:v>43069</c:v>
                </c:pt>
                <c:pt idx="226">
                  <c:v>43070</c:v>
                </c:pt>
                <c:pt idx="227">
                  <c:v>43073</c:v>
                </c:pt>
                <c:pt idx="228">
                  <c:v>43074</c:v>
                </c:pt>
                <c:pt idx="229">
                  <c:v>43075</c:v>
                </c:pt>
                <c:pt idx="230">
                  <c:v>43076</c:v>
                </c:pt>
                <c:pt idx="231">
                  <c:v>43077</c:v>
                </c:pt>
                <c:pt idx="232">
                  <c:v>43080</c:v>
                </c:pt>
                <c:pt idx="233">
                  <c:v>43081</c:v>
                </c:pt>
                <c:pt idx="234">
                  <c:v>43082</c:v>
                </c:pt>
                <c:pt idx="235">
                  <c:v>43083</c:v>
                </c:pt>
                <c:pt idx="236">
                  <c:v>43084</c:v>
                </c:pt>
                <c:pt idx="237">
                  <c:v>43087</c:v>
                </c:pt>
                <c:pt idx="238">
                  <c:v>43088</c:v>
                </c:pt>
                <c:pt idx="239">
                  <c:v>43089</c:v>
                </c:pt>
                <c:pt idx="240">
                  <c:v>43090</c:v>
                </c:pt>
                <c:pt idx="241">
                  <c:v>43091</c:v>
                </c:pt>
                <c:pt idx="242">
                  <c:v>43094</c:v>
                </c:pt>
                <c:pt idx="243">
                  <c:v>43095</c:v>
                </c:pt>
                <c:pt idx="244">
                  <c:v>43096</c:v>
                </c:pt>
                <c:pt idx="245">
                  <c:v>43097</c:v>
                </c:pt>
                <c:pt idx="246">
                  <c:v>43098</c:v>
                </c:pt>
              </c:numCache>
            </c:numRef>
          </c:cat>
          <c:val>
            <c:numRef>
              <c:f>Sheet1!$C$3:$C$249</c:f>
              <c:numCache>
                <c:formatCode>#,##0.00</c:formatCode>
                <c:ptCount val="247"/>
                <c:pt idx="0">
                  <c:v>1853.57</c:v>
                </c:pt>
                <c:pt idx="1">
                  <c:v>1863.91</c:v>
                </c:pt>
                <c:pt idx="2">
                  <c:v>1863.14</c:v>
                </c:pt>
                <c:pt idx="3">
                  <c:v>1842.81</c:v>
                </c:pt>
                <c:pt idx="4">
                  <c:v>1847.81</c:v>
                </c:pt>
                <c:pt idx="5">
                  <c:v>1834.87</c:v>
                </c:pt>
                <c:pt idx="6">
                  <c:v>1838.05</c:v>
                </c:pt>
                <c:pt idx="7">
                  <c:v>1831.08</c:v>
                </c:pt>
                <c:pt idx="8">
                  <c:v>1819.4</c:v>
                </c:pt>
                <c:pt idx="9">
                  <c:v>1825.05</c:v>
                </c:pt>
                <c:pt idx="10">
                  <c:v>1826.9</c:v>
                </c:pt>
                <c:pt idx="11">
                  <c:v>1837.01</c:v>
                </c:pt>
                <c:pt idx="12">
                  <c:v>1838.26</c:v>
                </c:pt>
                <c:pt idx="13">
                  <c:v>1835.88</c:v>
                </c:pt>
                <c:pt idx="14">
                  <c:v>1838.88</c:v>
                </c:pt>
                <c:pt idx="15">
                  <c:v>1843.27</c:v>
                </c:pt>
                <c:pt idx="16">
                  <c:v>1845.75</c:v>
                </c:pt>
                <c:pt idx="17">
                  <c:v>1849.91</c:v>
                </c:pt>
                <c:pt idx="18">
                  <c:v>1843.4</c:v>
                </c:pt>
                <c:pt idx="19">
                  <c:v>1838.8</c:v>
                </c:pt>
                <c:pt idx="20">
                  <c:v>1826.71</c:v>
                </c:pt>
                <c:pt idx="21">
                  <c:v>1827.47</c:v>
                </c:pt>
                <c:pt idx="22">
                  <c:v>1828.48</c:v>
                </c:pt>
                <c:pt idx="23">
                  <c:v>1827.15</c:v>
                </c:pt>
                <c:pt idx="24">
                  <c:v>1811.33</c:v>
                </c:pt>
                <c:pt idx="25">
                  <c:v>1803.18</c:v>
                </c:pt>
                <c:pt idx="26">
                  <c:v>1808.64</c:v>
                </c:pt>
                <c:pt idx="27">
                  <c:v>1803.94</c:v>
                </c:pt>
                <c:pt idx="28">
                  <c:v>1796.23</c:v>
                </c:pt>
                <c:pt idx="29">
                  <c:v>1800.07</c:v>
                </c:pt>
                <c:pt idx="30">
                  <c:v>1793.22</c:v>
                </c:pt>
                <c:pt idx="31">
                  <c:v>1794.51</c:v>
                </c:pt>
                <c:pt idx="32">
                  <c:v>1800.59</c:v>
                </c:pt>
                <c:pt idx="33">
                  <c:v>1801.67</c:v>
                </c:pt>
                <c:pt idx="34">
                  <c:v>1805.04</c:v>
                </c:pt>
                <c:pt idx="35">
                  <c:v>1817.16</c:v>
                </c:pt>
                <c:pt idx="36">
                  <c:v>1831.91</c:v>
                </c:pt>
                <c:pt idx="37">
                  <c:v>1825.43</c:v>
                </c:pt>
                <c:pt idx="38">
                  <c:v>1817.36</c:v>
                </c:pt>
                <c:pt idx="39">
                  <c:v>1811.65</c:v>
                </c:pt>
                <c:pt idx="40">
                  <c:v>1802.5</c:v>
                </c:pt>
                <c:pt idx="41">
                  <c:v>1804.92</c:v>
                </c:pt>
                <c:pt idx="42">
                  <c:v>1807.82</c:v>
                </c:pt>
                <c:pt idx="43">
                  <c:v>1800.34</c:v>
                </c:pt>
                <c:pt idx="44">
                  <c:v>1789.32</c:v>
                </c:pt>
                <c:pt idx="45">
                  <c:v>1800.35</c:v>
                </c:pt>
                <c:pt idx="46">
                  <c:v>1781.55</c:v>
                </c:pt>
                <c:pt idx="47">
                  <c:v>1797.49</c:v>
                </c:pt>
                <c:pt idx="48">
                  <c:v>1784.34</c:v>
                </c:pt>
                <c:pt idx="49">
                  <c:v>1784.74</c:v>
                </c:pt>
                <c:pt idx="50">
                  <c:v>1797.48</c:v>
                </c:pt>
                <c:pt idx="51">
                  <c:v>1800.87</c:v>
                </c:pt>
                <c:pt idx="52">
                  <c:v>1788.87</c:v>
                </c:pt>
                <c:pt idx="53">
                  <c:v>1790.64</c:v>
                </c:pt>
                <c:pt idx="54">
                  <c:v>1785.61</c:v>
                </c:pt>
                <c:pt idx="55">
                  <c:v>1784.69</c:v>
                </c:pt>
                <c:pt idx="56">
                  <c:v>1783.85</c:v>
                </c:pt>
                <c:pt idx="57">
                  <c:v>1791.33</c:v>
                </c:pt>
                <c:pt idx="58">
                  <c:v>1783.96</c:v>
                </c:pt>
                <c:pt idx="59">
                  <c:v>1779.01</c:v>
                </c:pt>
                <c:pt idx="60">
                  <c:v>1776.33</c:v>
                </c:pt>
                <c:pt idx="61">
                  <c:v>1763.98</c:v>
                </c:pt>
                <c:pt idx="62">
                  <c:v>1763.89</c:v>
                </c:pt>
                <c:pt idx="63">
                  <c:v>1765.1</c:v>
                </c:pt>
                <c:pt idx="64">
                  <c:v>1779.14</c:v>
                </c:pt>
                <c:pt idx="65">
                  <c:v>1774.22</c:v>
                </c:pt>
                <c:pt idx="66">
                  <c:v>1760.56</c:v>
                </c:pt>
                <c:pt idx="67">
                  <c:v>1762.53</c:v>
                </c:pt>
                <c:pt idx="68">
                  <c:v>1746.31</c:v>
                </c:pt>
                <c:pt idx="69">
                  <c:v>1741.14</c:v>
                </c:pt>
                <c:pt idx="70">
                  <c:v>1726.89</c:v>
                </c:pt>
                <c:pt idx="71">
                  <c:v>1763.15</c:v>
                </c:pt>
                <c:pt idx="72">
                  <c:v>1763.74</c:v>
                </c:pt>
                <c:pt idx="73">
                  <c:v>1759.05</c:v>
                </c:pt>
                <c:pt idx="74">
                  <c:v>1761.58</c:v>
                </c:pt>
                <c:pt idx="75">
                  <c:v>1749.19</c:v>
                </c:pt>
                <c:pt idx="76">
                  <c:v>1745.7</c:v>
                </c:pt>
                <c:pt idx="77">
                  <c:v>1743.55</c:v>
                </c:pt>
                <c:pt idx="78">
                  <c:v>1744.39</c:v>
                </c:pt>
                <c:pt idx="79">
                  <c:v>1745.51</c:v>
                </c:pt>
                <c:pt idx="80">
                  <c:v>1733.96</c:v>
                </c:pt>
                <c:pt idx="81">
                  <c:v>1733.04</c:v>
                </c:pt>
                <c:pt idx="82">
                  <c:v>1751.69</c:v>
                </c:pt>
                <c:pt idx="83">
                  <c:v>1765.6</c:v>
                </c:pt>
                <c:pt idx="84">
                  <c:v>1772.32</c:v>
                </c:pt>
                <c:pt idx="85">
                  <c:v>1775.16</c:v>
                </c:pt>
                <c:pt idx="86">
                  <c:v>1767.36</c:v>
                </c:pt>
                <c:pt idx="87">
                  <c:v>1760.07</c:v>
                </c:pt>
                <c:pt idx="88">
                  <c:v>1758.24</c:v>
                </c:pt>
                <c:pt idx="89">
                  <c:v>1748.82</c:v>
                </c:pt>
                <c:pt idx="90">
                  <c:v>1755.24</c:v>
                </c:pt>
                <c:pt idx="91">
                  <c:v>1768.91</c:v>
                </c:pt>
                <c:pt idx="92">
                  <c:v>1757.36</c:v>
                </c:pt>
                <c:pt idx="93">
                  <c:v>1748.55</c:v>
                </c:pt>
                <c:pt idx="94">
                  <c:v>1750.84</c:v>
                </c:pt>
                <c:pt idx="95">
                  <c:v>1747.84</c:v>
                </c:pt>
                <c:pt idx="96">
                  <c:v>1753.93</c:v>
                </c:pt>
                <c:pt idx="97">
                  <c:v>1755.47</c:v>
                </c:pt>
                <c:pt idx="98">
                  <c:v>1749.92</c:v>
                </c:pt>
                <c:pt idx="99">
                  <c:v>1743.07</c:v>
                </c:pt>
                <c:pt idx="100">
                  <c:v>1748.56</c:v>
                </c:pt>
                <c:pt idx="101">
                  <c:v>1759.5</c:v>
                </c:pt>
                <c:pt idx="102">
                  <c:v>1759.38</c:v>
                </c:pt>
                <c:pt idx="103">
                  <c:v>1755.87</c:v>
                </c:pt>
                <c:pt idx="104">
                  <c:v>1756.2</c:v>
                </c:pt>
                <c:pt idx="105">
                  <c:v>1764.3</c:v>
                </c:pt>
                <c:pt idx="106">
                  <c:v>1746.59</c:v>
                </c:pt>
                <c:pt idx="107">
                  <c:v>1734.42</c:v>
                </c:pt>
                <c:pt idx="108">
                  <c:v>1739.4</c:v>
                </c:pt>
                <c:pt idx="109">
                  <c:v>1735.24</c:v>
                </c:pt>
                <c:pt idx="110">
                  <c:v>1728.32</c:v>
                </c:pt>
                <c:pt idx="111">
                  <c:v>1750.51</c:v>
                </c:pt>
                <c:pt idx="112">
                  <c:v>1739.42</c:v>
                </c:pt>
                <c:pt idx="113">
                  <c:v>1742.01</c:v>
                </c:pt>
                <c:pt idx="114">
                  <c:v>1732.9</c:v>
                </c:pt>
                <c:pt idx="115">
                  <c:v>1731.24</c:v>
                </c:pt>
                <c:pt idx="116">
                  <c:v>1728.71</c:v>
                </c:pt>
                <c:pt idx="117">
                  <c:v>1724.71</c:v>
                </c:pt>
                <c:pt idx="118">
                  <c:v>1720.83</c:v>
                </c:pt>
                <c:pt idx="119">
                  <c:v>1722.24</c:v>
                </c:pt>
                <c:pt idx="120">
                  <c:v>1703.83</c:v>
                </c:pt>
                <c:pt idx="121">
                  <c:v>1714.36</c:v>
                </c:pt>
                <c:pt idx="122">
                  <c:v>1694.36</c:v>
                </c:pt>
                <c:pt idx="123">
                  <c:v>1688.82</c:v>
                </c:pt>
                <c:pt idx="124">
                  <c:v>1676.79</c:v>
                </c:pt>
                <c:pt idx="125">
                  <c:v>1669.48</c:v>
                </c:pt>
                <c:pt idx="126">
                  <c:v>1682.01</c:v>
                </c:pt>
                <c:pt idx="127">
                  <c:v>1662.32</c:v>
                </c:pt>
                <c:pt idx="128">
                  <c:v>1653.64</c:v>
                </c:pt>
                <c:pt idx="129">
                  <c:v>1648.5</c:v>
                </c:pt>
                <c:pt idx="130">
                  <c:v>1627.41</c:v>
                </c:pt>
                <c:pt idx="131">
                  <c:v>1644.56</c:v>
                </c:pt>
                <c:pt idx="132">
                  <c:v>1620.38</c:v>
                </c:pt>
                <c:pt idx="133">
                  <c:v>1628.1</c:v>
                </c:pt>
                <c:pt idx="134">
                  <c:v>1655.88</c:v>
                </c:pt>
                <c:pt idx="135">
                  <c:v>1678.69</c:v>
                </c:pt>
                <c:pt idx="136">
                  <c:v>1671.86</c:v>
                </c:pt>
                <c:pt idx="137">
                  <c:v>1674.95</c:v>
                </c:pt>
                <c:pt idx="138">
                  <c:v>1688.12</c:v>
                </c:pt>
                <c:pt idx="139">
                  <c:v>1682.34</c:v>
                </c:pt>
                <c:pt idx="140">
                  <c:v>1686.7</c:v>
                </c:pt>
                <c:pt idx="141">
                  <c:v>1702.27</c:v>
                </c:pt>
                <c:pt idx="142">
                  <c:v>1709.96</c:v>
                </c:pt>
                <c:pt idx="143">
                  <c:v>1705.38</c:v>
                </c:pt>
                <c:pt idx="144">
                  <c:v>1690.65</c:v>
                </c:pt>
                <c:pt idx="145">
                  <c:v>1701.4</c:v>
                </c:pt>
                <c:pt idx="146">
                  <c:v>1702.04</c:v>
                </c:pt>
                <c:pt idx="147">
                  <c:v>1686.99</c:v>
                </c:pt>
                <c:pt idx="148">
                  <c:v>1693.85</c:v>
                </c:pt>
                <c:pt idx="149">
                  <c:v>1695.63</c:v>
                </c:pt>
                <c:pt idx="150">
                  <c:v>1686.27</c:v>
                </c:pt>
                <c:pt idx="151">
                  <c:v>1671.18</c:v>
                </c:pt>
                <c:pt idx="152">
                  <c:v>1673.79</c:v>
                </c:pt>
                <c:pt idx="153">
                  <c:v>1681.26</c:v>
                </c:pt>
                <c:pt idx="154">
                  <c:v>1690.88</c:v>
                </c:pt>
                <c:pt idx="155">
                  <c:v>1702.69</c:v>
                </c:pt>
                <c:pt idx="156">
                  <c:v>1696.8</c:v>
                </c:pt>
                <c:pt idx="157">
                  <c:v>1698.92</c:v>
                </c:pt>
                <c:pt idx="158">
                  <c:v>1699.33</c:v>
                </c:pt>
                <c:pt idx="159">
                  <c:v>1696.58</c:v>
                </c:pt>
                <c:pt idx="160">
                  <c:v>1685.96</c:v>
                </c:pt>
                <c:pt idx="161">
                  <c:v>1698.49</c:v>
                </c:pt>
                <c:pt idx="162">
                  <c:v>1685.82</c:v>
                </c:pt>
                <c:pt idx="163">
                  <c:v>1683.27</c:v>
                </c:pt>
                <c:pt idx="164">
                  <c:v>1683.79</c:v>
                </c:pt>
                <c:pt idx="165">
                  <c:v>1675.44</c:v>
                </c:pt>
                <c:pt idx="166">
                  <c:v>1673.63</c:v>
                </c:pt>
                <c:pt idx="167">
                  <c:v>1660.34</c:v>
                </c:pt>
                <c:pt idx="168">
                  <c:v>1661.47</c:v>
                </c:pt>
                <c:pt idx="169">
                  <c:v>1676.16</c:v>
                </c:pt>
                <c:pt idx="170">
                  <c:v>1669.51</c:v>
                </c:pt>
                <c:pt idx="171">
                  <c:v>1658.75</c:v>
                </c:pt>
                <c:pt idx="172">
                  <c:v>1655.02</c:v>
                </c:pt>
                <c:pt idx="173">
                  <c:v>1662.91</c:v>
                </c:pt>
                <c:pt idx="174">
                  <c:v>1670.17</c:v>
                </c:pt>
                <c:pt idx="175">
                  <c:v>1671.44</c:v>
                </c:pt>
                <c:pt idx="176">
                  <c:v>1671.49</c:v>
                </c:pt>
                <c:pt idx="177">
                  <c:v>1674.88</c:v>
                </c:pt>
                <c:pt idx="178">
                  <c:v>1663.33</c:v>
                </c:pt>
                <c:pt idx="179">
                  <c:v>1658.54</c:v>
                </c:pt>
                <c:pt idx="180">
                  <c:v>1660.45</c:v>
                </c:pt>
                <c:pt idx="181">
                  <c:v>1658.83</c:v>
                </c:pt>
                <c:pt idx="182">
                  <c:v>1652.49</c:v>
                </c:pt>
                <c:pt idx="183">
                  <c:v>1648.92</c:v>
                </c:pt>
                <c:pt idx="184">
                  <c:v>1653.72</c:v>
                </c:pt>
                <c:pt idx="185">
                  <c:v>1656.35</c:v>
                </c:pt>
                <c:pt idx="186">
                  <c:v>1656.83</c:v>
                </c:pt>
                <c:pt idx="187">
                  <c:v>1648.64</c:v>
                </c:pt>
                <c:pt idx="188">
                  <c:v>1652.9</c:v>
                </c:pt>
                <c:pt idx="189">
                  <c:v>1645.93</c:v>
                </c:pt>
                <c:pt idx="190">
                  <c:v>1638.49</c:v>
                </c:pt>
                <c:pt idx="191">
                  <c:v>1637.93</c:v>
                </c:pt>
                <c:pt idx="192">
                  <c:v>1631.86</c:v>
                </c:pt>
                <c:pt idx="193">
                  <c:v>1625.91</c:v>
                </c:pt>
                <c:pt idx="194">
                  <c:v>1632.4</c:v>
                </c:pt>
                <c:pt idx="195">
                  <c:v>1636.34</c:v>
                </c:pt>
                <c:pt idx="196">
                  <c:v>1638.27</c:v>
                </c:pt>
                <c:pt idx="197">
                  <c:v>1650.84</c:v>
                </c:pt>
                <c:pt idx="198">
                  <c:v>1646.05</c:v>
                </c:pt>
                <c:pt idx="199">
                  <c:v>1641.12</c:v>
                </c:pt>
                <c:pt idx="200">
                  <c:v>1647.17</c:v>
                </c:pt>
                <c:pt idx="201">
                  <c:v>1636.41</c:v>
                </c:pt>
                <c:pt idx="202">
                  <c:v>1641.35</c:v>
                </c:pt>
                <c:pt idx="203">
                  <c:v>1633.65</c:v>
                </c:pt>
                <c:pt idx="204">
                  <c:v>1629.66</c:v>
                </c:pt>
                <c:pt idx="205">
                  <c:v>1629.26</c:v>
                </c:pt>
                <c:pt idx="206">
                  <c:v>1623.09</c:v>
                </c:pt>
                <c:pt idx="207">
                  <c:v>1632.91</c:v>
                </c:pt>
                <c:pt idx="208">
                  <c:v>1620.22</c:v>
                </c:pt>
                <c:pt idx="209">
                  <c:v>1625.06</c:v>
                </c:pt>
                <c:pt idx="210">
                  <c:v>1624.59</c:v>
                </c:pt>
                <c:pt idx="211">
                  <c:v>1618.68</c:v>
                </c:pt>
                <c:pt idx="212">
                  <c:v>1605.89</c:v>
                </c:pt>
                <c:pt idx="213">
                  <c:v>1606.23</c:v>
                </c:pt>
                <c:pt idx="214">
                  <c:v>1618.36</c:v>
                </c:pt>
                <c:pt idx="215">
                  <c:v>1611.56</c:v>
                </c:pt>
                <c:pt idx="216">
                  <c:v>1625.83</c:v>
                </c:pt>
                <c:pt idx="217">
                  <c:v>1650.45</c:v>
                </c:pt>
                <c:pt idx="218">
                  <c:v>1668.62</c:v>
                </c:pt>
                <c:pt idx="219">
                  <c:v>1684.81</c:v>
                </c:pt>
                <c:pt idx="220">
                  <c:v>1679.01</c:v>
                </c:pt>
                <c:pt idx="221">
                  <c:v>1682.92</c:v>
                </c:pt>
                <c:pt idx="222">
                  <c:v>1674.27</c:v>
                </c:pt>
                <c:pt idx="223">
                  <c:v>1677.36</c:v>
                </c:pt>
                <c:pt idx="224">
                  <c:v>1670.57</c:v>
                </c:pt>
                <c:pt idx="225">
                  <c:v>1671.62</c:v>
                </c:pt>
                <c:pt idx="226">
                  <c:v>1670.68</c:v>
                </c:pt>
                <c:pt idx="227">
                  <c:v>1666.22</c:v>
                </c:pt>
                <c:pt idx="228">
                  <c:v>1665.14</c:v>
                </c:pt>
                <c:pt idx="229">
                  <c:v>1670.28</c:v>
                </c:pt>
                <c:pt idx="230">
                  <c:v>1663.7</c:v>
                </c:pt>
                <c:pt idx="231">
                  <c:v>1660.08</c:v>
                </c:pt>
                <c:pt idx="232">
                  <c:v>1669.33</c:v>
                </c:pt>
                <c:pt idx="233">
                  <c:v>1666.02</c:v>
                </c:pt>
                <c:pt idx="234">
                  <c:v>1678.03</c:v>
                </c:pt>
                <c:pt idx="235">
                  <c:v>1683.36</c:v>
                </c:pt>
                <c:pt idx="236">
                  <c:v>1678.92</c:v>
                </c:pt>
                <c:pt idx="237">
                  <c:v>1674.58</c:v>
                </c:pt>
                <c:pt idx="238">
                  <c:v>1669.21</c:v>
                </c:pt>
                <c:pt idx="239">
                  <c:v>1667.64</c:v>
                </c:pt>
                <c:pt idx="240">
                  <c:v>1666.16</c:v>
                </c:pt>
                <c:pt idx="241">
                  <c:v>1661.62</c:v>
                </c:pt>
                <c:pt idx="242">
                  <c:v>1666.22</c:v>
                </c:pt>
                <c:pt idx="243">
                  <c:v>1664.35</c:v>
                </c:pt>
                <c:pt idx="244">
                  <c:v>1672.46</c:v>
                </c:pt>
                <c:pt idx="245">
                  <c:v>1666.67</c:v>
                </c:pt>
                <c:pt idx="246">
                  <c:v>1662.92</c:v>
                </c:pt>
              </c:numCache>
            </c:numRef>
          </c:val>
          <c:smooth val="0"/>
          <c:extLst>
            <c:ext xmlns:c16="http://schemas.microsoft.com/office/drawing/2014/chart" uri="{C3380CC4-5D6E-409C-BE32-E72D297353CC}">
              <c16:uniqueId val="{00000000-6A7D-4FF8-95BD-A0E195ED8686}"/>
            </c:ext>
          </c:extLst>
        </c:ser>
        <c:ser>
          <c:idx val="1"/>
          <c:order val="1"/>
          <c:tx>
            <c:strRef>
              <c:f>Sheet1!$D$2</c:f>
              <c:strCache>
                <c:ptCount val="1"/>
                <c:pt idx="0">
                  <c:v>TOPIX</c:v>
                </c:pt>
              </c:strCache>
            </c:strRef>
          </c:tx>
          <c:spPr>
            <a:ln w="28575" cap="rnd">
              <a:solidFill>
                <a:schemeClr val="accent2"/>
              </a:solidFill>
              <a:round/>
            </a:ln>
            <a:effectLst/>
          </c:spPr>
          <c:marker>
            <c:symbol val="none"/>
          </c:marker>
          <c:cat>
            <c:numRef>
              <c:f>Sheet1!$B$3:$B$249</c:f>
              <c:numCache>
                <c:formatCode>m/d/yyyy</c:formatCode>
                <c:ptCount val="247"/>
                <c:pt idx="0">
                  <c:v>42739</c:v>
                </c:pt>
                <c:pt idx="1">
                  <c:v>42740</c:v>
                </c:pt>
                <c:pt idx="2">
                  <c:v>42741</c:v>
                </c:pt>
                <c:pt idx="3">
                  <c:v>42745</c:v>
                </c:pt>
                <c:pt idx="4">
                  <c:v>42746</c:v>
                </c:pt>
                <c:pt idx="5">
                  <c:v>42747</c:v>
                </c:pt>
                <c:pt idx="6">
                  <c:v>42748</c:v>
                </c:pt>
                <c:pt idx="7">
                  <c:v>42751</c:v>
                </c:pt>
                <c:pt idx="8">
                  <c:v>42752</c:v>
                </c:pt>
                <c:pt idx="9">
                  <c:v>42753</c:v>
                </c:pt>
                <c:pt idx="10">
                  <c:v>42754</c:v>
                </c:pt>
                <c:pt idx="11">
                  <c:v>42755</c:v>
                </c:pt>
                <c:pt idx="12">
                  <c:v>42758</c:v>
                </c:pt>
                <c:pt idx="13">
                  <c:v>42759</c:v>
                </c:pt>
                <c:pt idx="14">
                  <c:v>42760</c:v>
                </c:pt>
                <c:pt idx="15">
                  <c:v>42761</c:v>
                </c:pt>
                <c:pt idx="16">
                  <c:v>42762</c:v>
                </c:pt>
                <c:pt idx="17">
                  <c:v>42765</c:v>
                </c:pt>
                <c:pt idx="18">
                  <c:v>42766</c:v>
                </c:pt>
                <c:pt idx="19">
                  <c:v>42767</c:v>
                </c:pt>
                <c:pt idx="20">
                  <c:v>42768</c:v>
                </c:pt>
                <c:pt idx="21">
                  <c:v>42769</c:v>
                </c:pt>
                <c:pt idx="22">
                  <c:v>42772</c:v>
                </c:pt>
                <c:pt idx="23">
                  <c:v>42773</c:v>
                </c:pt>
                <c:pt idx="24">
                  <c:v>42774</c:v>
                </c:pt>
                <c:pt idx="25">
                  <c:v>42775</c:v>
                </c:pt>
                <c:pt idx="26">
                  <c:v>42776</c:v>
                </c:pt>
                <c:pt idx="27">
                  <c:v>42779</c:v>
                </c:pt>
                <c:pt idx="28">
                  <c:v>42780</c:v>
                </c:pt>
                <c:pt idx="29">
                  <c:v>42781</c:v>
                </c:pt>
                <c:pt idx="30">
                  <c:v>42782</c:v>
                </c:pt>
                <c:pt idx="31">
                  <c:v>42783</c:v>
                </c:pt>
                <c:pt idx="32">
                  <c:v>42786</c:v>
                </c:pt>
                <c:pt idx="33">
                  <c:v>42787</c:v>
                </c:pt>
                <c:pt idx="34">
                  <c:v>42788</c:v>
                </c:pt>
                <c:pt idx="35">
                  <c:v>42789</c:v>
                </c:pt>
                <c:pt idx="36">
                  <c:v>42790</c:v>
                </c:pt>
                <c:pt idx="37">
                  <c:v>42793</c:v>
                </c:pt>
                <c:pt idx="38">
                  <c:v>42794</c:v>
                </c:pt>
                <c:pt idx="39">
                  <c:v>42795</c:v>
                </c:pt>
                <c:pt idx="40">
                  <c:v>42796</c:v>
                </c:pt>
                <c:pt idx="41">
                  <c:v>42797</c:v>
                </c:pt>
                <c:pt idx="42">
                  <c:v>42800</c:v>
                </c:pt>
                <c:pt idx="43">
                  <c:v>42801</c:v>
                </c:pt>
                <c:pt idx="44">
                  <c:v>42802</c:v>
                </c:pt>
                <c:pt idx="45">
                  <c:v>42803</c:v>
                </c:pt>
                <c:pt idx="46">
                  <c:v>42804</c:v>
                </c:pt>
                <c:pt idx="47">
                  <c:v>42807</c:v>
                </c:pt>
                <c:pt idx="48">
                  <c:v>42808</c:v>
                </c:pt>
                <c:pt idx="49">
                  <c:v>42809</c:v>
                </c:pt>
                <c:pt idx="50">
                  <c:v>42810</c:v>
                </c:pt>
                <c:pt idx="51">
                  <c:v>42811</c:v>
                </c:pt>
                <c:pt idx="52">
                  <c:v>42815</c:v>
                </c:pt>
                <c:pt idx="53">
                  <c:v>42816</c:v>
                </c:pt>
                <c:pt idx="54">
                  <c:v>42817</c:v>
                </c:pt>
                <c:pt idx="55">
                  <c:v>42818</c:v>
                </c:pt>
                <c:pt idx="56">
                  <c:v>42821</c:v>
                </c:pt>
                <c:pt idx="57">
                  <c:v>42822</c:v>
                </c:pt>
                <c:pt idx="58">
                  <c:v>42823</c:v>
                </c:pt>
                <c:pt idx="59">
                  <c:v>42824</c:v>
                </c:pt>
                <c:pt idx="60">
                  <c:v>42825</c:v>
                </c:pt>
                <c:pt idx="61">
                  <c:v>42828</c:v>
                </c:pt>
                <c:pt idx="62">
                  <c:v>42829</c:v>
                </c:pt>
                <c:pt idx="63">
                  <c:v>42830</c:v>
                </c:pt>
                <c:pt idx="64">
                  <c:v>42831</c:v>
                </c:pt>
                <c:pt idx="65">
                  <c:v>42832</c:v>
                </c:pt>
                <c:pt idx="66">
                  <c:v>42835</c:v>
                </c:pt>
                <c:pt idx="67">
                  <c:v>42836</c:v>
                </c:pt>
                <c:pt idx="68">
                  <c:v>42837</c:v>
                </c:pt>
                <c:pt idx="69">
                  <c:v>42838</c:v>
                </c:pt>
                <c:pt idx="70">
                  <c:v>42839</c:v>
                </c:pt>
                <c:pt idx="71">
                  <c:v>42842</c:v>
                </c:pt>
                <c:pt idx="72">
                  <c:v>42843</c:v>
                </c:pt>
                <c:pt idx="73">
                  <c:v>42844</c:v>
                </c:pt>
                <c:pt idx="74">
                  <c:v>42845</c:v>
                </c:pt>
                <c:pt idx="75">
                  <c:v>42846</c:v>
                </c:pt>
                <c:pt idx="76">
                  <c:v>42849</c:v>
                </c:pt>
                <c:pt idx="77">
                  <c:v>42850</c:v>
                </c:pt>
                <c:pt idx="78">
                  <c:v>42851</c:v>
                </c:pt>
                <c:pt idx="79">
                  <c:v>42852</c:v>
                </c:pt>
                <c:pt idx="80">
                  <c:v>42853</c:v>
                </c:pt>
                <c:pt idx="81">
                  <c:v>42856</c:v>
                </c:pt>
                <c:pt idx="82">
                  <c:v>42857</c:v>
                </c:pt>
                <c:pt idx="83">
                  <c:v>42863</c:v>
                </c:pt>
                <c:pt idx="84">
                  <c:v>42864</c:v>
                </c:pt>
                <c:pt idx="85">
                  <c:v>42865</c:v>
                </c:pt>
                <c:pt idx="86">
                  <c:v>42866</c:v>
                </c:pt>
                <c:pt idx="87">
                  <c:v>42867</c:v>
                </c:pt>
                <c:pt idx="88">
                  <c:v>42870</c:v>
                </c:pt>
                <c:pt idx="89">
                  <c:v>42871</c:v>
                </c:pt>
                <c:pt idx="90">
                  <c:v>42872</c:v>
                </c:pt>
                <c:pt idx="91">
                  <c:v>42873</c:v>
                </c:pt>
                <c:pt idx="92">
                  <c:v>42874</c:v>
                </c:pt>
                <c:pt idx="93">
                  <c:v>42877</c:v>
                </c:pt>
                <c:pt idx="94">
                  <c:v>42878</c:v>
                </c:pt>
                <c:pt idx="95">
                  <c:v>42879</c:v>
                </c:pt>
                <c:pt idx="96">
                  <c:v>42880</c:v>
                </c:pt>
                <c:pt idx="97">
                  <c:v>42881</c:v>
                </c:pt>
                <c:pt idx="98">
                  <c:v>42884</c:v>
                </c:pt>
                <c:pt idx="99">
                  <c:v>42885</c:v>
                </c:pt>
                <c:pt idx="100">
                  <c:v>42886</c:v>
                </c:pt>
                <c:pt idx="101">
                  <c:v>42887</c:v>
                </c:pt>
                <c:pt idx="102">
                  <c:v>42888</c:v>
                </c:pt>
                <c:pt idx="103">
                  <c:v>42891</c:v>
                </c:pt>
                <c:pt idx="104">
                  <c:v>42892</c:v>
                </c:pt>
                <c:pt idx="105">
                  <c:v>42893</c:v>
                </c:pt>
                <c:pt idx="106">
                  <c:v>42894</c:v>
                </c:pt>
                <c:pt idx="107">
                  <c:v>42895</c:v>
                </c:pt>
                <c:pt idx="108">
                  <c:v>42898</c:v>
                </c:pt>
                <c:pt idx="109">
                  <c:v>42899</c:v>
                </c:pt>
                <c:pt idx="110">
                  <c:v>42900</c:v>
                </c:pt>
                <c:pt idx="111">
                  <c:v>42901</c:v>
                </c:pt>
                <c:pt idx="112">
                  <c:v>42902</c:v>
                </c:pt>
                <c:pt idx="113">
                  <c:v>42905</c:v>
                </c:pt>
                <c:pt idx="114">
                  <c:v>42906</c:v>
                </c:pt>
                <c:pt idx="115">
                  <c:v>42907</c:v>
                </c:pt>
                <c:pt idx="116">
                  <c:v>42908</c:v>
                </c:pt>
                <c:pt idx="117">
                  <c:v>42909</c:v>
                </c:pt>
                <c:pt idx="118">
                  <c:v>42912</c:v>
                </c:pt>
                <c:pt idx="119">
                  <c:v>42913</c:v>
                </c:pt>
                <c:pt idx="120">
                  <c:v>42914</c:v>
                </c:pt>
                <c:pt idx="121">
                  <c:v>42915</c:v>
                </c:pt>
                <c:pt idx="122">
                  <c:v>42916</c:v>
                </c:pt>
                <c:pt idx="123">
                  <c:v>42919</c:v>
                </c:pt>
                <c:pt idx="124">
                  <c:v>42920</c:v>
                </c:pt>
                <c:pt idx="125">
                  <c:v>42921</c:v>
                </c:pt>
                <c:pt idx="126">
                  <c:v>42922</c:v>
                </c:pt>
                <c:pt idx="127">
                  <c:v>42923</c:v>
                </c:pt>
                <c:pt idx="128">
                  <c:v>42926</c:v>
                </c:pt>
                <c:pt idx="129">
                  <c:v>42927</c:v>
                </c:pt>
                <c:pt idx="130">
                  <c:v>42928</c:v>
                </c:pt>
                <c:pt idx="131">
                  <c:v>42929</c:v>
                </c:pt>
                <c:pt idx="132">
                  <c:v>42930</c:v>
                </c:pt>
                <c:pt idx="133">
                  <c:v>42934</c:v>
                </c:pt>
                <c:pt idx="134">
                  <c:v>42935</c:v>
                </c:pt>
                <c:pt idx="135">
                  <c:v>42936</c:v>
                </c:pt>
                <c:pt idx="136">
                  <c:v>42937</c:v>
                </c:pt>
                <c:pt idx="137">
                  <c:v>42940</c:v>
                </c:pt>
                <c:pt idx="138">
                  <c:v>42941</c:v>
                </c:pt>
                <c:pt idx="139">
                  <c:v>42942</c:v>
                </c:pt>
                <c:pt idx="140">
                  <c:v>42943</c:v>
                </c:pt>
                <c:pt idx="141">
                  <c:v>42944</c:v>
                </c:pt>
                <c:pt idx="142">
                  <c:v>42947</c:v>
                </c:pt>
                <c:pt idx="143">
                  <c:v>42948</c:v>
                </c:pt>
                <c:pt idx="144">
                  <c:v>42949</c:v>
                </c:pt>
                <c:pt idx="145">
                  <c:v>42950</c:v>
                </c:pt>
                <c:pt idx="146">
                  <c:v>42951</c:v>
                </c:pt>
                <c:pt idx="147">
                  <c:v>42954</c:v>
                </c:pt>
                <c:pt idx="148">
                  <c:v>42955</c:v>
                </c:pt>
                <c:pt idx="149">
                  <c:v>42956</c:v>
                </c:pt>
                <c:pt idx="150">
                  <c:v>42957</c:v>
                </c:pt>
                <c:pt idx="151">
                  <c:v>42961</c:v>
                </c:pt>
                <c:pt idx="152">
                  <c:v>42962</c:v>
                </c:pt>
                <c:pt idx="153">
                  <c:v>42963</c:v>
                </c:pt>
                <c:pt idx="154">
                  <c:v>42964</c:v>
                </c:pt>
                <c:pt idx="155">
                  <c:v>42965</c:v>
                </c:pt>
                <c:pt idx="156">
                  <c:v>42968</c:v>
                </c:pt>
                <c:pt idx="157">
                  <c:v>42969</c:v>
                </c:pt>
                <c:pt idx="158">
                  <c:v>42970</c:v>
                </c:pt>
                <c:pt idx="159">
                  <c:v>42971</c:v>
                </c:pt>
                <c:pt idx="160">
                  <c:v>42972</c:v>
                </c:pt>
                <c:pt idx="161">
                  <c:v>42975</c:v>
                </c:pt>
                <c:pt idx="162">
                  <c:v>42976</c:v>
                </c:pt>
                <c:pt idx="163">
                  <c:v>42977</c:v>
                </c:pt>
                <c:pt idx="164">
                  <c:v>42978</c:v>
                </c:pt>
                <c:pt idx="165">
                  <c:v>42979</c:v>
                </c:pt>
                <c:pt idx="166">
                  <c:v>42982</c:v>
                </c:pt>
                <c:pt idx="167">
                  <c:v>42983</c:v>
                </c:pt>
                <c:pt idx="168">
                  <c:v>42984</c:v>
                </c:pt>
                <c:pt idx="169">
                  <c:v>42985</c:v>
                </c:pt>
                <c:pt idx="170">
                  <c:v>42986</c:v>
                </c:pt>
                <c:pt idx="171">
                  <c:v>42989</c:v>
                </c:pt>
                <c:pt idx="172">
                  <c:v>42990</c:v>
                </c:pt>
                <c:pt idx="173">
                  <c:v>42991</c:v>
                </c:pt>
                <c:pt idx="174">
                  <c:v>42992</c:v>
                </c:pt>
                <c:pt idx="175">
                  <c:v>42993</c:v>
                </c:pt>
                <c:pt idx="176">
                  <c:v>42997</c:v>
                </c:pt>
                <c:pt idx="177">
                  <c:v>42998</c:v>
                </c:pt>
                <c:pt idx="178">
                  <c:v>42999</c:v>
                </c:pt>
                <c:pt idx="179">
                  <c:v>43000</c:v>
                </c:pt>
                <c:pt idx="180">
                  <c:v>43003</c:v>
                </c:pt>
                <c:pt idx="181">
                  <c:v>43004</c:v>
                </c:pt>
                <c:pt idx="182">
                  <c:v>43005</c:v>
                </c:pt>
                <c:pt idx="183">
                  <c:v>43006</c:v>
                </c:pt>
                <c:pt idx="184">
                  <c:v>43007</c:v>
                </c:pt>
                <c:pt idx="185">
                  <c:v>43010</c:v>
                </c:pt>
                <c:pt idx="186">
                  <c:v>43011</c:v>
                </c:pt>
                <c:pt idx="187">
                  <c:v>43012</c:v>
                </c:pt>
                <c:pt idx="188">
                  <c:v>43013</c:v>
                </c:pt>
                <c:pt idx="189">
                  <c:v>43014</c:v>
                </c:pt>
                <c:pt idx="190">
                  <c:v>43018</c:v>
                </c:pt>
                <c:pt idx="191">
                  <c:v>43019</c:v>
                </c:pt>
                <c:pt idx="192">
                  <c:v>43020</c:v>
                </c:pt>
                <c:pt idx="193">
                  <c:v>43021</c:v>
                </c:pt>
                <c:pt idx="194">
                  <c:v>43024</c:v>
                </c:pt>
                <c:pt idx="195">
                  <c:v>43025</c:v>
                </c:pt>
                <c:pt idx="196">
                  <c:v>43026</c:v>
                </c:pt>
                <c:pt idx="197">
                  <c:v>43027</c:v>
                </c:pt>
                <c:pt idx="198">
                  <c:v>43028</c:v>
                </c:pt>
                <c:pt idx="199">
                  <c:v>43031</c:v>
                </c:pt>
                <c:pt idx="200">
                  <c:v>43032</c:v>
                </c:pt>
                <c:pt idx="201">
                  <c:v>43033</c:v>
                </c:pt>
                <c:pt idx="202">
                  <c:v>43034</c:v>
                </c:pt>
                <c:pt idx="203">
                  <c:v>43035</c:v>
                </c:pt>
                <c:pt idx="204">
                  <c:v>43038</c:v>
                </c:pt>
                <c:pt idx="205">
                  <c:v>43039</c:v>
                </c:pt>
                <c:pt idx="206">
                  <c:v>43040</c:v>
                </c:pt>
                <c:pt idx="207">
                  <c:v>43041</c:v>
                </c:pt>
                <c:pt idx="208">
                  <c:v>43045</c:v>
                </c:pt>
                <c:pt idx="209">
                  <c:v>43046</c:v>
                </c:pt>
                <c:pt idx="210">
                  <c:v>43047</c:v>
                </c:pt>
                <c:pt idx="211">
                  <c:v>43048</c:v>
                </c:pt>
                <c:pt idx="212">
                  <c:v>43049</c:v>
                </c:pt>
                <c:pt idx="213">
                  <c:v>43052</c:v>
                </c:pt>
                <c:pt idx="214">
                  <c:v>43053</c:v>
                </c:pt>
                <c:pt idx="215">
                  <c:v>43054</c:v>
                </c:pt>
                <c:pt idx="216">
                  <c:v>43055</c:v>
                </c:pt>
                <c:pt idx="217">
                  <c:v>43056</c:v>
                </c:pt>
                <c:pt idx="218">
                  <c:v>43059</c:v>
                </c:pt>
                <c:pt idx="219">
                  <c:v>43060</c:v>
                </c:pt>
                <c:pt idx="220">
                  <c:v>43061</c:v>
                </c:pt>
                <c:pt idx="221">
                  <c:v>43063</c:v>
                </c:pt>
                <c:pt idx="222">
                  <c:v>43066</c:v>
                </c:pt>
                <c:pt idx="223">
                  <c:v>43067</c:v>
                </c:pt>
                <c:pt idx="224">
                  <c:v>43068</c:v>
                </c:pt>
                <c:pt idx="225">
                  <c:v>43069</c:v>
                </c:pt>
                <c:pt idx="226">
                  <c:v>43070</c:v>
                </c:pt>
                <c:pt idx="227">
                  <c:v>43073</c:v>
                </c:pt>
                <c:pt idx="228">
                  <c:v>43074</c:v>
                </c:pt>
                <c:pt idx="229">
                  <c:v>43075</c:v>
                </c:pt>
                <c:pt idx="230">
                  <c:v>43076</c:v>
                </c:pt>
                <c:pt idx="231">
                  <c:v>43077</c:v>
                </c:pt>
                <c:pt idx="232">
                  <c:v>43080</c:v>
                </c:pt>
                <c:pt idx="233">
                  <c:v>43081</c:v>
                </c:pt>
                <c:pt idx="234">
                  <c:v>43082</c:v>
                </c:pt>
                <c:pt idx="235">
                  <c:v>43083</c:v>
                </c:pt>
                <c:pt idx="236">
                  <c:v>43084</c:v>
                </c:pt>
                <c:pt idx="237">
                  <c:v>43087</c:v>
                </c:pt>
                <c:pt idx="238">
                  <c:v>43088</c:v>
                </c:pt>
                <c:pt idx="239">
                  <c:v>43089</c:v>
                </c:pt>
                <c:pt idx="240">
                  <c:v>43090</c:v>
                </c:pt>
                <c:pt idx="241">
                  <c:v>43091</c:v>
                </c:pt>
                <c:pt idx="242">
                  <c:v>43094</c:v>
                </c:pt>
                <c:pt idx="243">
                  <c:v>43095</c:v>
                </c:pt>
                <c:pt idx="244">
                  <c:v>43096</c:v>
                </c:pt>
                <c:pt idx="245">
                  <c:v>43097</c:v>
                </c:pt>
                <c:pt idx="246">
                  <c:v>43098</c:v>
                </c:pt>
              </c:numCache>
            </c:numRef>
          </c:cat>
          <c:val>
            <c:numRef>
              <c:f>Sheet1!$D$3:$D$249</c:f>
              <c:numCache>
                <c:formatCode>#,##0.00</c:formatCode>
                <c:ptCount val="247"/>
                <c:pt idx="0">
                  <c:v>1554.48</c:v>
                </c:pt>
                <c:pt idx="1">
                  <c:v>1555.68</c:v>
                </c:pt>
                <c:pt idx="2">
                  <c:v>1553.32</c:v>
                </c:pt>
                <c:pt idx="3">
                  <c:v>1542.31</c:v>
                </c:pt>
                <c:pt idx="4">
                  <c:v>1550.4</c:v>
                </c:pt>
                <c:pt idx="5">
                  <c:v>1535.41</c:v>
                </c:pt>
                <c:pt idx="6">
                  <c:v>1544.89</c:v>
                </c:pt>
                <c:pt idx="7">
                  <c:v>1530.64</c:v>
                </c:pt>
                <c:pt idx="8">
                  <c:v>1509.1</c:v>
                </c:pt>
                <c:pt idx="9">
                  <c:v>1513.86</c:v>
                </c:pt>
                <c:pt idx="10">
                  <c:v>1528.15</c:v>
                </c:pt>
                <c:pt idx="11">
                  <c:v>1533.46</c:v>
                </c:pt>
                <c:pt idx="12">
                  <c:v>1514.63</c:v>
                </c:pt>
                <c:pt idx="13">
                  <c:v>1506.33</c:v>
                </c:pt>
                <c:pt idx="14">
                  <c:v>1521.58</c:v>
                </c:pt>
                <c:pt idx="15">
                  <c:v>1545.01</c:v>
                </c:pt>
                <c:pt idx="16">
                  <c:v>1549.25</c:v>
                </c:pt>
                <c:pt idx="17">
                  <c:v>1543.77</c:v>
                </c:pt>
                <c:pt idx="18">
                  <c:v>1521.67</c:v>
                </c:pt>
                <c:pt idx="19">
                  <c:v>1527.77</c:v>
                </c:pt>
                <c:pt idx="20">
                  <c:v>1510.41</c:v>
                </c:pt>
                <c:pt idx="21">
                  <c:v>1514.99</c:v>
                </c:pt>
                <c:pt idx="22">
                  <c:v>1520.42</c:v>
                </c:pt>
                <c:pt idx="23">
                  <c:v>1516.15</c:v>
                </c:pt>
                <c:pt idx="24">
                  <c:v>1524.15</c:v>
                </c:pt>
                <c:pt idx="25">
                  <c:v>1513.55</c:v>
                </c:pt>
                <c:pt idx="26">
                  <c:v>1546.56</c:v>
                </c:pt>
                <c:pt idx="27">
                  <c:v>1554.2</c:v>
                </c:pt>
                <c:pt idx="28">
                  <c:v>1539.12</c:v>
                </c:pt>
                <c:pt idx="29">
                  <c:v>1553.69</c:v>
                </c:pt>
                <c:pt idx="30">
                  <c:v>1551.07</c:v>
                </c:pt>
                <c:pt idx="31">
                  <c:v>1544.54</c:v>
                </c:pt>
                <c:pt idx="32">
                  <c:v>1547.01</c:v>
                </c:pt>
                <c:pt idx="33">
                  <c:v>1555.6</c:v>
                </c:pt>
                <c:pt idx="34">
                  <c:v>1557.09</c:v>
                </c:pt>
                <c:pt idx="35">
                  <c:v>1556.25</c:v>
                </c:pt>
                <c:pt idx="36">
                  <c:v>1550.14</c:v>
                </c:pt>
                <c:pt idx="37">
                  <c:v>1534</c:v>
                </c:pt>
                <c:pt idx="38">
                  <c:v>1535.32</c:v>
                </c:pt>
                <c:pt idx="39">
                  <c:v>1553.09</c:v>
                </c:pt>
                <c:pt idx="40">
                  <c:v>1564.69</c:v>
                </c:pt>
                <c:pt idx="41">
                  <c:v>1558.05</c:v>
                </c:pt>
                <c:pt idx="42">
                  <c:v>1554.9</c:v>
                </c:pt>
                <c:pt idx="43">
                  <c:v>1555.04</c:v>
                </c:pt>
                <c:pt idx="44">
                  <c:v>1550.25</c:v>
                </c:pt>
                <c:pt idx="45">
                  <c:v>1554.68</c:v>
                </c:pt>
                <c:pt idx="46">
                  <c:v>1574.01</c:v>
                </c:pt>
                <c:pt idx="47">
                  <c:v>1577.4</c:v>
                </c:pt>
                <c:pt idx="48">
                  <c:v>1574.9</c:v>
                </c:pt>
                <c:pt idx="49">
                  <c:v>1571.31</c:v>
                </c:pt>
                <c:pt idx="50">
                  <c:v>1572.69</c:v>
                </c:pt>
                <c:pt idx="51">
                  <c:v>1565.85</c:v>
                </c:pt>
                <c:pt idx="52">
                  <c:v>1563.42</c:v>
                </c:pt>
                <c:pt idx="53">
                  <c:v>1530.2</c:v>
                </c:pt>
                <c:pt idx="54">
                  <c:v>1530.41</c:v>
                </c:pt>
                <c:pt idx="55">
                  <c:v>1543.92</c:v>
                </c:pt>
                <c:pt idx="56">
                  <c:v>1524.39</c:v>
                </c:pt>
                <c:pt idx="57">
                  <c:v>1544.83</c:v>
                </c:pt>
                <c:pt idx="58">
                  <c:v>1542.07</c:v>
                </c:pt>
                <c:pt idx="59">
                  <c:v>1527.59</c:v>
                </c:pt>
                <c:pt idx="60">
                  <c:v>1512.6</c:v>
                </c:pt>
                <c:pt idx="61">
                  <c:v>1517.03</c:v>
                </c:pt>
                <c:pt idx="62">
                  <c:v>1504.54</c:v>
                </c:pt>
                <c:pt idx="63">
                  <c:v>1504.66</c:v>
                </c:pt>
                <c:pt idx="64">
                  <c:v>1480.18</c:v>
                </c:pt>
                <c:pt idx="65">
                  <c:v>1489.77</c:v>
                </c:pt>
                <c:pt idx="66">
                  <c:v>1499.65</c:v>
                </c:pt>
                <c:pt idx="67">
                  <c:v>1495.1</c:v>
                </c:pt>
                <c:pt idx="68">
                  <c:v>1479.54</c:v>
                </c:pt>
                <c:pt idx="69">
                  <c:v>1468.31</c:v>
                </c:pt>
                <c:pt idx="70">
                  <c:v>1459.07</c:v>
                </c:pt>
                <c:pt idx="71">
                  <c:v>1465.69</c:v>
                </c:pt>
                <c:pt idx="72">
                  <c:v>1471.53</c:v>
                </c:pt>
                <c:pt idx="73">
                  <c:v>1471.42</c:v>
                </c:pt>
                <c:pt idx="74">
                  <c:v>1472.81</c:v>
                </c:pt>
                <c:pt idx="75">
                  <c:v>1488.58</c:v>
                </c:pt>
                <c:pt idx="76">
                  <c:v>1503.19</c:v>
                </c:pt>
                <c:pt idx="77">
                  <c:v>1519.21</c:v>
                </c:pt>
                <c:pt idx="78">
                  <c:v>1537.41</c:v>
                </c:pt>
                <c:pt idx="79">
                  <c:v>1536.67</c:v>
                </c:pt>
                <c:pt idx="80">
                  <c:v>1531.8</c:v>
                </c:pt>
                <c:pt idx="81">
                  <c:v>1539.77</c:v>
                </c:pt>
                <c:pt idx="82">
                  <c:v>1550.3</c:v>
                </c:pt>
                <c:pt idx="83">
                  <c:v>1585.86</c:v>
                </c:pt>
                <c:pt idx="84">
                  <c:v>1581.77</c:v>
                </c:pt>
                <c:pt idx="85">
                  <c:v>1585.19</c:v>
                </c:pt>
                <c:pt idx="86">
                  <c:v>1586.86</c:v>
                </c:pt>
                <c:pt idx="87">
                  <c:v>1580.71</c:v>
                </c:pt>
                <c:pt idx="88">
                  <c:v>1580</c:v>
                </c:pt>
                <c:pt idx="89">
                  <c:v>1584.23</c:v>
                </c:pt>
                <c:pt idx="90">
                  <c:v>1575.82</c:v>
                </c:pt>
                <c:pt idx="91">
                  <c:v>1555.01</c:v>
                </c:pt>
                <c:pt idx="92">
                  <c:v>1559.73</c:v>
                </c:pt>
                <c:pt idx="93">
                  <c:v>1567.65</c:v>
                </c:pt>
                <c:pt idx="94">
                  <c:v>1565.22</c:v>
                </c:pt>
                <c:pt idx="95">
                  <c:v>1575.11</c:v>
                </c:pt>
                <c:pt idx="96">
                  <c:v>1578.42</c:v>
                </c:pt>
                <c:pt idx="97">
                  <c:v>1569.42</c:v>
                </c:pt>
                <c:pt idx="98">
                  <c:v>1570.21</c:v>
                </c:pt>
                <c:pt idx="99">
                  <c:v>1572.67</c:v>
                </c:pt>
                <c:pt idx="100">
                  <c:v>1568.37</c:v>
                </c:pt>
                <c:pt idx="101">
                  <c:v>1586.14</c:v>
                </c:pt>
                <c:pt idx="102">
                  <c:v>1612.2</c:v>
                </c:pt>
                <c:pt idx="103">
                  <c:v>1609.97</c:v>
                </c:pt>
                <c:pt idx="104">
                  <c:v>1596.44</c:v>
                </c:pt>
                <c:pt idx="105">
                  <c:v>1597.09</c:v>
                </c:pt>
                <c:pt idx="106">
                  <c:v>1590.41</c:v>
                </c:pt>
                <c:pt idx="107">
                  <c:v>1591.66</c:v>
                </c:pt>
                <c:pt idx="108">
                  <c:v>1591.55</c:v>
                </c:pt>
                <c:pt idx="109">
                  <c:v>1593.51</c:v>
                </c:pt>
                <c:pt idx="110">
                  <c:v>1591.77</c:v>
                </c:pt>
                <c:pt idx="111">
                  <c:v>1588.09</c:v>
                </c:pt>
                <c:pt idx="112">
                  <c:v>1596.04</c:v>
                </c:pt>
                <c:pt idx="113">
                  <c:v>1606.07</c:v>
                </c:pt>
                <c:pt idx="114">
                  <c:v>1617.25</c:v>
                </c:pt>
                <c:pt idx="115">
                  <c:v>1611.56</c:v>
                </c:pt>
                <c:pt idx="116">
                  <c:v>1610.38</c:v>
                </c:pt>
                <c:pt idx="117">
                  <c:v>1611.34</c:v>
                </c:pt>
                <c:pt idx="118">
                  <c:v>1612.21</c:v>
                </c:pt>
                <c:pt idx="119">
                  <c:v>1619.02</c:v>
                </c:pt>
                <c:pt idx="120">
                  <c:v>1614.37</c:v>
                </c:pt>
                <c:pt idx="121">
                  <c:v>1624.07</c:v>
                </c:pt>
                <c:pt idx="122">
                  <c:v>1611.9</c:v>
                </c:pt>
                <c:pt idx="123">
                  <c:v>1614.41</c:v>
                </c:pt>
                <c:pt idx="124">
                  <c:v>1609.7</c:v>
                </c:pt>
                <c:pt idx="125">
                  <c:v>1618.63</c:v>
                </c:pt>
                <c:pt idx="126">
                  <c:v>1615.53</c:v>
                </c:pt>
                <c:pt idx="127">
                  <c:v>1607.06</c:v>
                </c:pt>
                <c:pt idx="128">
                  <c:v>1615.48</c:v>
                </c:pt>
                <c:pt idx="129">
                  <c:v>1627.14</c:v>
                </c:pt>
                <c:pt idx="130">
                  <c:v>1619.34</c:v>
                </c:pt>
                <c:pt idx="131">
                  <c:v>1619.11</c:v>
                </c:pt>
                <c:pt idx="132">
                  <c:v>1625.48</c:v>
                </c:pt>
                <c:pt idx="133">
                  <c:v>1620.48</c:v>
                </c:pt>
                <c:pt idx="134">
                  <c:v>1621.87</c:v>
                </c:pt>
                <c:pt idx="135">
                  <c:v>1633.01</c:v>
                </c:pt>
                <c:pt idx="136">
                  <c:v>1629.99</c:v>
                </c:pt>
                <c:pt idx="137">
                  <c:v>1621.57</c:v>
                </c:pt>
                <c:pt idx="138">
                  <c:v>1617.07</c:v>
                </c:pt>
                <c:pt idx="139">
                  <c:v>1620.88</c:v>
                </c:pt>
                <c:pt idx="140">
                  <c:v>1626.84</c:v>
                </c:pt>
                <c:pt idx="141">
                  <c:v>1621.22</c:v>
                </c:pt>
                <c:pt idx="142">
                  <c:v>1618.61</c:v>
                </c:pt>
                <c:pt idx="143">
                  <c:v>1628.5</c:v>
                </c:pt>
                <c:pt idx="144">
                  <c:v>1634.38</c:v>
                </c:pt>
                <c:pt idx="145">
                  <c:v>1633.82</c:v>
                </c:pt>
                <c:pt idx="146">
                  <c:v>1631.45</c:v>
                </c:pt>
                <c:pt idx="147">
                  <c:v>1639.27</c:v>
                </c:pt>
                <c:pt idx="148">
                  <c:v>1635.32</c:v>
                </c:pt>
                <c:pt idx="149">
                  <c:v>1617.9</c:v>
                </c:pt>
                <c:pt idx="150">
                  <c:v>1617.25</c:v>
                </c:pt>
                <c:pt idx="151">
                  <c:v>1599.06</c:v>
                </c:pt>
                <c:pt idx="152">
                  <c:v>1616.21</c:v>
                </c:pt>
                <c:pt idx="153">
                  <c:v>1616</c:v>
                </c:pt>
                <c:pt idx="154">
                  <c:v>1614.82</c:v>
                </c:pt>
                <c:pt idx="155">
                  <c:v>1597.36</c:v>
                </c:pt>
                <c:pt idx="156">
                  <c:v>1595.19</c:v>
                </c:pt>
                <c:pt idx="157">
                  <c:v>1596.12</c:v>
                </c:pt>
                <c:pt idx="158">
                  <c:v>1600.05</c:v>
                </c:pt>
                <c:pt idx="159">
                  <c:v>1592.2</c:v>
                </c:pt>
                <c:pt idx="160">
                  <c:v>1596.99</c:v>
                </c:pt>
                <c:pt idx="161">
                  <c:v>1600.12</c:v>
                </c:pt>
                <c:pt idx="162">
                  <c:v>1597.76</c:v>
                </c:pt>
                <c:pt idx="163">
                  <c:v>1607.65</c:v>
                </c:pt>
                <c:pt idx="164">
                  <c:v>1617.41</c:v>
                </c:pt>
                <c:pt idx="165">
                  <c:v>1619.59</c:v>
                </c:pt>
                <c:pt idx="166">
                  <c:v>1603.55</c:v>
                </c:pt>
                <c:pt idx="167">
                  <c:v>1590.71</c:v>
                </c:pt>
                <c:pt idx="168">
                  <c:v>1592</c:v>
                </c:pt>
                <c:pt idx="169">
                  <c:v>1598.24</c:v>
                </c:pt>
                <c:pt idx="170">
                  <c:v>1593.54</c:v>
                </c:pt>
                <c:pt idx="171">
                  <c:v>1612.26</c:v>
                </c:pt>
                <c:pt idx="172">
                  <c:v>1627.45</c:v>
                </c:pt>
                <c:pt idx="173">
                  <c:v>1637.33</c:v>
                </c:pt>
                <c:pt idx="174">
                  <c:v>1632.13</c:v>
                </c:pt>
                <c:pt idx="175">
                  <c:v>1638.94</c:v>
                </c:pt>
                <c:pt idx="176">
                  <c:v>1667.88</c:v>
                </c:pt>
                <c:pt idx="177">
                  <c:v>1667.92</c:v>
                </c:pt>
                <c:pt idx="178">
                  <c:v>1668.74</c:v>
                </c:pt>
                <c:pt idx="179">
                  <c:v>1664.61</c:v>
                </c:pt>
                <c:pt idx="180">
                  <c:v>1672.82</c:v>
                </c:pt>
                <c:pt idx="181">
                  <c:v>1672.74</c:v>
                </c:pt>
                <c:pt idx="182">
                  <c:v>1664.43</c:v>
                </c:pt>
                <c:pt idx="183">
                  <c:v>1676.17</c:v>
                </c:pt>
                <c:pt idx="184">
                  <c:v>1674.75</c:v>
                </c:pt>
                <c:pt idx="185">
                  <c:v>1673.62</c:v>
                </c:pt>
                <c:pt idx="186">
                  <c:v>1684.46</c:v>
                </c:pt>
                <c:pt idx="187">
                  <c:v>1684.56</c:v>
                </c:pt>
                <c:pt idx="188">
                  <c:v>1682.49</c:v>
                </c:pt>
                <c:pt idx="189">
                  <c:v>1687.16</c:v>
                </c:pt>
                <c:pt idx="190">
                  <c:v>1695.14</c:v>
                </c:pt>
                <c:pt idx="191">
                  <c:v>1696.81</c:v>
                </c:pt>
                <c:pt idx="192">
                  <c:v>1700.13</c:v>
                </c:pt>
                <c:pt idx="193">
                  <c:v>1708.62</c:v>
                </c:pt>
                <c:pt idx="194">
                  <c:v>1719.18</c:v>
                </c:pt>
                <c:pt idx="195">
                  <c:v>1723.37</c:v>
                </c:pt>
                <c:pt idx="196">
                  <c:v>1724.64</c:v>
                </c:pt>
                <c:pt idx="197">
                  <c:v>1730.04</c:v>
                </c:pt>
                <c:pt idx="198">
                  <c:v>1730.64</c:v>
                </c:pt>
                <c:pt idx="199">
                  <c:v>1745.25</c:v>
                </c:pt>
                <c:pt idx="200">
                  <c:v>1756.92</c:v>
                </c:pt>
                <c:pt idx="201">
                  <c:v>1751.43</c:v>
                </c:pt>
                <c:pt idx="202">
                  <c:v>1753.9</c:v>
                </c:pt>
                <c:pt idx="203">
                  <c:v>1771.05</c:v>
                </c:pt>
                <c:pt idx="204">
                  <c:v>1770.84</c:v>
                </c:pt>
                <c:pt idx="205">
                  <c:v>1765.96</c:v>
                </c:pt>
                <c:pt idx="206">
                  <c:v>1786.71</c:v>
                </c:pt>
                <c:pt idx="207">
                  <c:v>1794.08</c:v>
                </c:pt>
                <c:pt idx="208">
                  <c:v>1792.66</c:v>
                </c:pt>
                <c:pt idx="209">
                  <c:v>1813.29</c:v>
                </c:pt>
                <c:pt idx="210">
                  <c:v>1817.6</c:v>
                </c:pt>
                <c:pt idx="211">
                  <c:v>1813.11</c:v>
                </c:pt>
                <c:pt idx="212">
                  <c:v>1800.44</c:v>
                </c:pt>
                <c:pt idx="213">
                  <c:v>1783.49</c:v>
                </c:pt>
                <c:pt idx="214">
                  <c:v>1778.87</c:v>
                </c:pt>
                <c:pt idx="215">
                  <c:v>1744.01</c:v>
                </c:pt>
                <c:pt idx="216">
                  <c:v>1761.71</c:v>
                </c:pt>
                <c:pt idx="217">
                  <c:v>1763.76</c:v>
                </c:pt>
                <c:pt idx="218">
                  <c:v>1759.65</c:v>
                </c:pt>
                <c:pt idx="219">
                  <c:v>1771.13</c:v>
                </c:pt>
                <c:pt idx="220">
                  <c:v>1777.08</c:v>
                </c:pt>
                <c:pt idx="221">
                  <c:v>1780.56</c:v>
                </c:pt>
                <c:pt idx="222">
                  <c:v>1776.73</c:v>
                </c:pt>
                <c:pt idx="223">
                  <c:v>1772.07</c:v>
                </c:pt>
                <c:pt idx="224">
                  <c:v>1786.15</c:v>
                </c:pt>
                <c:pt idx="225">
                  <c:v>1792.08</c:v>
                </c:pt>
                <c:pt idx="226">
                  <c:v>1796.53</c:v>
                </c:pt>
                <c:pt idx="227">
                  <c:v>1786.87</c:v>
                </c:pt>
                <c:pt idx="228">
                  <c:v>1790.97</c:v>
                </c:pt>
                <c:pt idx="229">
                  <c:v>1765.42</c:v>
                </c:pt>
                <c:pt idx="230">
                  <c:v>1786.25</c:v>
                </c:pt>
                <c:pt idx="231">
                  <c:v>1803.73</c:v>
                </c:pt>
                <c:pt idx="232">
                  <c:v>1813.34</c:v>
                </c:pt>
                <c:pt idx="233">
                  <c:v>1815.08</c:v>
                </c:pt>
                <c:pt idx="234">
                  <c:v>1810.84</c:v>
                </c:pt>
                <c:pt idx="235">
                  <c:v>1808.14</c:v>
                </c:pt>
                <c:pt idx="236">
                  <c:v>1793.47</c:v>
                </c:pt>
                <c:pt idx="237">
                  <c:v>1817.9</c:v>
                </c:pt>
                <c:pt idx="238">
                  <c:v>1815.18</c:v>
                </c:pt>
                <c:pt idx="239">
                  <c:v>1821.16</c:v>
                </c:pt>
                <c:pt idx="240">
                  <c:v>1822.61</c:v>
                </c:pt>
                <c:pt idx="241">
                  <c:v>1829.08</c:v>
                </c:pt>
                <c:pt idx="242">
                  <c:v>1831.93</c:v>
                </c:pt>
                <c:pt idx="243">
                  <c:v>1827.01</c:v>
                </c:pt>
                <c:pt idx="244">
                  <c:v>1829.79</c:v>
                </c:pt>
                <c:pt idx="245">
                  <c:v>1819.03</c:v>
                </c:pt>
                <c:pt idx="246">
                  <c:v>1817.56</c:v>
                </c:pt>
              </c:numCache>
            </c:numRef>
          </c:val>
          <c:smooth val="0"/>
          <c:extLst>
            <c:ext xmlns:c16="http://schemas.microsoft.com/office/drawing/2014/chart" uri="{C3380CC4-5D6E-409C-BE32-E72D297353CC}">
              <c16:uniqueId val="{00000001-6A7D-4FF8-95BD-A0E195ED8686}"/>
            </c:ext>
          </c:extLst>
        </c:ser>
        <c:dLbls>
          <c:showLegendKey val="0"/>
          <c:showVal val="0"/>
          <c:showCatName val="0"/>
          <c:showSerName val="0"/>
          <c:showPercent val="0"/>
          <c:showBubbleSize val="0"/>
        </c:dLbls>
        <c:smooth val="0"/>
        <c:axId val="222707872"/>
        <c:axId val="217352656"/>
      </c:lineChart>
      <c:dateAx>
        <c:axId val="222707872"/>
        <c:scaling>
          <c:orientation val="minMax"/>
        </c:scaling>
        <c:delete val="0"/>
        <c:axPos val="b"/>
        <c:numFmt formatCode="m/d/yy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217352656"/>
        <c:crosses val="autoZero"/>
        <c:auto val="1"/>
        <c:lblOffset val="100"/>
        <c:baseTimeUnit val="days"/>
      </c:dateAx>
      <c:valAx>
        <c:axId val="217352656"/>
        <c:scaling>
          <c:orientation val="minMax"/>
          <c:min val="1300"/>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ja-JP"/>
          </a:p>
        </c:txPr>
        <c:crossAx val="2227078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EC93158-8F2D-4AA0-BFF8-C63D3C4213E9}" type="datetimeFigureOut">
              <a:rPr kumimoji="1" lang="ja-JP" altLang="en-US" smtClean="0"/>
              <a:t>2024/1/18</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9003212-B9DF-4649-8777-8B48250E0DD6}" type="slidenum">
              <a:rPr kumimoji="1" lang="ja-JP" altLang="en-US" smtClean="0"/>
              <a:t>‹#›</a:t>
            </a:fld>
            <a:endParaRPr kumimoji="1" lang="ja-JP" altLang="en-US"/>
          </a:p>
        </p:txBody>
      </p:sp>
    </p:spTree>
    <p:extLst>
      <p:ext uri="{BB962C8B-B14F-4D97-AF65-F5344CB8AC3E}">
        <p14:creationId xmlns:p14="http://schemas.microsoft.com/office/powerpoint/2010/main" val="30435723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29003212-B9DF-4649-8777-8B48250E0DD6}" type="slidenum">
              <a:rPr kumimoji="1" lang="ja-JP" altLang="en-US" smtClean="0"/>
              <a:t>1</a:t>
            </a:fld>
            <a:endParaRPr kumimoji="1" lang="ja-JP" altLang="en-US"/>
          </a:p>
        </p:txBody>
      </p:sp>
    </p:spTree>
    <p:extLst>
      <p:ext uri="{BB962C8B-B14F-4D97-AF65-F5344CB8AC3E}">
        <p14:creationId xmlns:p14="http://schemas.microsoft.com/office/powerpoint/2010/main" val="32656864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B19212DA-7138-4D62-B64F-45113D84B133}" type="slidenum">
              <a:rPr kumimoji="1" lang="ja-JP" altLang="en-US" smtClean="0"/>
              <a:t>16</a:t>
            </a:fld>
            <a:endParaRPr kumimoji="1" lang="ja-JP" altLang="en-US"/>
          </a:p>
        </p:txBody>
      </p:sp>
    </p:spTree>
    <p:extLst>
      <p:ext uri="{BB962C8B-B14F-4D97-AF65-F5344CB8AC3E}">
        <p14:creationId xmlns:p14="http://schemas.microsoft.com/office/powerpoint/2010/main" val="14792900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B19212DA-7138-4D62-B64F-45113D84B133}" type="slidenum">
              <a:rPr kumimoji="1" lang="ja-JP" altLang="en-US" smtClean="0"/>
              <a:t>17</a:t>
            </a:fld>
            <a:endParaRPr kumimoji="1" lang="ja-JP" altLang="en-US"/>
          </a:p>
        </p:txBody>
      </p:sp>
    </p:spTree>
    <p:extLst>
      <p:ext uri="{BB962C8B-B14F-4D97-AF65-F5344CB8AC3E}">
        <p14:creationId xmlns:p14="http://schemas.microsoft.com/office/powerpoint/2010/main" val="3048252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29003212-B9DF-4649-8777-8B48250E0DD6}" type="slidenum">
              <a:rPr kumimoji="1" lang="ja-JP" altLang="en-US" smtClean="0"/>
              <a:t>18</a:t>
            </a:fld>
            <a:endParaRPr kumimoji="1" lang="ja-JP" altLang="en-US"/>
          </a:p>
        </p:txBody>
      </p:sp>
    </p:spTree>
    <p:extLst>
      <p:ext uri="{BB962C8B-B14F-4D97-AF65-F5344CB8AC3E}">
        <p14:creationId xmlns:p14="http://schemas.microsoft.com/office/powerpoint/2010/main" val="24430890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b="0" dirty="0"/>
          </a:p>
        </p:txBody>
      </p:sp>
      <p:sp>
        <p:nvSpPr>
          <p:cNvPr id="4" name="スライド番号プレースホルダー 3"/>
          <p:cNvSpPr>
            <a:spLocks noGrp="1"/>
          </p:cNvSpPr>
          <p:nvPr>
            <p:ph type="sldNum" sz="quarter" idx="5"/>
          </p:nvPr>
        </p:nvSpPr>
        <p:spPr/>
        <p:txBody>
          <a:bodyPr/>
          <a:lstStyle/>
          <a:p>
            <a:fld id="{29003212-B9DF-4649-8777-8B48250E0DD6}" type="slidenum">
              <a:rPr kumimoji="1" lang="ja-JP" altLang="en-US" smtClean="0"/>
              <a:t>19</a:t>
            </a:fld>
            <a:endParaRPr kumimoji="1" lang="ja-JP" altLang="en-US"/>
          </a:p>
        </p:txBody>
      </p:sp>
    </p:spTree>
    <p:extLst>
      <p:ext uri="{BB962C8B-B14F-4D97-AF65-F5344CB8AC3E}">
        <p14:creationId xmlns:p14="http://schemas.microsoft.com/office/powerpoint/2010/main" val="38926561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05C41839-6EEC-4106-BD95-D44AF69173ED}" type="slidenum">
              <a:rPr kumimoji="1" lang="ja-JP" altLang="en-US" smtClean="0"/>
              <a:t>20</a:t>
            </a:fld>
            <a:endParaRPr kumimoji="1" lang="ja-JP" altLang="en-US"/>
          </a:p>
        </p:txBody>
      </p:sp>
    </p:spTree>
    <p:extLst>
      <p:ext uri="{BB962C8B-B14F-4D97-AF65-F5344CB8AC3E}">
        <p14:creationId xmlns:p14="http://schemas.microsoft.com/office/powerpoint/2010/main" val="41120664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29003212-B9DF-4649-8777-8B48250E0DD6}" type="slidenum">
              <a:rPr kumimoji="1" lang="ja-JP" altLang="en-US" smtClean="0"/>
              <a:t>21</a:t>
            </a:fld>
            <a:endParaRPr kumimoji="1" lang="ja-JP" altLang="en-US"/>
          </a:p>
        </p:txBody>
      </p:sp>
    </p:spTree>
    <p:extLst>
      <p:ext uri="{BB962C8B-B14F-4D97-AF65-F5344CB8AC3E}">
        <p14:creationId xmlns:p14="http://schemas.microsoft.com/office/powerpoint/2010/main" val="16955600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29003212-B9DF-4649-8777-8B48250E0DD6}" type="slidenum">
              <a:rPr kumimoji="1" lang="ja-JP" altLang="en-US" smtClean="0"/>
              <a:t>22</a:t>
            </a:fld>
            <a:endParaRPr kumimoji="1" lang="ja-JP" altLang="en-US"/>
          </a:p>
        </p:txBody>
      </p:sp>
    </p:spTree>
    <p:extLst>
      <p:ext uri="{BB962C8B-B14F-4D97-AF65-F5344CB8AC3E}">
        <p14:creationId xmlns:p14="http://schemas.microsoft.com/office/powerpoint/2010/main" val="11407283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05C41839-6EEC-4106-BD95-D44AF69173ED}" type="slidenum">
              <a:rPr kumimoji="1" lang="ja-JP" altLang="en-US" smtClean="0"/>
              <a:t>23</a:t>
            </a:fld>
            <a:endParaRPr kumimoji="1" lang="ja-JP" altLang="en-US"/>
          </a:p>
        </p:txBody>
      </p:sp>
    </p:spTree>
    <p:extLst>
      <p:ext uri="{BB962C8B-B14F-4D97-AF65-F5344CB8AC3E}">
        <p14:creationId xmlns:p14="http://schemas.microsoft.com/office/powerpoint/2010/main" val="42417005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05C41839-6EEC-4106-BD95-D44AF69173ED}" type="slidenum">
              <a:rPr kumimoji="1" lang="ja-JP" altLang="en-US" smtClean="0"/>
              <a:t>24</a:t>
            </a:fld>
            <a:endParaRPr kumimoji="1" lang="ja-JP" altLang="en-US"/>
          </a:p>
        </p:txBody>
      </p:sp>
    </p:spTree>
    <p:extLst>
      <p:ext uri="{BB962C8B-B14F-4D97-AF65-F5344CB8AC3E}">
        <p14:creationId xmlns:p14="http://schemas.microsoft.com/office/powerpoint/2010/main" val="24535207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05C41839-6EEC-4106-BD95-D44AF69173ED}" type="slidenum">
              <a:rPr kumimoji="1" lang="ja-JP" altLang="en-US" smtClean="0"/>
              <a:t>25</a:t>
            </a:fld>
            <a:endParaRPr kumimoji="1" lang="ja-JP" altLang="en-US"/>
          </a:p>
        </p:txBody>
      </p:sp>
    </p:spTree>
    <p:extLst>
      <p:ext uri="{BB962C8B-B14F-4D97-AF65-F5344CB8AC3E}">
        <p14:creationId xmlns:p14="http://schemas.microsoft.com/office/powerpoint/2010/main" val="20932010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B19212DA-7138-4D62-B64F-45113D84B133}" type="slidenum">
              <a:rPr kumimoji="1" lang="ja-JP" altLang="en-US" smtClean="0"/>
              <a:t>3</a:t>
            </a:fld>
            <a:endParaRPr kumimoji="1" lang="ja-JP" altLang="en-US"/>
          </a:p>
        </p:txBody>
      </p:sp>
    </p:spTree>
    <p:extLst>
      <p:ext uri="{BB962C8B-B14F-4D97-AF65-F5344CB8AC3E}">
        <p14:creationId xmlns:p14="http://schemas.microsoft.com/office/powerpoint/2010/main" val="28000380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29003212-B9DF-4649-8777-8B48250E0DD6}" type="slidenum">
              <a:rPr kumimoji="1" lang="ja-JP" altLang="en-US" smtClean="0"/>
              <a:t>27</a:t>
            </a:fld>
            <a:endParaRPr kumimoji="1" lang="ja-JP" altLang="en-US"/>
          </a:p>
        </p:txBody>
      </p:sp>
    </p:spTree>
    <p:extLst>
      <p:ext uri="{BB962C8B-B14F-4D97-AF65-F5344CB8AC3E}">
        <p14:creationId xmlns:p14="http://schemas.microsoft.com/office/powerpoint/2010/main" val="35895492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29003212-B9DF-4649-8777-8B48250E0DD6}" type="slidenum">
              <a:rPr kumimoji="1" lang="ja-JP" altLang="en-US" smtClean="0"/>
              <a:t>28</a:t>
            </a:fld>
            <a:endParaRPr kumimoji="1" lang="ja-JP" altLang="en-US"/>
          </a:p>
        </p:txBody>
      </p:sp>
    </p:spTree>
    <p:extLst>
      <p:ext uri="{BB962C8B-B14F-4D97-AF65-F5344CB8AC3E}">
        <p14:creationId xmlns:p14="http://schemas.microsoft.com/office/powerpoint/2010/main" val="6580443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29003212-B9DF-4649-8777-8B48250E0DD6}" type="slidenum">
              <a:rPr kumimoji="1" lang="ja-JP" altLang="en-US" smtClean="0"/>
              <a:t>29</a:t>
            </a:fld>
            <a:endParaRPr kumimoji="1" lang="ja-JP" altLang="en-US"/>
          </a:p>
        </p:txBody>
      </p:sp>
    </p:spTree>
    <p:extLst>
      <p:ext uri="{BB962C8B-B14F-4D97-AF65-F5344CB8AC3E}">
        <p14:creationId xmlns:p14="http://schemas.microsoft.com/office/powerpoint/2010/main" val="27965435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b="0" dirty="0"/>
          </a:p>
        </p:txBody>
      </p:sp>
      <p:sp>
        <p:nvSpPr>
          <p:cNvPr id="4" name="スライド番号プレースホルダー 3"/>
          <p:cNvSpPr>
            <a:spLocks noGrp="1"/>
          </p:cNvSpPr>
          <p:nvPr>
            <p:ph type="sldNum" sz="quarter" idx="5"/>
          </p:nvPr>
        </p:nvSpPr>
        <p:spPr/>
        <p:txBody>
          <a:bodyPr/>
          <a:lstStyle/>
          <a:p>
            <a:fld id="{29003212-B9DF-4649-8777-8B48250E0DD6}" type="slidenum">
              <a:rPr kumimoji="1" lang="ja-JP" altLang="en-US" smtClean="0"/>
              <a:t>31</a:t>
            </a:fld>
            <a:endParaRPr kumimoji="1" lang="ja-JP" altLang="en-US"/>
          </a:p>
        </p:txBody>
      </p:sp>
    </p:spTree>
    <p:extLst>
      <p:ext uri="{BB962C8B-B14F-4D97-AF65-F5344CB8AC3E}">
        <p14:creationId xmlns:p14="http://schemas.microsoft.com/office/powerpoint/2010/main" val="27050640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B19212DA-7138-4D62-B64F-45113D84B133}" type="slidenum">
              <a:rPr kumimoji="1" lang="ja-JP" altLang="en-US" smtClean="0"/>
              <a:t>32</a:t>
            </a:fld>
            <a:endParaRPr kumimoji="1" lang="ja-JP" altLang="en-US"/>
          </a:p>
        </p:txBody>
      </p:sp>
    </p:spTree>
    <p:extLst>
      <p:ext uri="{BB962C8B-B14F-4D97-AF65-F5344CB8AC3E}">
        <p14:creationId xmlns:p14="http://schemas.microsoft.com/office/powerpoint/2010/main" val="33161103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B19212DA-7138-4D62-B64F-45113D84B133}" type="slidenum">
              <a:rPr kumimoji="1" lang="ja-JP" altLang="en-US" smtClean="0"/>
              <a:t>5</a:t>
            </a:fld>
            <a:endParaRPr kumimoji="1" lang="ja-JP" altLang="en-US"/>
          </a:p>
        </p:txBody>
      </p:sp>
    </p:spTree>
    <p:extLst>
      <p:ext uri="{BB962C8B-B14F-4D97-AF65-F5344CB8AC3E}">
        <p14:creationId xmlns:p14="http://schemas.microsoft.com/office/powerpoint/2010/main" val="31187635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B19212DA-7138-4D62-B64F-45113D84B133}" type="slidenum">
              <a:rPr kumimoji="1" lang="ja-JP" altLang="en-US" smtClean="0"/>
              <a:t>7</a:t>
            </a:fld>
            <a:endParaRPr kumimoji="1" lang="ja-JP" altLang="en-US"/>
          </a:p>
        </p:txBody>
      </p:sp>
    </p:spTree>
    <p:extLst>
      <p:ext uri="{BB962C8B-B14F-4D97-AF65-F5344CB8AC3E}">
        <p14:creationId xmlns:p14="http://schemas.microsoft.com/office/powerpoint/2010/main" val="27292488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B19212DA-7138-4D62-B64F-45113D84B133}" type="slidenum">
              <a:rPr kumimoji="1" lang="ja-JP" altLang="en-US" smtClean="0"/>
              <a:t>8</a:t>
            </a:fld>
            <a:endParaRPr kumimoji="1" lang="ja-JP" altLang="en-US"/>
          </a:p>
        </p:txBody>
      </p:sp>
    </p:spTree>
    <p:extLst>
      <p:ext uri="{BB962C8B-B14F-4D97-AF65-F5344CB8AC3E}">
        <p14:creationId xmlns:p14="http://schemas.microsoft.com/office/powerpoint/2010/main" val="13645346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29003212-B9DF-4649-8777-8B48250E0DD6}" type="slidenum">
              <a:rPr kumimoji="1" lang="ja-JP" altLang="en-US" smtClean="0"/>
              <a:t>9</a:t>
            </a:fld>
            <a:endParaRPr kumimoji="1" lang="ja-JP" altLang="en-US"/>
          </a:p>
        </p:txBody>
      </p:sp>
    </p:spTree>
    <p:extLst>
      <p:ext uri="{BB962C8B-B14F-4D97-AF65-F5344CB8AC3E}">
        <p14:creationId xmlns:p14="http://schemas.microsoft.com/office/powerpoint/2010/main" val="21858497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B19212DA-7138-4D62-B64F-45113D84B133}" type="slidenum">
              <a:rPr kumimoji="1" lang="ja-JP" altLang="en-US" smtClean="0"/>
              <a:t>10</a:t>
            </a:fld>
            <a:endParaRPr kumimoji="1" lang="ja-JP" altLang="en-US"/>
          </a:p>
        </p:txBody>
      </p:sp>
    </p:spTree>
    <p:extLst>
      <p:ext uri="{BB962C8B-B14F-4D97-AF65-F5344CB8AC3E}">
        <p14:creationId xmlns:p14="http://schemas.microsoft.com/office/powerpoint/2010/main" val="8408389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B19212DA-7138-4D62-B64F-45113D84B133}" type="slidenum">
              <a:rPr kumimoji="1" lang="ja-JP" altLang="en-US" smtClean="0"/>
              <a:t>11</a:t>
            </a:fld>
            <a:endParaRPr kumimoji="1" lang="ja-JP" altLang="en-US"/>
          </a:p>
        </p:txBody>
      </p:sp>
    </p:spTree>
    <p:extLst>
      <p:ext uri="{BB962C8B-B14F-4D97-AF65-F5344CB8AC3E}">
        <p14:creationId xmlns:p14="http://schemas.microsoft.com/office/powerpoint/2010/main" val="2662236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05C41839-6EEC-4106-BD95-D44AF69173ED}" type="slidenum">
              <a:rPr kumimoji="1" lang="ja-JP" altLang="en-US" smtClean="0"/>
              <a:t>15</a:t>
            </a:fld>
            <a:endParaRPr kumimoji="1" lang="ja-JP" altLang="en-US"/>
          </a:p>
        </p:txBody>
      </p:sp>
    </p:spTree>
    <p:extLst>
      <p:ext uri="{BB962C8B-B14F-4D97-AF65-F5344CB8AC3E}">
        <p14:creationId xmlns:p14="http://schemas.microsoft.com/office/powerpoint/2010/main" val="35247862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E0EF7F1-55DA-790D-56F0-F529D8B92526}"/>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3CD12CB0-C128-4961-FDC6-78E423936E1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C8F8101E-A0A1-A600-A4EE-533C967D3116}"/>
              </a:ext>
            </a:extLst>
          </p:cNvPr>
          <p:cNvSpPr>
            <a:spLocks noGrp="1"/>
          </p:cNvSpPr>
          <p:nvPr>
            <p:ph type="dt" sz="half" idx="10"/>
          </p:nvPr>
        </p:nvSpPr>
        <p:spPr/>
        <p:txBody>
          <a:bodyPr/>
          <a:lstStyle/>
          <a:p>
            <a:fld id="{44886097-E438-4B9B-9EA0-2A252B0962B8}" type="datetime1">
              <a:rPr kumimoji="1" lang="ja-JP" altLang="en-US" smtClean="0"/>
              <a:t>2024/1/18</a:t>
            </a:fld>
            <a:endParaRPr kumimoji="1" lang="ja-JP" altLang="en-US"/>
          </a:p>
        </p:txBody>
      </p:sp>
      <p:sp>
        <p:nvSpPr>
          <p:cNvPr id="5" name="フッター プレースホルダー 4">
            <a:extLst>
              <a:ext uri="{FF2B5EF4-FFF2-40B4-BE49-F238E27FC236}">
                <a16:creationId xmlns:a16="http://schemas.microsoft.com/office/drawing/2014/main" id="{105D7A3C-EBFF-111A-5B36-CC339D058E0D}"/>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5C5B31B5-BF75-FF4D-C75B-33D935A79DFA}"/>
              </a:ext>
            </a:extLst>
          </p:cNvPr>
          <p:cNvSpPr>
            <a:spLocks noGrp="1"/>
          </p:cNvSpPr>
          <p:nvPr>
            <p:ph type="sldNum" sz="quarter" idx="12"/>
          </p:nvPr>
        </p:nvSpPr>
        <p:spPr/>
        <p:txBody>
          <a:bodyPr/>
          <a:lstStyle/>
          <a:p>
            <a:fld id="{108A452A-A025-4108-AB8E-3D6F3C247092}" type="slidenum">
              <a:rPr kumimoji="1" lang="ja-JP" altLang="en-US" smtClean="0"/>
              <a:t>‹#›</a:t>
            </a:fld>
            <a:endParaRPr kumimoji="1" lang="ja-JP" altLang="en-US"/>
          </a:p>
        </p:txBody>
      </p:sp>
    </p:spTree>
    <p:extLst>
      <p:ext uri="{BB962C8B-B14F-4D97-AF65-F5344CB8AC3E}">
        <p14:creationId xmlns:p14="http://schemas.microsoft.com/office/powerpoint/2010/main" val="29413390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80ECB01-FAFF-7330-BD95-2277C4A452E6}"/>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91EF393D-A75A-655D-4DBE-2AC9E4F0B481}"/>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F71E1A85-21C4-EFA8-53D9-4FF7F01A8EF4}"/>
              </a:ext>
            </a:extLst>
          </p:cNvPr>
          <p:cNvSpPr>
            <a:spLocks noGrp="1"/>
          </p:cNvSpPr>
          <p:nvPr>
            <p:ph type="dt" sz="half" idx="10"/>
          </p:nvPr>
        </p:nvSpPr>
        <p:spPr/>
        <p:txBody>
          <a:bodyPr/>
          <a:lstStyle/>
          <a:p>
            <a:fld id="{5565E1CA-3AD4-409B-8FFC-E75EB01D97AC}" type="datetime1">
              <a:rPr kumimoji="1" lang="ja-JP" altLang="en-US" smtClean="0"/>
              <a:t>2024/1/18</a:t>
            </a:fld>
            <a:endParaRPr kumimoji="1" lang="ja-JP" altLang="en-US"/>
          </a:p>
        </p:txBody>
      </p:sp>
      <p:sp>
        <p:nvSpPr>
          <p:cNvPr id="5" name="フッター プレースホルダー 4">
            <a:extLst>
              <a:ext uri="{FF2B5EF4-FFF2-40B4-BE49-F238E27FC236}">
                <a16:creationId xmlns:a16="http://schemas.microsoft.com/office/drawing/2014/main" id="{DFBA6C88-091F-FD47-8A58-11D60BE13775}"/>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FED4872A-DF7A-B926-A847-FC1AD5383845}"/>
              </a:ext>
            </a:extLst>
          </p:cNvPr>
          <p:cNvSpPr>
            <a:spLocks noGrp="1"/>
          </p:cNvSpPr>
          <p:nvPr>
            <p:ph type="sldNum" sz="quarter" idx="12"/>
          </p:nvPr>
        </p:nvSpPr>
        <p:spPr/>
        <p:txBody>
          <a:bodyPr/>
          <a:lstStyle/>
          <a:p>
            <a:fld id="{108A452A-A025-4108-AB8E-3D6F3C247092}" type="slidenum">
              <a:rPr kumimoji="1" lang="ja-JP" altLang="en-US" smtClean="0"/>
              <a:t>‹#›</a:t>
            </a:fld>
            <a:endParaRPr kumimoji="1" lang="ja-JP" altLang="en-US"/>
          </a:p>
        </p:txBody>
      </p:sp>
    </p:spTree>
    <p:extLst>
      <p:ext uri="{BB962C8B-B14F-4D97-AF65-F5344CB8AC3E}">
        <p14:creationId xmlns:p14="http://schemas.microsoft.com/office/powerpoint/2010/main" val="42636652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8D522150-78A5-94C8-4472-9E0F62BFC044}"/>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64C09D01-DDDF-773A-1825-F0AFBE4CC942}"/>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AAAEA366-4A8D-B4DF-6F0C-CE833B3AAF63}"/>
              </a:ext>
            </a:extLst>
          </p:cNvPr>
          <p:cNvSpPr>
            <a:spLocks noGrp="1"/>
          </p:cNvSpPr>
          <p:nvPr>
            <p:ph type="dt" sz="half" idx="10"/>
          </p:nvPr>
        </p:nvSpPr>
        <p:spPr/>
        <p:txBody>
          <a:bodyPr/>
          <a:lstStyle/>
          <a:p>
            <a:fld id="{12F732B0-FB99-49F1-8544-C2C8395D8372}" type="datetime1">
              <a:rPr kumimoji="1" lang="ja-JP" altLang="en-US" smtClean="0"/>
              <a:t>2024/1/18</a:t>
            </a:fld>
            <a:endParaRPr kumimoji="1" lang="ja-JP" altLang="en-US"/>
          </a:p>
        </p:txBody>
      </p:sp>
      <p:sp>
        <p:nvSpPr>
          <p:cNvPr id="5" name="フッター プレースホルダー 4">
            <a:extLst>
              <a:ext uri="{FF2B5EF4-FFF2-40B4-BE49-F238E27FC236}">
                <a16:creationId xmlns:a16="http://schemas.microsoft.com/office/drawing/2014/main" id="{E324E717-009B-8B9E-4B13-9B31B9E47DF6}"/>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C8DA55D4-A8D1-F1DA-B25C-EA05F26490B8}"/>
              </a:ext>
            </a:extLst>
          </p:cNvPr>
          <p:cNvSpPr>
            <a:spLocks noGrp="1"/>
          </p:cNvSpPr>
          <p:nvPr>
            <p:ph type="sldNum" sz="quarter" idx="12"/>
          </p:nvPr>
        </p:nvSpPr>
        <p:spPr/>
        <p:txBody>
          <a:bodyPr/>
          <a:lstStyle/>
          <a:p>
            <a:fld id="{108A452A-A025-4108-AB8E-3D6F3C247092}" type="slidenum">
              <a:rPr kumimoji="1" lang="ja-JP" altLang="en-US" smtClean="0"/>
              <a:t>‹#›</a:t>
            </a:fld>
            <a:endParaRPr kumimoji="1" lang="ja-JP" altLang="en-US"/>
          </a:p>
        </p:txBody>
      </p:sp>
    </p:spTree>
    <p:extLst>
      <p:ext uri="{BB962C8B-B14F-4D97-AF65-F5344CB8AC3E}">
        <p14:creationId xmlns:p14="http://schemas.microsoft.com/office/powerpoint/2010/main" val="39962002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8714296-8AAA-E970-D542-DB53C3F296D8}"/>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9A7813EA-5B4E-60DB-E7D1-09D25C16A2A8}"/>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DED3CBB9-B45C-9692-FE11-B6189BC5FF22}"/>
              </a:ext>
            </a:extLst>
          </p:cNvPr>
          <p:cNvSpPr>
            <a:spLocks noGrp="1"/>
          </p:cNvSpPr>
          <p:nvPr>
            <p:ph type="dt" sz="half" idx="10"/>
          </p:nvPr>
        </p:nvSpPr>
        <p:spPr/>
        <p:txBody>
          <a:bodyPr/>
          <a:lstStyle/>
          <a:p>
            <a:fld id="{50E4CA56-5DD5-49F4-824C-C3024B304585}" type="datetime1">
              <a:rPr kumimoji="1" lang="ja-JP" altLang="en-US" smtClean="0"/>
              <a:t>2024/1/18</a:t>
            </a:fld>
            <a:endParaRPr kumimoji="1" lang="ja-JP" altLang="en-US"/>
          </a:p>
        </p:txBody>
      </p:sp>
      <p:sp>
        <p:nvSpPr>
          <p:cNvPr id="5" name="フッター プレースホルダー 4">
            <a:extLst>
              <a:ext uri="{FF2B5EF4-FFF2-40B4-BE49-F238E27FC236}">
                <a16:creationId xmlns:a16="http://schemas.microsoft.com/office/drawing/2014/main" id="{BA4BC73D-76CD-2144-7D48-C60419A0C3B9}"/>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229AAE91-3CC0-2D3A-BE16-5C65C39533D3}"/>
              </a:ext>
            </a:extLst>
          </p:cNvPr>
          <p:cNvSpPr>
            <a:spLocks noGrp="1"/>
          </p:cNvSpPr>
          <p:nvPr>
            <p:ph type="sldNum" sz="quarter" idx="12"/>
          </p:nvPr>
        </p:nvSpPr>
        <p:spPr/>
        <p:txBody>
          <a:bodyPr/>
          <a:lstStyle>
            <a:lvl1pPr>
              <a:defRPr sz="1600"/>
            </a:lvl1pPr>
          </a:lstStyle>
          <a:p>
            <a:fld id="{108A452A-A025-4108-AB8E-3D6F3C247092}" type="slidenum">
              <a:rPr lang="ja-JP" altLang="en-US" smtClean="0"/>
              <a:pPr/>
              <a:t>‹#›</a:t>
            </a:fld>
            <a:endParaRPr lang="ja-JP" altLang="en-US" dirty="0"/>
          </a:p>
        </p:txBody>
      </p:sp>
    </p:spTree>
    <p:extLst>
      <p:ext uri="{BB962C8B-B14F-4D97-AF65-F5344CB8AC3E}">
        <p14:creationId xmlns:p14="http://schemas.microsoft.com/office/powerpoint/2010/main" val="36967829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64DCC09-3B2A-D62A-F0C5-EA6DB7CA442D}"/>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1634E0C5-2144-41C5-42A9-77F3B1FED7E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B7C0280A-3EF9-873B-DAAB-470737C7C0D2}"/>
              </a:ext>
            </a:extLst>
          </p:cNvPr>
          <p:cNvSpPr>
            <a:spLocks noGrp="1"/>
          </p:cNvSpPr>
          <p:nvPr>
            <p:ph type="dt" sz="half" idx="10"/>
          </p:nvPr>
        </p:nvSpPr>
        <p:spPr/>
        <p:txBody>
          <a:bodyPr/>
          <a:lstStyle/>
          <a:p>
            <a:fld id="{C25F1446-295C-4DA2-A51B-18C543D8E383}" type="datetime1">
              <a:rPr kumimoji="1" lang="ja-JP" altLang="en-US" smtClean="0"/>
              <a:t>2024/1/18</a:t>
            </a:fld>
            <a:endParaRPr kumimoji="1" lang="ja-JP" altLang="en-US"/>
          </a:p>
        </p:txBody>
      </p:sp>
      <p:sp>
        <p:nvSpPr>
          <p:cNvPr id="5" name="フッター プレースホルダー 4">
            <a:extLst>
              <a:ext uri="{FF2B5EF4-FFF2-40B4-BE49-F238E27FC236}">
                <a16:creationId xmlns:a16="http://schemas.microsoft.com/office/drawing/2014/main" id="{53407599-5C88-C8E5-FE85-AB497E56E46C}"/>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F0431C4D-1F43-79C5-A56A-9B0EC553A52B}"/>
              </a:ext>
            </a:extLst>
          </p:cNvPr>
          <p:cNvSpPr>
            <a:spLocks noGrp="1"/>
          </p:cNvSpPr>
          <p:nvPr>
            <p:ph type="sldNum" sz="quarter" idx="12"/>
          </p:nvPr>
        </p:nvSpPr>
        <p:spPr/>
        <p:txBody>
          <a:bodyPr/>
          <a:lstStyle/>
          <a:p>
            <a:fld id="{108A452A-A025-4108-AB8E-3D6F3C247092}" type="slidenum">
              <a:rPr kumimoji="1" lang="ja-JP" altLang="en-US" smtClean="0"/>
              <a:t>‹#›</a:t>
            </a:fld>
            <a:endParaRPr kumimoji="1" lang="ja-JP" altLang="en-US"/>
          </a:p>
        </p:txBody>
      </p:sp>
    </p:spTree>
    <p:extLst>
      <p:ext uri="{BB962C8B-B14F-4D97-AF65-F5344CB8AC3E}">
        <p14:creationId xmlns:p14="http://schemas.microsoft.com/office/powerpoint/2010/main" val="22865984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09BDD61-7429-F6B6-FCD1-F800E5BA4EC6}"/>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7818C0CB-D7EF-02E6-AD1D-5FE19B2BB41F}"/>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5A881493-0935-3720-0A47-481D73BA67B5}"/>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B0BB799F-ECBE-935F-9147-76C5FF7229F7}"/>
              </a:ext>
            </a:extLst>
          </p:cNvPr>
          <p:cNvSpPr>
            <a:spLocks noGrp="1"/>
          </p:cNvSpPr>
          <p:nvPr>
            <p:ph type="dt" sz="half" idx="10"/>
          </p:nvPr>
        </p:nvSpPr>
        <p:spPr/>
        <p:txBody>
          <a:bodyPr/>
          <a:lstStyle/>
          <a:p>
            <a:fld id="{868B5752-8157-467F-83AC-381B82D6FD1C}" type="datetime1">
              <a:rPr kumimoji="1" lang="ja-JP" altLang="en-US" smtClean="0"/>
              <a:t>2024/1/18</a:t>
            </a:fld>
            <a:endParaRPr kumimoji="1" lang="ja-JP" altLang="en-US"/>
          </a:p>
        </p:txBody>
      </p:sp>
      <p:sp>
        <p:nvSpPr>
          <p:cNvPr id="6" name="フッター プレースホルダー 5">
            <a:extLst>
              <a:ext uri="{FF2B5EF4-FFF2-40B4-BE49-F238E27FC236}">
                <a16:creationId xmlns:a16="http://schemas.microsoft.com/office/drawing/2014/main" id="{BD493D8C-AB15-0527-9DF7-7BFDE1671320}"/>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21C5B002-0217-1917-EE53-E2552E90898C}"/>
              </a:ext>
            </a:extLst>
          </p:cNvPr>
          <p:cNvSpPr>
            <a:spLocks noGrp="1"/>
          </p:cNvSpPr>
          <p:nvPr>
            <p:ph type="sldNum" sz="quarter" idx="12"/>
          </p:nvPr>
        </p:nvSpPr>
        <p:spPr/>
        <p:txBody>
          <a:bodyPr/>
          <a:lstStyle/>
          <a:p>
            <a:fld id="{108A452A-A025-4108-AB8E-3D6F3C247092}" type="slidenum">
              <a:rPr kumimoji="1" lang="ja-JP" altLang="en-US" smtClean="0"/>
              <a:t>‹#›</a:t>
            </a:fld>
            <a:endParaRPr kumimoji="1" lang="ja-JP" altLang="en-US"/>
          </a:p>
        </p:txBody>
      </p:sp>
    </p:spTree>
    <p:extLst>
      <p:ext uri="{BB962C8B-B14F-4D97-AF65-F5344CB8AC3E}">
        <p14:creationId xmlns:p14="http://schemas.microsoft.com/office/powerpoint/2010/main" val="38815419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B4143E2-A2FF-582C-1B8D-6470702A106A}"/>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8437955B-E809-444A-F081-91F53F1D640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02972E70-F1D7-9062-4CBE-73417E282F2B}"/>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AA9BC798-D9BD-F8C1-D68D-436C821DFD6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2D2811D4-18B7-F815-052E-50AB67E3F7FC}"/>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DD8DDD68-DFE3-8D82-A1B1-B08474F3C8E6}"/>
              </a:ext>
            </a:extLst>
          </p:cNvPr>
          <p:cNvSpPr>
            <a:spLocks noGrp="1"/>
          </p:cNvSpPr>
          <p:nvPr>
            <p:ph type="dt" sz="half" idx="10"/>
          </p:nvPr>
        </p:nvSpPr>
        <p:spPr/>
        <p:txBody>
          <a:bodyPr/>
          <a:lstStyle/>
          <a:p>
            <a:fld id="{71EEA82C-8317-4222-B63A-80CFA8A4F094}" type="datetime1">
              <a:rPr kumimoji="1" lang="ja-JP" altLang="en-US" smtClean="0"/>
              <a:t>2024/1/18</a:t>
            </a:fld>
            <a:endParaRPr kumimoji="1" lang="ja-JP" altLang="en-US"/>
          </a:p>
        </p:txBody>
      </p:sp>
      <p:sp>
        <p:nvSpPr>
          <p:cNvPr id="8" name="フッター プレースホルダー 7">
            <a:extLst>
              <a:ext uri="{FF2B5EF4-FFF2-40B4-BE49-F238E27FC236}">
                <a16:creationId xmlns:a16="http://schemas.microsoft.com/office/drawing/2014/main" id="{CC81C42D-7F5C-8A22-092C-23969B08AA64}"/>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A88DF2C7-5A73-DFD4-F309-1C7FF02605D9}"/>
              </a:ext>
            </a:extLst>
          </p:cNvPr>
          <p:cNvSpPr>
            <a:spLocks noGrp="1"/>
          </p:cNvSpPr>
          <p:nvPr>
            <p:ph type="sldNum" sz="quarter" idx="12"/>
          </p:nvPr>
        </p:nvSpPr>
        <p:spPr/>
        <p:txBody>
          <a:bodyPr/>
          <a:lstStyle/>
          <a:p>
            <a:fld id="{108A452A-A025-4108-AB8E-3D6F3C247092}" type="slidenum">
              <a:rPr kumimoji="1" lang="ja-JP" altLang="en-US" smtClean="0"/>
              <a:t>‹#›</a:t>
            </a:fld>
            <a:endParaRPr kumimoji="1" lang="ja-JP" altLang="en-US"/>
          </a:p>
        </p:txBody>
      </p:sp>
    </p:spTree>
    <p:extLst>
      <p:ext uri="{BB962C8B-B14F-4D97-AF65-F5344CB8AC3E}">
        <p14:creationId xmlns:p14="http://schemas.microsoft.com/office/powerpoint/2010/main" val="24163421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54579B2-9A55-05D2-E9DB-428DF6174837}"/>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5A59FA9C-A913-BC6D-4ABF-FA3EF076ABC9}"/>
              </a:ext>
            </a:extLst>
          </p:cNvPr>
          <p:cNvSpPr>
            <a:spLocks noGrp="1"/>
          </p:cNvSpPr>
          <p:nvPr>
            <p:ph type="dt" sz="half" idx="10"/>
          </p:nvPr>
        </p:nvSpPr>
        <p:spPr/>
        <p:txBody>
          <a:bodyPr/>
          <a:lstStyle/>
          <a:p>
            <a:fld id="{58524007-6CB4-42D6-9E8B-8318E31240EE}" type="datetime1">
              <a:rPr kumimoji="1" lang="ja-JP" altLang="en-US" smtClean="0"/>
              <a:t>2024/1/18</a:t>
            </a:fld>
            <a:endParaRPr kumimoji="1" lang="ja-JP" altLang="en-US"/>
          </a:p>
        </p:txBody>
      </p:sp>
      <p:sp>
        <p:nvSpPr>
          <p:cNvPr id="4" name="フッター プレースホルダー 3">
            <a:extLst>
              <a:ext uri="{FF2B5EF4-FFF2-40B4-BE49-F238E27FC236}">
                <a16:creationId xmlns:a16="http://schemas.microsoft.com/office/drawing/2014/main" id="{63AE0472-EFC8-3ED1-3769-B64DFF5EA6AE}"/>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EFB3EB44-6207-7B93-E6CA-FC620ACF9D3F}"/>
              </a:ext>
            </a:extLst>
          </p:cNvPr>
          <p:cNvSpPr>
            <a:spLocks noGrp="1"/>
          </p:cNvSpPr>
          <p:nvPr>
            <p:ph type="sldNum" sz="quarter" idx="12"/>
          </p:nvPr>
        </p:nvSpPr>
        <p:spPr/>
        <p:txBody>
          <a:bodyPr/>
          <a:lstStyle/>
          <a:p>
            <a:fld id="{108A452A-A025-4108-AB8E-3D6F3C247092}" type="slidenum">
              <a:rPr kumimoji="1" lang="ja-JP" altLang="en-US" smtClean="0"/>
              <a:t>‹#›</a:t>
            </a:fld>
            <a:endParaRPr kumimoji="1" lang="ja-JP" altLang="en-US"/>
          </a:p>
        </p:txBody>
      </p:sp>
    </p:spTree>
    <p:extLst>
      <p:ext uri="{BB962C8B-B14F-4D97-AF65-F5344CB8AC3E}">
        <p14:creationId xmlns:p14="http://schemas.microsoft.com/office/powerpoint/2010/main" val="15128733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1912FCFA-9300-21FB-8926-D1ED00F89D83}"/>
              </a:ext>
            </a:extLst>
          </p:cNvPr>
          <p:cNvSpPr>
            <a:spLocks noGrp="1"/>
          </p:cNvSpPr>
          <p:nvPr>
            <p:ph type="dt" sz="half" idx="10"/>
          </p:nvPr>
        </p:nvSpPr>
        <p:spPr/>
        <p:txBody>
          <a:bodyPr/>
          <a:lstStyle/>
          <a:p>
            <a:fld id="{46E27ACB-E25C-41C8-9B0D-1FA37FD1CDFD}" type="datetime1">
              <a:rPr kumimoji="1" lang="ja-JP" altLang="en-US" smtClean="0"/>
              <a:t>2024/1/18</a:t>
            </a:fld>
            <a:endParaRPr kumimoji="1" lang="ja-JP" altLang="en-US"/>
          </a:p>
        </p:txBody>
      </p:sp>
      <p:sp>
        <p:nvSpPr>
          <p:cNvPr id="3" name="フッター プレースホルダー 2">
            <a:extLst>
              <a:ext uri="{FF2B5EF4-FFF2-40B4-BE49-F238E27FC236}">
                <a16:creationId xmlns:a16="http://schemas.microsoft.com/office/drawing/2014/main" id="{2701C83B-DF9E-D024-00C0-2D05F8D785A3}"/>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FC76F8EC-31D7-1B7A-2D0B-A892433FADC1}"/>
              </a:ext>
            </a:extLst>
          </p:cNvPr>
          <p:cNvSpPr>
            <a:spLocks noGrp="1"/>
          </p:cNvSpPr>
          <p:nvPr>
            <p:ph type="sldNum" sz="quarter" idx="12"/>
          </p:nvPr>
        </p:nvSpPr>
        <p:spPr/>
        <p:txBody>
          <a:bodyPr/>
          <a:lstStyle/>
          <a:p>
            <a:fld id="{108A452A-A025-4108-AB8E-3D6F3C247092}" type="slidenum">
              <a:rPr kumimoji="1" lang="ja-JP" altLang="en-US" smtClean="0"/>
              <a:t>‹#›</a:t>
            </a:fld>
            <a:endParaRPr kumimoji="1" lang="ja-JP" altLang="en-US"/>
          </a:p>
        </p:txBody>
      </p:sp>
    </p:spTree>
    <p:extLst>
      <p:ext uri="{BB962C8B-B14F-4D97-AF65-F5344CB8AC3E}">
        <p14:creationId xmlns:p14="http://schemas.microsoft.com/office/powerpoint/2010/main" val="12635307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9318F7E-9A99-7DB2-8129-4E80703733BE}"/>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42CEC1B0-7413-1179-8B8B-4B97F2C9025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CAF70BFA-EDB3-2106-B89A-D4704145CB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5272888F-85E6-A5A9-98EA-F6FF182EE184}"/>
              </a:ext>
            </a:extLst>
          </p:cNvPr>
          <p:cNvSpPr>
            <a:spLocks noGrp="1"/>
          </p:cNvSpPr>
          <p:nvPr>
            <p:ph type="dt" sz="half" idx="10"/>
          </p:nvPr>
        </p:nvSpPr>
        <p:spPr/>
        <p:txBody>
          <a:bodyPr/>
          <a:lstStyle/>
          <a:p>
            <a:fld id="{840583F5-69B9-49FD-8720-A2615022415B}" type="datetime1">
              <a:rPr kumimoji="1" lang="ja-JP" altLang="en-US" smtClean="0"/>
              <a:t>2024/1/18</a:t>
            </a:fld>
            <a:endParaRPr kumimoji="1" lang="ja-JP" altLang="en-US"/>
          </a:p>
        </p:txBody>
      </p:sp>
      <p:sp>
        <p:nvSpPr>
          <p:cNvPr id="6" name="フッター プレースホルダー 5">
            <a:extLst>
              <a:ext uri="{FF2B5EF4-FFF2-40B4-BE49-F238E27FC236}">
                <a16:creationId xmlns:a16="http://schemas.microsoft.com/office/drawing/2014/main" id="{65D37AEE-E179-CE36-C0FC-75F11BB01EE1}"/>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EA81775E-8B6F-CD6E-1CBE-92F1C09E0018}"/>
              </a:ext>
            </a:extLst>
          </p:cNvPr>
          <p:cNvSpPr>
            <a:spLocks noGrp="1"/>
          </p:cNvSpPr>
          <p:nvPr>
            <p:ph type="sldNum" sz="quarter" idx="12"/>
          </p:nvPr>
        </p:nvSpPr>
        <p:spPr/>
        <p:txBody>
          <a:bodyPr/>
          <a:lstStyle/>
          <a:p>
            <a:fld id="{108A452A-A025-4108-AB8E-3D6F3C247092}" type="slidenum">
              <a:rPr kumimoji="1" lang="ja-JP" altLang="en-US" smtClean="0"/>
              <a:t>‹#›</a:t>
            </a:fld>
            <a:endParaRPr kumimoji="1" lang="ja-JP" altLang="en-US"/>
          </a:p>
        </p:txBody>
      </p:sp>
    </p:spTree>
    <p:extLst>
      <p:ext uri="{BB962C8B-B14F-4D97-AF65-F5344CB8AC3E}">
        <p14:creationId xmlns:p14="http://schemas.microsoft.com/office/powerpoint/2010/main" val="41681599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F9DB34E-3C9E-7596-BCCC-53CDE2C05DD8}"/>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110D3506-9097-E3AB-D84D-BBBE8123F2F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93711BDD-8D9F-1219-F5A4-66A50E09C6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198C7567-A111-50BD-9913-239C54D296A1}"/>
              </a:ext>
            </a:extLst>
          </p:cNvPr>
          <p:cNvSpPr>
            <a:spLocks noGrp="1"/>
          </p:cNvSpPr>
          <p:nvPr>
            <p:ph type="dt" sz="half" idx="10"/>
          </p:nvPr>
        </p:nvSpPr>
        <p:spPr/>
        <p:txBody>
          <a:bodyPr/>
          <a:lstStyle/>
          <a:p>
            <a:fld id="{96CEA58B-CC31-4A99-88C9-11967507E45A}" type="datetime1">
              <a:rPr kumimoji="1" lang="ja-JP" altLang="en-US" smtClean="0"/>
              <a:t>2024/1/18</a:t>
            </a:fld>
            <a:endParaRPr kumimoji="1" lang="ja-JP" altLang="en-US"/>
          </a:p>
        </p:txBody>
      </p:sp>
      <p:sp>
        <p:nvSpPr>
          <p:cNvPr id="6" name="フッター プレースホルダー 5">
            <a:extLst>
              <a:ext uri="{FF2B5EF4-FFF2-40B4-BE49-F238E27FC236}">
                <a16:creationId xmlns:a16="http://schemas.microsoft.com/office/drawing/2014/main" id="{67AEC64F-8BC4-D82B-258C-547BBFF7F78D}"/>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02E7D856-F0D0-DFE8-6419-6E10CF3AA2EC}"/>
              </a:ext>
            </a:extLst>
          </p:cNvPr>
          <p:cNvSpPr>
            <a:spLocks noGrp="1"/>
          </p:cNvSpPr>
          <p:nvPr>
            <p:ph type="sldNum" sz="quarter" idx="12"/>
          </p:nvPr>
        </p:nvSpPr>
        <p:spPr/>
        <p:txBody>
          <a:bodyPr/>
          <a:lstStyle/>
          <a:p>
            <a:fld id="{108A452A-A025-4108-AB8E-3D6F3C247092}" type="slidenum">
              <a:rPr kumimoji="1" lang="ja-JP" altLang="en-US" smtClean="0"/>
              <a:t>‹#›</a:t>
            </a:fld>
            <a:endParaRPr kumimoji="1" lang="ja-JP" altLang="en-US"/>
          </a:p>
        </p:txBody>
      </p:sp>
    </p:spTree>
    <p:extLst>
      <p:ext uri="{BB962C8B-B14F-4D97-AF65-F5344CB8AC3E}">
        <p14:creationId xmlns:p14="http://schemas.microsoft.com/office/powerpoint/2010/main" val="30896543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0F94DF34-283B-55BE-58C0-BDCF2678B9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C0D6331C-E4FC-33A0-E55A-7D960C6D9D5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F2F110C1-41E3-C196-DF84-5589B0ACE69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933A60-368A-4FC3-9C37-74C0CC6D9724}" type="datetime1">
              <a:rPr kumimoji="1" lang="ja-JP" altLang="en-US" smtClean="0"/>
              <a:t>2024/1/18</a:t>
            </a:fld>
            <a:endParaRPr kumimoji="1" lang="ja-JP" altLang="en-US"/>
          </a:p>
        </p:txBody>
      </p:sp>
      <p:sp>
        <p:nvSpPr>
          <p:cNvPr id="5" name="フッター プレースホルダー 4">
            <a:extLst>
              <a:ext uri="{FF2B5EF4-FFF2-40B4-BE49-F238E27FC236}">
                <a16:creationId xmlns:a16="http://schemas.microsoft.com/office/drawing/2014/main" id="{F6110C89-0734-DB42-53C7-E5AEB83F5FA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AD930A07-3C9F-B5FF-ED29-DCFF291BF7A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8A452A-A025-4108-AB8E-3D6F3C247092}" type="slidenum">
              <a:rPr kumimoji="1" lang="ja-JP" altLang="en-US" smtClean="0"/>
              <a:t>‹#›</a:t>
            </a:fld>
            <a:endParaRPr kumimoji="1" lang="ja-JP" altLang="en-US"/>
          </a:p>
        </p:txBody>
      </p:sp>
    </p:spTree>
    <p:extLst>
      <p:ext uri="{BB962C8B-B14F-4D97-AF65-F5344CB8AC3E}">
        <p14:creationId xmlns:p14="http://schemas.microsoft.com/office/powerpoint/2010/main" val="39679862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6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finance.yahoo.co.jp/"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hyperlink" Target="https://www.ares.or.jp/" TargetMode="External"/><Relationship Id="rId4" Type="http://schemas.openxmlformats.org/officeDocument/2006/relationships/hyperlink" Target="http://www.japan-reit.com/"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4CC6C18-D720-A752-49EC-1B61820F43B5}"/>
              </a:ext>
            </a:extLst>
          </p:cNvPr>
          <p:cNvSpPr>
            <a:spLocks noGrp="1"/>
          </p:cNvSpPr>
          <p:nvPr>
            <p:ph type="ctrTitle"/>
          </p:nvPr>
        </p:nvSpPr>
        <p:spPr>
          <a:xfrm>
            <a:off x="1287484" y="1403794"/>
            <a:ext cx="9617032" cy="2387600"/>
          </a:xfrm>
        </p:spPr>
        <p:txBody>
          <a:bodyPr anchor="ctr">
            <a:normAutofit/>
          </a:bodyPr>
          <a:lstStyle/>
          <a:p>
            <a:r>
              <a:rPr lang="en-US" altLang="ja-JP" sz="5400" b="1" kern="100" dirty="0">
                <a:effectLst/>
                <a:latin typeface="游明朝" panose="02020400000000000000" pitchFamily="18" charset="-128"/>
                <a:ea typeface="游明朝" panose="02020400000000000000" pitchFamily="18" charset="-128"/>
                <a:cs typeface="Times New Roman" panose="02020603050405020304" pitchFamily="18" charset="0"/>
              </a:rPr>
              <a:t>J-REIT</a:t>
            </a:r>
            <a:r>
              <a:rPr lang="ja-JP" altLang="ja-JP" sz="5400" b="1" kern="100" dirty="0">
                <a:effectLst/>
                <a:latin typeface="游明朝" panose="02020400000000000000" pitchFamily="18" charset="-128"/>
                <a:ea typeface="游明朝" panose="02020400000000000000" pitchFamily="18" charset="-128"/>
                <a:cs typeface="Times New Roman" panose="02020603050405020304" pitchFamily="18" charset="0"/>
              </a:rPr>
              <a:t>（</a:t>
            </a:r>
            <a:r>
              <a:rPr lang="ja-JP" altLang="en-US" sz="5400" b="1" kern="100" dirty="0">
                <a:latin typeface="游明朝" panose="02020400000000000000" pitchFamily="18" charset="-128"/>
                <a:ea typeface="游明朝" panose="02020400000000000000" pitchFamily="18" charset="-128"/>
                <a:cs typeface="Times New Roman" panose="02020603050405020304" pitchFamily="18" charset="0"/>
              </a:rPr>
              <a:t>不動産投資信託）</a:t>
            </a:r>
            <a:br>
              <a:rPr lang="en-US" altLang="ja-JP" sz="5400" b="1" kern="100" dirty="0">
                <a:latin typeface="游明朝" panose="02020400000000000000" pitchFamily="18" charset="-128"/>
                <a:ea typeface="游明朝" panose="02020400000000000000" pitchFamily="18" charset="-128"/>
                <a:cs typeface="Times New Roman" panose="02020603050405020304" pitchFamily="18" charset="0"/>
              </a:rPr>
            </a:br>
            <a:r>
              <a:rPr lang="ja-JP" altLang="en-US" sz="5400" b="1" kern="100" dirty="0">
                <a:effectLst/>
                <a:latin typeface="游明朝" panose="02020400000000000000" pitchFamily="18" charset="-128"/>
                <a:ea typeface="游明朝" panose="02020400000000000000" pitchFamily="18" charset="-128"/>
                <a:cs typeface="Times New Roman" panose="02020603050405020304" pitchFamily="18" charset="0"/>
              </a:rPr>
              <a:t>市場</a:t>
            </a:r>
            <a:r>
              <a:rPr lang="ja-JP" altLang="ja-JP" sz="5400" b="1" kern="100" dirty="0">
                <a:effectLst/>
                <a:latin typeface="游明朝" panose="02020400000000000000" pitchFamily="18" charset="-128"/>
                <a:ea typeface="游明朝" panose="02020400000000000000" pitchFamily="18" charset="-128"/>
                <a:cs typeface="Times New Roman" panose="02020603050405020304" pitchFamily="18" charset="0"/>
              </a:rPr>
              <a:t>における小型株効果の調査</a:t>
            </a:r>
            <a:endParaRPr kumimoji="1" lang="ja-JP" altLang="en-US" sz="5400" b="1" dirty="0"/>
          </a:p>
        </p:txBody>
      </p:sp>
      <p:sp>
        <p:nvSpPr>
          <p:cNvPr id="3" name="字幕 2">
            <a:extLst>
              <a:ext uri="{FF2B5EF4-FFF2-40B4-BE49-F238E27FC236}">
                <a16:creationId xmlns:a16="http://schemas.microsoft.com/office/drawing/2014/main" id="{7E7BDEBB-1622-3ADC-A307-21D15A0FF967}"/>
              </a:ext>
            </a:extLst>
          </p:cNvPr>
          <p:cNvSpPr>
            <a:spLocks noGrp="1"/>
          </p:cNvSpPr>
          <p:nvPr>
            <p:ph type="subTitle" idx="1"/>
          </p:nvPr>
        </p:nvSpPr>
        <p:spPr>
          <a:xfrm>
            <a:off x="1524000" y="4260406"/>
            <a:ext cx="9144000" cy="1655762"/>
          </a:xfrm>
        </p:spPr>
        <p:txBody>
          <a:bodyPr/>
          <a:lstStyle/>
          <a:p>
            <a:r>
              <a:rPr lang="ja-JP" altLang="en-US" dirty="0"/>
              <a:t>最終発表</a:t>
            </a:r>
            <a:r>
              <a:rPr kumimoji="1" lang="ja-JP" altLang="en-US" dirty="0"/>
              <a:t>資料</a:t>
            </a:r>
            <a:endParaRPr kumimoji="1" lang="en-US" altLang="ja-JP" dirty="0"/>
          </a:p>
          <a:p>
            <a:r>
              <a:rPr lang="ja-JP" altLang="en-US" dirty="0"/>
              <a:t>法政大学経営学部経営戦略学科</a:t>
            </a:r>
            <a:r>
              <a:rPr lang="en-US" altLang="ja-JP" dirty="0"/>
              <a:t>4</a:t>
            </a:r>
            <a:r>
              <a:rPr lang="ja-JP" altLang="en-US" dirty="0"/>
              <a:t>年　佐田野智彦</a:t>
            </a:r>
            <a:endParaRPr lang="en-US" altLang="ja-JP" dirty="0"/>
          </a:p>
          <a:p>
            <a:r>
              <a:rPr lang="ja-JP" altLang="en-US" dirty="0"/>
              <a:t>指導教員：山嵜輝</a:t>
            </a:r>
            <a:endParaRPr lang="en-US" altLang="ja-JP" dirty="0"/>
          </a:p>
        </p:txBody>
      </p:sp>
    </p:spTree>
    <p:extLst>
      <p:ext uri="{BB962C8B-B14F-4D97-AF65-F5344CB8AC3E}">
        <p14:creationId xmlns:p14="http://schemas.microsoft.com/office/powerpoint/2010/main" val="10553080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B4BBE86-6AC6-30CF-DCDA-6887F214CC8E}"/>
              </a:ext>
            </a:extLst>
          </p:cNvPr>
          <p:cNvSpPr>
            <a:spLocks noGrp="1"/>
          </p:cNvSpPr>
          <p:nvPr>
            <p:ph type="title"/>
          </p:nvPr>
        </p:nvSpPr>
        <p:spPr/>
        <p:txBody>
          <a:bodyPr/>
          <a:lstStyle/>
          <a:p>
            <a:r>
              <a:rPr lang="en-US" altLang="ja-JP" b="1" u="sng" dirty="0"/>
              <a:t>3</a:t>
            </a:r>
            <a:r>
              <a:rPr lang="ja-JP" altLang="en-US" b="1" u="sng" dirty="0"/>
              <a:t>．</a:t>
            </a:r>
            <a:r>
              <a:rPr kumimoji="1" lang="ja-JP" altLang="en-US" b="1" u="sng" dirty="0"/>
              <a:t>分析方法</a:t>
            </a:r>
            <a:endParaRPr kumimoji="1" lang="ja-JP" altLang="en-US" dirty="0"/>
          </a:p>
        </p:txBody>
      </p:sp>
      <mc:AlternateContent xmlns:mc="http://schemas.openxmlformats.org/markup-compatibility/2006" xmlns:a14="http://schemas.microsoft.com/office/drawing/2010/main">
        <mc:Choice Requires="a14">
          <p:sp>
            <p:nvSpPr>
              <p:cNvPr id="3" name="コンテンツ プレースホルダー 2">
                <a:extLst>
                  <a:ext uri="{FF2B5EF4-FFF2-40B4-BE49-F238E27FC236}">
                    <a16:creationId xmlns:a16="http://schemas.microsoft.com/office/drawing/2014/main" id="{5F739203-9457-F7B3-C4DC-4CD010AED44E}"/>
                  </a:ext>
                </a:extLst>
              </p:cNvPr>
              <p:cNvSpPr>
                <a:spLocks noGrp="1"/>
              </p:cNvSpPr>
              <p:nvPr>
                <p:ph idx="1"/>
              </p:nvPr>
            </p:nvSpPr>
            <p:spPr>
              <a:xfrm>
                <a:off x="838200" y="1825625"/>
                <a:ext cx="11018178" cy="4351338"/>
              </a:xfrm>
            </p:spPr>
            <p:txBody>
              <a:bodyPr>
                <a:normAutofit/>
              </a:bodyPr>
              <a:lstStyle/>
              <a:p>
                <a:pPr marL="0" indent="0">
                  <a:buNone/>
                </a:pPr>
                <a:r>
                  <a:rPr kumimoji="1" lang="en-US" altLang="ja-JP" dirty="0"/>
                  <a:t>【</a:t>
                </a:r>
                <a:r>
                  <a:rPr kumimoji="1" lang="ja-JP" altLang="en-US" dirty="0"/>
                  <a:t>最小二乗法による単回帰分析</a:t>
                </a:r>
                <a:r>
                  <a:rPr kumimoji="1" lang="en-US" altLang="ja-JP" dirty="0"/>
                  <a:t>】</a:t>
                </a:r>
              </a:p>
              <a:p>
                <a:pPr marL="0" indent="0" algn="ctr">
                  <a:buNone/>
                </a:pPr>
                <a14:m>
                  <m:oMath xmlns:m="http://schemas.openxmlformats.org/officeDocument/2006/math">
                    <m:sSub>
                      <m:sSubPr>
                        <m:ctrlPr>
                          <a:rPr kumimoji="1" lang="en-US" altLang="ja-JP" sz="3200" i="1" smtClean="0">
                            <a:latin typeface="Cambria Math" panose="02040503050406030204" pitchFamily="18" charset="0"/>
                          </a:rPr>
                        </m:ctrlPr>
                      </m:sSubPr>
                      <m:e>
                        <m:r>
                          <m:rPr>
                            <m:sty m:val="p"/>
                          </m:rPr>
                          <a:rPr kumimoji="1" lang="en-US" altLang="ja-JP" sz="3200" b="0" i="0" smtClean="0">
                            <a:latin typeface="Cambria Math" panose="02040503050406030204" pitchFamily="18" charset="0"/>
                          </a:rPr>
                          <m:t>R</m:t>
                        </m:r>
                      </m:e>
                      <m:sub>
                        <m:r>
                          <m:rPr>
                            <m:sty m:val="p"/>
                          </m:rPr>
                          <a:rPr kumimoji="1" lang="en-US" altLang="ja-JP" sz="3200" b="0" i="0" smtClean="0">
                            <a:latin typeface="Cambria Math" panose="02040503050406030204" pitchFamily="18" charset="0"/>
                          </a:rPr>
                          <m:t>i</m:t>
                        </m:r>
                        <m:r>
                          <a:rPr kumimoji="1" lang="en-US" altLang="ja-JP" sz="3200" b="0" i="0" smtClean="0">
                            <a:latin typeface="Cambria Math" panose="02040503050406030204" pitchFamily="18" charset="0"/>
                          </a:rPr>
                          <m:t>, </m:t>
                        </m:r>
                        <m:r>
                          <m:rPr>
                            <m:sty m:val="p"/>
                          </m:rPr>
                          <a:rPr kumimoji="1" lang="en-US" altLang="ja-JP" sz="3200" b="0" i="0" smtClean="0">
                            <a:latin typeface="Cambria Math" panose="02040503050406030204" pitchFamily="18" charset="0"/>
                          </a:rPr>
                          <m:t>t</m:t>
                        </m:r>
                      </m:sub>
                    </m:sSub>
                    <m:r>
                      <a:rPr kumimoji="1" lang="en-US" altLang="ja-JP" sz="3200" b="0" i="0" smtClean="0">
                        <a:latin typeface="Cambria Math" panose="02040503050406030204" pitchFamily="18" charset="0"/>
                      </a:rPr>
                      <m:t> −</m:t>
                    </m:r>
                    <m:sSub>
                      <m:sSubPr>
                        <m:ctrlPr>
                          <a:rPr lang="en-US" altLang="ja-JP" sz="3200" i="1">
                            <a:latin typeface="Cambria Math" panose="02040503050406030204" pitchFamily="18" charset="0"/>
                          </a:rPr>
                        </m:ctrlPr>
                      </m:sSubPr>
                      <m:e>
                        <m:r>
                          <m:rPr>
                            <m:sty m:val="p"/>
                          </m:rPr>
                          <a:rPr lang="en-US" altLang="ja-JP" sz="3200">
                            <a:latin typeface="Cambria Math" panose="02040503050406030204" pitchFamily="18" charset="0"/>
                          </a:rPr>
                          <m:t>R</m:t>
                        </m:r>
                      </m:e>
                      <m:sub>
                        <m:r>
                          <m:rPr>
                            <m:sty m:val="p"/>
                          </m:rPr>
                          <a:rPr lang="en-US" altLang="ja-JP" sz="3200" b="0" i="0" smtClean="0">
                            <a:latin typeface="Cambria Math" panose="02040503050406030204" pitchFamily="18" charset="0"/>
                          </a:rPr>
                          <m:t>f</m:t>
                        </m:r>
                        <m:r>
                          <a:rPr lang="en-US" altLang="ja-JP" sz="3200">
                            <a:latin typeface="Cambria Math" panose="02040503050406030204" pitchFamily="18" charset="0"/>
                          </a:rPr>
                          <m:t>, </m:t>
                        </m:r>
                        <m:r>
                          <m:rPr>
                            <m:sty m:val="p"/>
                          </m:rPr>
                          <a:rPr lang="en-US" altLang="ja-JP" sz="3200">
                            <a:latin typeface="Cambria Math" panose="02040503050406030204" pitchFamily="18" charset="0"/>
                          </a:rPr>
                          <m:t>t</m:t>
                        </m:r>
                      </m:sub>
                    </m:sSub>
                    <m:r>
                      <a:rPr kumimoji="1" lang="en-US" altLang="ja-JP" sz="3200" b="0" i="0" smtClean="0">
                        <a:latin typeface="Cambria Math" panose="02040503050406030204" pitchFamily="18" charset="0"/>
                      </a:rPr>
                      <m:t>= </m:t>
                    </m:r>
                    <m:r>
                      <m:rPr>
                        <m:sty m:val="p"/>
                      </m:rPr>
                      <a:rPr kumimoji="1" lang="ja-JP" altLang="en-US" sz="3200" b="0" i="0" smtClean="0">
                        <a:latin typeface="Cambria Math" panose="02040503050406030204" pitchFamily="18" charset="0"/>
                      </a:rPr>
                      <m:t>α</m:t>
                    </m:r>
                    <m:r>
                      <a:rPr kumimoji="1" lang="en-US" altLang="ja-JP" sz="3200" b="0" i="0" smtClean="0">
                        <a:latin typeface="Cambria Math" panose="02040503050406030204" pitchFamily="18" charset="0"/>
                      </a:rPr>
                      <m:t>+ </m:t>
                    </m:r>
                    <m:r>
                      <m:rPr>
                        <m:sty m:val="p"/>
                      </m:rPr>
                      <a:rPr kumimoji="1" lang="ja-JP" altLang="en-US" sz="3200" b="0" i="0" smtClean="0">
                        <a:latin typeface="Cambria Math" panose="02040503050406030204" pitchFamily="18" charset="0"/>
                      </a:rPr>
                      <m:t>β</m:t>
                    </m:r>
                    <m:sSub>
                      <m:sSubPr>
                        <m:ctrlPr>
                          <a:rPr kumimoji="1" lang="en-US" altLang="ja-JP" sz="3200" b="0" i="1" smtClean="0">
                            <a:latin typeface="Cambria Math" panose="02040503050406030204" pitchFamily="18" charset="0"/>
                          </a:rPr>
                        </m:ctrlPr>
                      </m:sSubPr>
                      <m:e>
                        <m:r>
                          <a:rPr kumimoji="1" lang="en-US" altLang="ja-JP" sz="3200" b="0" i="0" smtClean="0">
                            <a:latin typeface="Cambria Math" panose="02040503050406030204" pitchFamily="18" charset="0"/>
                          </a:rPr>
                          <m:t> ( </m:t>
                        </m:r>
                        <m:r>
                          <m:rPr>
                            <m:sty m:val="p"/>
                          </m:rPr>
                          <a:rPr kumimoji="1" lang="en-US" altLang="ja-JP" sz="3200" b="0" i="0" smtClean="0">
                            <a:latin typeface="Cambria Math" panose="02040503050406030204" pitchFamily="18" charset="0"/>
                          </a:rPr>
                          <m:t>R</m:t>
                        </m:r>
                      </m:e>
                      <m:sub>
                        <m:r>
                          <m:rPr>
                            <m:sty m:val="p"/>
                          </m:rPr>
                          <a:rPr kumimoji="1" lang="en-US" altLang="ja-JP" sz="3200" b="0" i="0" smtClean="0">
                            <a:latin typeface="Cambria Math" panose="02040503050406030204" pitchFamily="18" charset="0"/>
                          </a:rPr>
                          <m:t>m</m:t>
                        </m:r>
                        <m:r>
                          <a:rPr kumimoji="1" lang="en-US" altLang="ja-JP" sz="3200" b="0" i="0" smtClean="0">
                            <a:latin typeface="Cambria Math" panose="02040503050406030204" pitchFamily="18" charset="0"/>
                          </a:rPr>
                          <m:t>,  </m:t>
                        </m:r>
                        <m:r>
                          <m:rPr>
                            <m:sty m:val="p"/>
                          </m:rPr>
                          <a:rPr kumimoji="1" lang="en-US" altLang="ja-JP" sz="3200" b="0" i="0" smtClean="0">
                            <a:latin typeface="Cambria Math" panose="02040503050406030204" pitchFamily="18" charset="0"/>
                          </a:rPr>
                          <m:t>t</m:t>
                        </m:r>
                      </m:sub>
                    </m:sSub>
                    <m:r>
                      <a:rPr kumimoji="1" lang="en-US" altLang="ja-JP" sz="3200" b="0" i="0" smtClean="0">
                        <a:latin typeface="Cambria Math" panose="02040503050406030204" pitchFamily="18" charset="0"/>
                      </a:rPr>
                      <m:t> −</m:t>
                    </m:r>
                    <m:sSub>
                      <m:sSubPr>
                        <m:ctrlPr>
                          <a:rPr lang="en-US" altLang="ja-JP" sz="3200" i="1">
                            <a:latin typeface="Cambria Math" panose="02040503050406030204" pitchFamily="18" charset="0"/>
                          </a:rPr>
                        </m:ctrlPr>
                      </m:sSubPr>
                      <m:e>
                        <m:r>
                          <m:rPr>
                            <m:sty m:val="p"/>
                          </m:rPr>
                          <a:rPr lang="en-US" altLang="ja-JP" sz="3200" i="0">
                            <a:latin typeface="Cambria Math" panose="02040503050406030204" pitchFamily="18" charset="0"/>
                          </a:rPr>
                          <m:t>R</m:t>
                        </m:r>
                      </m:e>
                      <m:sub>
                        <m:r>
                          <m:rPr>
                            <m:sty m:val="p"/>
                          </m:rPr>
                          <a:rPr lang="en-US" altLang="ja-JP" sz="3200" b="0" i="0" smtClean="0">
                            <a:latin typeface="Cambria Math" panose="02040503050406030204" pitchFamily="18" charset="0"/>
                          </a:rPr>
                          <m:t>f</m:t>
                        </m:r>
                        <m:r>
                          <a:rPr lang="en-US" altLang="ja-JP" sz="3200" b="0" i="0" smtClean="0">
                            <a:latin typeface="Cambria Math" panose="02040503050406030204" pitchFamily="18" charset="0"/>
                          </a:rPr>
                          <m:t>,</m:t>
                        </m:r>
                        <m:r>
                          <m:rPr>
                            <m:sty m:val="p"/>
                          </m:rPr>
                          <a:rPr lang="en-US" altLang="ja-JP" sz="3200" b="0" i="0" smtClean="0">
                            <a:latin typeface="Cambria Math" panose="02040503050406030204" pitchFamily="18" charset="0"/>
                          </a:rPr>
                          <m:t>t</m:t>
                        </m:r>
                      </m:sub>
                    </m:sSub>
                    <m:r>
                      <a:rPr lang="en-US" altLang="ja-JP" sz="3200" b="0" i="0" smtClean="0">
                        <a:latin typeface="Cambria Math" panose="02040503050406030204" pitchFamily="18" charset="0"/>
                      </a:rPr>
                      <m:t> ) </m:t>
                    </m:r>
                    <m:r>
                      <a:rPr kumimoji="1" lang="en-US" altLang="ja-JP" sz="3200" b="0" i="0" smtClean="0">
                        <a:latin typeface="Cambria Math" panose="02040503050406030204" pitchFamily="18" charset="0"/>
                      </a:rPr>
                      <m:t>+ </m:t>
                    </m:r>
                    <m:sSub>
                      <m:sSubPr>
                        <m:ctrlPr>
                          <a:rPr kumimoji="1" lang="en-US" altLang="ja-JP" sz="3200" b="0" i="1" smtClean="0">
                            <a:latin typeface="Cambria Math" panose="02040503050406030204" pitchFamily="18" charset="0"/>
                          </a:rPr>
                        </m:ctrlPr>
                      </m:sSubPr>
                      <m:e>
                        <m:r>
                          <m:rPr>
                            <m:sty m:val="p"/>
                          </m:rPr>
                          <a:rPr kumimoji="1" lang="ja-JP" altLang="en-US" sz="3200" b="0" i="0" smtClean="0">
                            <a:latin typeface="Cambria Math" panose="02040503050406030204" pitchFamily="18" charset="0"/>
                          </a:rPr>
                          <m:t>ε</m:t>
                        </m:r>
                      </m:e>
                      <m:sub>
                        <m:r>
                          <m:rPr>
                            <m:sty m:val="p"/>
                          </m:rPr>
                          <a:rPr kumimoji="1" lang="en-US" altLang="ja-JP" sz="3200" b="0" i="0" smtClean="0">
                            <a:latin typeface="Cambria Math" panose="02040503050406030204" pitchFamily="18" charset="0"/>
                          </a:rPr>
                          <m:t>i</m:t>
                        </m:r>
                        <m:r>
                          <a:rPr kumimoji="1" lang="en-US" altLang="ja-JP" sz="3200" b="0" i="0" smtClean="0">
                            <a:latin typeface="Cambria Math" panose="02040503050406030204" pitchFamily="18" charset="0"/>
                          </a:rPr>
                          <m:t>, </m:t>
                        </m:r>
                        <m:r>
                          <m:rPr>
                            <m:sty m:val="p"/>
                          </m:rPr>
                          <a:rPr kumimoji="1" lang="en-US" altLang="ja-JP" sz="3200" b="0" i="0" smtClean="0">
                            <a:latin typeface="Cambria Math" panose="02040503050406030204" pitchFamily="18" charset="0"/>
                          </a:rPr>
                          <m:t>t</m:t>
                        </m:r>
                      </m:sub>
                    </m:sSub>
                  </m:oMath>
                </a14:m>
                <a:r>
                  <a:rPr lang="en-US" altLang="ja-JP" sz="3200" dirty="0"/>
                  <a:t>…(1)</a:t>
                </a:r>
                <a:endParaRPr kumimoji="1" lang="en-US" altLang="ja-JP" sz="3200" dirty="0"/>
              </a:p>
              <a:p>
                <a:pPr marL="457200" lvl="1" indent="0">
                  <a:buNone/>
                </a:pPr>
                <a:r>
                  <a:rPr lang="ja-JP" altLang="en-US" dirty="0"/>
                  <a:t>（注）</a:t>
                </a:r>
                <a:r>
                  <a:rPr kumimoji="1" lang="en-US" altLang="ja-JP" dirty="0"/>
                  <a:t> </a:t>
                </a:r>
                <a14:m>
                  <m:oMath xmlns:m="http://schemas.openxmlformats.org/officeDocument/2006/math">
                    <m:sSub>
                      <m:sSubPr>
                        <m:ctrlPr>
                          <a:rPr kumimoji="1" lang="en-US" altLang="ja-JP" i="1" smtClean="0">
                            <a:latin typeface="Cambria Math" panose="02040503050406030204" pitchFamily="18" charset="0"/>
                          </a:rPr>
                        </m:ctrlPr>
                      </m:sSubPr>
                      <m:e>
                        <m:r>
                          <a:rPr kumimoji="1" lang="en-US" altLang="ja-JP" b="0" i="1" smtClean="0">
                            <a:latin typeface="Cambria Math" panose="02040503050406030204" pitchFamily="18" charset="0"/>
                          </a:rPr>
                          <m:t>𝑅</m:t>
                        </m:r>
                      </m:e>
                      <m:sub>
                        <m:r>
                          <a:rPr kumimoji="1" lang="en-US" altLang="ja-JP" b="0" i="1" smtClean="0">
                            <a:latin typeface="Cambria Math" panose="02040503050406030204" pitchFamily="18" charset="0"/>
                          </a:rPr>
                          <m:t>𝑖</m:t>
                        </m:r>
                        <m:r>
                          <a:rPr kumimoji="1" lang="en-US" altLang="ja-JP" b="0" i="1" smtClean="0">
                            <a:latin typeface="Cambria Math" panose="02040503050406030204" pitchFamily="18" charset="0"/>
                          </a:rPr>
                          <m:t>, </m:t>
                        </m:r>
                        <m:r>
                          <a:rPr kumimoji="1" lang="en-US" altLang="ja-JP" b="0" i="1" smtClean="0">
                            <a:latin typeface="Cambria Math" panose="02040503050406030204" pitchFamily="18" charset="0"/>
                          </a:rPr>
                          <m:t>𝑡</m:t>
                        </m:r>
                      </m:sub>
                    </m:sSub>
                  </m:oMath>
                </a14:m>
                <a:r>
                  <a:rPr kumimoji="1" lang="ja-JP" altLang="en-US" b="0" dirty="0"/>
                  <a:t>：</a:t>
                </a:r>
                <a:r>
                  <a:rPr lang="en-US" altLang="ja-JP" dirty="0"/>
                  <a:t> t</a:t>
                </a:r>
                <a:r>
                  <a:rPr lang="ja-JP" altLang="en-US" dirty="0"/>
                  <a:t>日におけるポートフォリオ</a:t>
                </a:r>
                <a:r>
                  <a:rPr lang="en-US" altLang="ja-JP" dirty="0"/>
                  <a:t>n</a:t>
                </a:r>
                <a:r>
                  <a:rPr kumimoji="1" lang="ja-JP" altLang="en-US" b="0" dirty="0"/>
                  <a:t>のリターン</a:t>
                </a:r>
                <a:r>
                  <a:rPr kumimoji="1" lang="en-US" altLang="ja-JP" sz="2800" b="0" baseline="30000" dirty="0"/>
                  <a:t>※1</a:t>
                </a:r>
              </a:p>
              <a:p>
                <a:pPr marL="457200" lvl="1" indent="0">
                  <a:buNone/>
                </a:pPr>
                <a:r>
                  <a:rPr kumimoji="1" lang="ja-JP" altLang="en-US" b="0" dirty="0"/>
                  <a:t>　　　</a:t>
                </a:r>
                <a:r>
                  <a:rPr kumimoji="1" lang="en-US" altLang="ja-JP" b="0" dirty="0"/>
                  <a:t> </a:t>
                </a:r>
                <a14:m>
                  <m:oMath xmlns:m="http://schemas.openxmlformats.org/officeDocument/2006/math">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𝑅</m:t>
                        </m:r>
                      </m:e>
                      <m:sub>
                        <m:r>
                          <a:rPr kumimoji="1" lang="en-US" altLang="ja-JP" b="0" i="1" smtClean="0">
                            <a:latin typeface="Cambria Math" panose="02040503050406030204" pitchFamily="18" charset="0"/>
                          </a:rPr>
                          <m:t>𝑚</m:t>
                        </m:r>
                        <m:r>
                          <a:rPr kumimoji="1" lang="en-US" altLang="ja-JP" b="0" i="1" smtClean="0">
                            <a:latin typeface="Cambria Math" panose="02040503050406030204" pitchFamily="18" charset="0"/>
                          </a:rPr>
                          <m:t>,  </m:t>
                        </m:r>
                        <m:r>
                          <a:rPr kumimoji="1" lang="en-US" altLang="ja-JP" b="0" i="1" smtClean="0">
                            <a:latin typeface="Cambria Math" panose="02040503050406030204" pitchFamily="18" charset="0"/>
                          </a:rPr>
                          <m:t>𝑡</m:t>
                        </m:r>
                      </m:sub>
                    </m:sSub>
                  </m:oMath>
                </a14:m>
                <a:r>
                  <a:rPr kumimoji="1" lang="ja-JP" altLang="en-US" b="0" dirty="0"/>
                  <a:t>：</a:t>
                </a:r>
                <a:r>
                  <a:rPr lang="en-US" altLang="ja-JP" dirty="0"/>
                  <a:t> t</a:t>
                </a:r>
                <a:r>
                  <a:rPr lang="ja-JP" altLang="en-US" dirty="0"/>
                  <a:t>日におけるマーケットポートフォリオ（</a:t>
                </a:r>
                <a:r>
                  <a:rPr lang="en-US" altLang="ja-JP" dirty="0"/>
                  <a:t>TOPIX</a:t>
                </a:r>
                <a:r>
                  <a:rPr lang="ja-JP" altLang="en-US" dirty="0"/>
                  <a:t>）のリターン</a:t>
                </a:r>
                <a:endParaRPr lang="en-US" altLang="ja-JP" dirty="0"/>
              </a:p>
              <a:p>
                <a:pPr marL="457200" lvl="1" indent="0">
                  <a:buNone/>
                </a:pPr>
                <a:r>
                  <a:rPr lang="ja-JP" altLang="en-US" dirty="0"/>
                  <a:t>　　　</a:t>
                </a:r>
                <a:r>
                  <a:rPr lang="en-US" altLang="ja-JP" dirty="0"/>
                  <a:t> </a:t>
                </a:r>
                <a14:m>
                  <m:oMath xmlns:m="http://schemas.openxmlformats.org/officeDocument/2006/math">
                    <m:sSub>
                      <m:sSubPr>
                        <m:ctrlPr>
                          <a:rPr lang="en-US" altLang="ja-JP" i="1">
                            <a:latin typeface="Cambria Math" panose="02040503050406030204" pitchFamily="18" charset="0"/>
                          </a:rPr>
                        </m:ctrlPr>
                      </m:sSubPr>
                      <m:e>
                        <m:r>
                          <a:rPr lang="en-US" altLang="ja-JP" i="1">
                            <a:latin typeface="Cambria Math" panose="02040503050406030204" pitchFamily="18" charset="0"/>
                          </a:rPr>
                          <m:t>𝑅</m:t>
                        </m:r>
                      </m:e>
                      <m:sub>
                        <m:r>
                          <a:rPr lang="en-US" altLang="ja-JP" b="0" i="1" smtClean="0">
                            <a:latin typeface="Cambria Math" panose="02040503050406030204" pitchFamily="18" charset="0"/>
                          </a:rPr>
                          <m:t>𝑓</m:t>
                        </m:r>
                        <m:r>
                          <a:rPr lang="en-US" altLang="ja-JP" b="0" i="1" smtClean="0">
                            <a:latin typeface="Cambria Math" panose="02040503050406030204" pitchFamily="18" charset="0"/>
                          </a:rPr>
                          <m:t>,</m:t>
                        </m:r>
                        <m:r>
                          <a:rPr lang="en-US" altLang="ja-JP" b="0" i="1" smtClean="0">
                            <a:latin typeface="Cambria Math" panose="02040503050406030204" pitchFamily="18" charset="0"/>
                          </a:rPr>
                          <m:t>𝑡</m:t>
                        </m:r>
                      </m:sub>
                    </m:sSub>
                  </m:oMath>
                </a14:m>
                <a:r>
                  <a:rPr lang="ja-JP" altLang="en-US" dirty="0"/>
                  <a:t>：リスクフリーレート</a:t>
                </a:r>
                <a:endParaRPr lang="en-US" altLang="ja-JP" dirty="0"/>
              </a:p>
              <a:p>
                <a:pPr marL="457200" lvl="1" indent="0">
                  <a:buNone/>
                </a:pPr>
                <a:r>
                  <a:rPr lang="ja-JP" altLang="en-US" dirty="0"/>
                  <a:t>　　　　　｛</a:t>
                </a:r>
                <a:r>
                  <a:rPr lang="en-US" altLang="ja-JP" dirty="0"/>
                  <a:t>2009</a:t>
                </a:r>
                <a:r>
                  <a:rPr lang="ja-JP" altLang="en-US" dirty="0"/>
                  <a:t>年</a:t>
                </a:r>
                <a:r>
                  <a:rPr lang="en-US" altLang="ja-JP" dirty="0"/>
                  <a:t>~2022</a:t>
                </a:r>
                <a:r>
                  <a:rPr lang="ja-JP" altLang="en-US" dirty="0"/>
                  <a:t>年の日本</a:t>
                </a:r>
                <a:r>
                  <a:rPr lang="en-US" altLang="ja-JP" dirty="0"/>
                  <a:t>1</a:t>
                </a:r>
                <a:r>
                  <a:rPr lang="ja-JP" altLang="en-US" dirty="0"/>
                  <a:t>年国債利回り（日次データ）｝</a:t>
                </a:r>
                <a:endParaRPr lang="en-US" altLang="ja-JP" dirty="0"/>
              </a:p>
              <a:p>
                <a:pPr marL="457200" lvl="1" indent="0">
                  <a:buNone/>
                </a:pPr>
                <a:r>
                  <a:rPr kumimoji="1" lang="ja-JP" altLang="en-US" b="0" dirty="0"/>
                  <a:t>　　　</a:t>
                </a:r>
                <a:r>
                  <a:rPr kumimoji="1" lang="en-US" altLang="ja-JP" b="0" dirty="0"/>
                  <a:t>α</a:t>
                </a:r>
                <a:r>
                  <a:rPr kumimoji="1" lang="ja-JP" altLang="en-US" b="0" dirty="0"/>
                  <a:t>：超過リターン</a:t>
                </a:r>
                <a:endParaRPr kumimoji="1" lang="en-US" altLang="ja-JP" b="0" dirty="0"/>
              </a:p>
              <a:p>
                <a:pPr marL="457200" lvl="1" indent="0">
                  <a:buNone/>
                </a:pPr>
                <a:r>
                  <a:rPr kumimoji="1" lang="ja-JP" altLang="en-US" b="0" dirty="0"/>
                  <a:t>　　　</a:t>
                </a:r>
                <a:r>
                  <a:rPr kumimoji="1" lang="en-US" altLang="ja-JP" b="0" dirty="0"/>
                  <a:t>β</a:t>
                </a:r>
                <a:r>
                  <a:rPr kumimoji="1" lang="ja-JP" altLang="en-US" b="0" dirty="0"/>
                  <a:t>：感応度（リスク）</a:t>
                </a:r>
                <a:endParaRPr kumimoji="1" lang="en-US" altLang="ja-JP" b="0" dirty="0"/>
              </a:p>
              <a:p>
                <a:pPr marL="457200" lvl="1" indent="0">
                  <a:buNone/>
                </a:pPr>
                <a:r>
                  <a:rPr kumimoji="1" lang="ja-JP" altLang="en-US" b="0" dirty="0"/>
                  <a:t>　　　</a:t>
                </a:r>
                <a:r>
                  <a:rPr kumimoji="1" lang="en-US" altLang="ja-JP" b="0" dirty="0"/>
                  <a:t> </a:t>
                </a:r>
                <a14:m>
                  <m:oMath xmlns:m="http://schemas.openxmlformats.org/officeDocument/2006/math">
                    <m:sSub>
                      <m:sSubPr>
                        <m:ctrlPr>
                          <a:rPr kumimoji="1" lang="en-US" altLang="ja-JP" b="0" i="1" smtClean="0">
                            <a:latin typeface="Cambria Math" panose="02040503050406030204" pitchFamily="18" charset="0"/>
                          </a:rPr>
                        </m:ctrlPr>
                      </m:sSubPr>
                      <m:e>
                        <m:r>
                          <a:rPr kumimoji="1" lang="ja-JP" altLang="en-US" b="0" i="1" smtClean="0">
                            <a:latin typeface="Cambria Math" panose="02040503050406030204" pitchFamily="18" charset="0"/>
                          </a:rPr>
                          <m:t>𝜀</m:t>
                        </m:r>
                      </m:e>
                      <m:sub>
                        <m:r>
                          <a:rPr kumimoji="1" lang="en-US" altLang="ja-JP" b="0" i="1" smtClean="0">
                            <a:latin typeface="Cambria Math" panose="02040503050406030204" pitchFamily="18" charset="0"/>
                          </a:rPr>
                          <m:t>𝑖</m:t>
                        </m:r>
                        <m:r>
                          <a:rPr kumimoji="1" lang="en-US" altLang="ja-JP" b="0" i="1" smtClean="0">
                            <a:latin typeface="Cambria Math" panose="02040503050406030204" pitchFamily="18" charset="0"/>
                          </a:rPr>
                          <m:t>, </m:t>
                        </m:r>
                        <m:r>
                          <a:rPr kumimoji="1" lang="en-US" altLang="ja-JP" b="0" i="1" smtClean="0">
                            <a:latin typeface="Cambria Math" panose="02040503050406030204" pitchFamily="18" charset="0"/>
                          </a:rPr>
                          <m:t>𝑡</m:t>
                        </m:r>
                      </m:sub>
                    </m:sSub>
                    <m:r>
                      <a:rPr lang="ja-JP" altLang="en-US" i="1">
                        <a:latin typeface="Cambria Math" panose="02040503050406030204" pitchFamily="18" charset="0"/>
                      </a:rPr>
                      <m:t>：</m:t>
                    </m:r>
                  </m:oMath>
                </a14:m>
                <a:r>
                  <a:rPr lang="ja-JP" altLang="en-US" dirty="0"/>
                  <a:t>目的変数がポートフォリオ</a:t>
                </a:r>
                <a:r>
                  <a:rPr lang="en-US" altLang="ja-JP" dirty="0"/>
                  <a:t>n</a:t>
                </a:r>
                <a:r>
                  <a:rPr lang="ja-JP" altLang="en-US" dirty="0"/>
                  <a:t>の場合の</a:t>
                </a:r>
                <a:r>
                  <a:rPr lang="en-US" altLang="ja-JP" dirty="0"/>
                  <a:t> t</a:t>
                </a:r>
                <a:r>
                  <a:rPr lang="ja-JP" altLang="en-US" dirty="0"/>
                  <a:t>日における誤差項</a:t>
                </a:r>
                <a:endParaRPr kumimoji="1" lang="en-US" altLang="ja-JP" b="0" dirty="0"/>
              </a:p>
              <a:p>
                <a:pPr marL="0" indent="0">
                  <a:buNone/>
                </a:pPr>
                <a:endParaRPr kumimoji="1" lang="en-US" altLang="ja-JP" dirty="0"/>
              </a:p>
            </p:txBody>
          </p:sp>
        </mc:Choice>
        <mc:Fallback xmlns="">
          <p:sp>
            <p:nvSpPr>
              <p:cNvPr id="3" name="コンテンツ プレースホルダー 2">
                <a:extLst>
                  <a:ext uri="{FF2B5EF4-FFF2-40B4-BE49-F238E27FC236}">
                    <a16:creationId xmlns:a16="http://schemas.microsoft.com/office/drawing/2014/main" id="{5F739203-9457-F7B3-C4DC-4CD010AED44E}"/>
                  </a:ext>
                </a:extLst>
              </p:cNvPr>
              <p:cNvSpPr>
                <a:spLocks noGrp="1" noRot="1" noChangeAspect="1" noMove="1" noResize="1" noEditPoints="1" noAdjustHandles="1" noChangeArrowheads="1" noChangeShapeType="1" noTextEdit="1"/>
              </p:cNvSpPr>
              <p:nvPr>
                <p:ph idx="1"/>
              </p:nvPr>
            </p:nvSpPr>
            <p:spPr>
              <a:xfrm>
                <a:off x="838200" y="1825625"/>
                <a:ext cx="11018178" cy="4351338"/>
              </a:xfrm>
              <a:blipFill>
                <a:blip r:embed="rId3"/>
                <a:stretch>
                  <a:fillRect l="-1162" t="-2241"/>
                </a:stretch>
              </a:blipFill>
            </p:spPr>
            <p:txBody>
              <a:bodyPr/>
              <a:lstStyle/>
              <a:p>
                <a:r>
                  <a:rPr lang="ja-JP" altLang="en-US">
                    <a:noFill/>
                  </a:rPr>
                  <a:t> </a:t>
                </a:r>
              </a:p>
            </p:txBody>
          </p:sp>
        </mc:Fallback>
      </mc:AlternateContent>
      <p:sp>
        <p:nvSpPr>
          <p:cNvPr id="4" name="スライド番号プレースホルダー 3">
            <a:extLst>
              <a:ext uri="{FF2B5EF4-FFF2-40B4-BE49-F238E27FC236}">
                <a16:creationId xmlns:a16="http://schemas.microsoft.com/office/drawing/2014/main" id="{A348ED17-E8C4-FDC3-ED4C-2A398E851742}"/>
              </a:ext>
            </a:extLst>
          </p:cNvPr>
          <p:cNvSpPr>
            <a:spLocks noGrp="1"/>
          </p:cNvSpPr>
          <p:nvPr>
            <p:ph type="sldNum" sz="quarter" idx="12"/>
          </p:nvPr>
        </p:nvSpPr>
        <p:spPr/>
        <p:txBody>
          <a:bodyPr/>
          <a:lstStyle/>
          <a:p>
            <a:fld id="{57A7E0CB-059B-4D92-BD4B-722AE724837D}" type="slidenum">
              <a:rPr kumimoji="1" lang="ja-JP" altLang="en-US" smtClean="0"/>
              <a:t>10</a:t>
            </a:fld>
            <a:endParaRPr kumimoji="1" lang="ja-JP" altLang="en-US"/>
          </a:p>
        </p:txBody>
      </p:sp>
      <p:sp>
        <p:nvSpPr>
          <p:cNvPr id="5" name="テキスト ボックス 4">
            <a:extLst>
              <a:ext uri="{FF2B5EF4-FFF2-40B4-BE49-F238E27FC236}">
                <a16:creationId xmlns:a16="http://schemas.microsoft.com/office/drawing/2014/main" id="{99060DE0-164C-1980-8AE6-4A2EE8F3744B}"/>
              </a:ext>
            </a:extLst>
          </p:cNvPr>
          <p:cNvSpPr txBox="1"/>
          <p:nvPr/>
        </p:nvSpPr>
        <p:spPr>
          <a:xfrm>
            <a:off x="838200" y="5976908"/>
            <a:ext cx="10237342" cy="400110"/>
          </a:xfrm>
          <a:prstGeom prst="rect">
            <a:avLst/>
          </a:prstGeom>
          <a:noFill/>
        </p:spPr>
        <p:txBody>
          <a:bodyPr wrap="square" rtlCol="0">
            <a:spAutoFit/>
          </a:bodyPr>
          <a:lstStyle/>
          <a:p>
            <a:r>
              <a:rPr lang="en-US" altLang="ja-JP" sz="2000" dirty="0"/>
              <a:t>※1</a:t>
            </a:r>
            <a:r>
              <a:rPr lang="ja-JP" altLang="en-US" sz="2000" dirty="0"/>
              <a:t>：ポートフォリオに属する証券の日次リターンの和を銘柄数で割ったもの（平均値）</a:t>
            </a:r>
            <a:endParaRPr kumimoji="1" lang="ja-JP" altLang="en-US" sz="2000" dirty="0"/>
          </a:p>
        </p:txBody>
      </p:sp>
    </p:spTree>
    <p:extLst>
      <p:ext uri="{BB962C8B-B14F-4D97-AF65-F5344CB8AC3E}">
        <p14:creationId xmlns:p14="http://schemas.microsoft.com/office/powerpoint/2010/main" val="9519303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B3EB7AC-90E3-C4E2-407F-8ABCEE9B0BCB}"/>
              </a:ext>
            </a:extLst>
          </p:cNvPr>
          <p:cNvSpPr>
            <a:spLocks noGrp="1"/>
          </p:cNvSpPr>
          <p:nvPr>
            <p:ph type="title"/>
          </p:nvPr>
        </p:nvSpPr>
        <p:spPr/>
        <p:txBody>
          <a:bodyPr/>
          <a:lstStyle/>
          <a:p>
            <a:r>
              <a:rPr lang="en-US" altLang="ja-JP" b="1" u="sng" dirty="0"/>
              <a:t>3</a:t>
            </a:r>
            <a:r>
              <a:rPr lang="ja-JP" altLang="en-US" b="1" u="sng" dirty="0"/>
              <a:t>．</a:t>
            </a:r>
            <a:r>
              <a:rPr kumimoji="1" lang="ja-JP" altLang="en-US" b="1" u="sng" dirty="0"/>
              <a:t>分析方法</a:t>
            </a:r>
            <a:endParaRPr kumimoji="1" lang="ja-JP" altLang="en-US" dirty="0"/>
          </a:p>
        </p:txBody>
      </p:sp>
      <mc:AlternateContent xmlns:mc="http://schemas.openxmlformats.org/markup-compatibility/2006" xmlns:a14="http://schemas.microsoft.com/office/drawing/2010/main">
        <mc:Choice Requires="a14">
          <p:sp>
            <p:nvSpPr>
              <p:cNvPr id="3" name="コンテンツ プレースホルダー 2">
                <a:extLst>
                  <a:ext uri="{FF2B5EF4-FFF2-40B4-BE49-F238E27FC236}">
                    <a16:creationId xmlns:a16="http://schemas.microsoft.com/office/drawing/2014/main" id="{8B221131-71D0-B86B-AA0E-06E9B2287E73}"/>
                  </a:ext>
                </a:extLst>
              </p:cNvPr>
              <p:cNvSpPr>
                <a:spLocks noGrp="1"/>
              </p:cNvSpPr>
              <p:nvPr>
                <p:ph idx="1"/>
              </p:nvPr>
            </p:nvSpPr>
            <p:spPr/>
            <p:txBody>
              <a:bodyPr/>
              <a:lstStyle/>
              <a:p>
                <a:pPr marL="0" indent="0">
                  <a:buNone/>
                </a:pPr>
                <a:r>
                  <a:rPr kumimoji="1" lang="en-US" altLang="ja-JP" dirty="0">
                    <a:latin typeface="Cambria Math" panose="02040503050406030204" pitchFamily="18" charset="0"/>
                  </a:rPr>
                  <a:t>【Dimson</a:t>
                </a:r>
                <a:r>
                  <a:rPr kumimoji="1" lang="ja-JP" altLang="en-US" dirty="0">
                    <a:latin typeface="Cambria Math" panose="02040503050406030204" pitchFamily="18" charset="0"/>
                  </a:rPr>
                  <a:t>法による重回帰分析</a:t>
                </a:r>
                <a:r>
                  <a:rPr kumimoji="1" lang="en-US" altLang="ja-JP" dirty="0">
                    <a:latin typeface="Cambria Math" panose="02040503050406030204" pitchFamily="18" charset="0"/>
                  </a:rPr>
                  <a:t>】</a:t>
                </a:r>
              </a:p>
              <a:p>
                <a:pPr marL="0" indent="0" algn="ctr">
                  <a:buNone/>
                </a:pPr>
                <a14:m>
                  <m:oMath xmlns:m="http://schemas.openxmlformats.org/officeDocument/2006/math">
                    <m:sSub>
                      <m:sSubPr>
                        <m:ctrlPr>
                          <a:rPr kumimoji="1" lang="en-US" altLang="ja-JP" i="1" smtClean="0">
                            <a:latin typeface="Cambria Math" panose="02040503050406030204" pitchFamily="18" charset="0"/>
                          </a:rPr>
                        </m:ctrlPr>
                      </m:sSubPr>
                      <m:e>
                        <m:r>
                          <m:rPr>
                            <m:sty m:val="p"/>
                          </m:rPr>
                          <a:rPr kumimoji="1" lang="en-US" altLang="ja-JP" b="0" i="0" smtClean="0">
                            <a:latin typeface="Cambria Math" panose="02040503050406030204" pitchFamily="18" charset="0"/>
                          </a:rPr>
                          <m:t>R</m:t>
                        </m:r>
                      </m:e>
                      <m:sub>
                        <m:r>
                          <m:rPr>
                            <m:sty m:val="p"/>
                          </m:rPr>
                          <a:rPr kumimoji="1" lang="en-US" altLang="ja-JP" b="0" i="0" smtClean="0">
                            <a:latin typeface="Cambria Math" panose="02040503050406030204" pitchFamily="18" charset="0"/>
                          </a:rPr>
                          <m:t>i</m:t>
                        </m:r>
                        <m:r>
                          <a:rPr kumimoji="1" lang="en-US" altLang="ja-JP" b="0" i="0" smtClean="0">
                            <a:latin typeface="Cambria Math" panose="02040503050406030204" pitchFamily="18" charset="0"/>
                          </a:rPr>
                          <m:t>,   </m:t>
                        </m:r>
                        <m:r>
                          <m:rPr>
                            <m:sty m:val="p"/>
                          </m:rPr>
                          <a:rPr kumimoji="1" lang="en-US" altLang="ja-JP" b="0" i="0" smtClean="0">
                            <a:latin typeface="Cambria Math" panose="02040503050406030204" pitchFamily="18" charset="0"/>
                          </a:rPr>
                          <m:t>t</m:t>
                        </m:r>
                      </m:sub>
                    </m:sSub>
                    <m:r>
                      <a:rPr kumimoji="1" lang="en-US" altLang="ja-JP" b="0" i="0" smtClean="0">
                        <a:latin typeface="Cambria Math" panose="02040503050406030204" pitchFamily="18" charset="0"/>
                      </a:rPr>
                      <m:t>−</m:t>
                    </m:r>
                    <m:sSub>
                      <m:sSubPr>
                        <m:ctrlPr>
                          <a:rPr lang="en-US" altLang="ja-JP" i="1">
                            <a:latin typeface="Cambria Math" panose="02040503050406030204" pitchFamily="18" charset="0"/>
                          </a:rPr>
                        </m:ctrlPr>
                      </m:sSubPr>
                      <m:e>
                        <m:r>
                          <m:rPr>
                            <m:sty m:val="p"/>
                          </m:rPr>
                          <a:rPr lang="en-US" altLang="ja-JP" i="0" smtClean="0">
                            <a:latin typeface="Cambria Math" panose="02040503050406030204" pitchFamily="18" charset="0"/>
                          </a:rPr>
                          <m:t>R</m:t>
                        </m:r>
                      </m:e>
                      <m:sub>
                        <m:r>
                          <m:rPr>
                            <m:sty m:val="p"/>
                          </m:rPr>
                          <a:rPr lang="en-US" altLang="ja-JP" i="0" smtClean="0">
                            <a:latin typeface="Cambria Math" panose="02040503050406030204" pitchFamily="18" charset="0"/>
                          </a:rPr>
                          <m:t>f</m:t>
                        </m:r>
                        <m:r>
                          <a:rPr lang="en-US" altLang="ja-JP" b="0" i="0" smtClean="0">
                            <a:latin typeface="Cambria Math" panose="02040503050406030204" pitchFamily="18" charset="0"/>
                          </a:rPr>
                          <m:t>,</m:t>
                        </m:r>
                        <m:r>
                          <m:rPr>
                            <m:sty m:val="p"/>
                          </m:rPr>
                          <a:rPr lang="en-US" altLang="ja-JP" b="0" i="0" smtClean="0">
                            <a:latin typeface="Cambria Math" panose="02040503050406030204" pitchFamily="18" charset="0"/>
                          </a:rPr>
                          <m:t>t</m:t>
                        </m:r>
                      </m:sub>
                    </m:sSub>
                    <m:r>
                      <a:rPr lang="en-US" altLang="ja-JP" b="0" i="0" smtClean="0">
                        <a:latin typeface="Cambria Math" panose="02040503050406030204" pitchFamily="18" charset="0"/>
                      </a:rPr>
                      <m:t> </m:t>
                    </m:r>
                    <m:r>
                      <a:rPr kumimoji="1" lang="en-US" altLang="ja-JP" b="0" i="0" smtClean="0">
                        <a:latin typeface="Cambria Math" panose="02040503050406030204" pitchFamily="18" charset="0"/>
                      </a:rPr>
                      <m:t>= </m:t>
                    </m:r>
                    <m:sSub>
                      <m:sSubPr>
                        <m:ctrlPr>
                          <a:rPr kumimoji="1" lang="en-US" altLang="ja-JP" b="0" i="1" smtClean="0">
                            <a:latin typeface="Cambria Math" panose="02040503050406030204" pitchFamily="18" charset="0"/>
                          </a:rPr>
                        </m:ctrlPr>
                      </m:sSubPr>
                      <m:e>
                        <m:r>
                          <m:rPr>
                            <m:sty m:val="p"/>
                          </m:rPr>
                          <a:rPr kumimoji="1" lang="ja-JP" altLang="en-US" b="0" i="0" smtClean="0">
                            <a:latin typeface="Cambria Math" panose="02040503050406030204" pitchFamily="18" charset="0"/>
                          </a:rPr>
                          <m:t>α</m:t>
                        </m:r>
                      </m:e>
                      <m:sub>
                        <m:r>
                          <m:rPr>
                            <m:sty m:val="p"/>
                          </m:rPr>
                          <a:rPr kumimoji="1" lang="en-US" altLang="ja-JP" b="0" i="0" smtClean="0">
                            <a:latin typeface="Cambria Math" panose="02040503050406030204" pitchFamily="18" charset="0"/>
                          </a:rPr>
                          <m:t>i</m:t>
                        </m:r>
                      </m:sub>
                    </m:sSub>
                    <m:r>
                      <a:rPr kumimoji="1" lang="en-US" altLang="ja-JP" b="0" i="0" smtClean="0">
                        <a:latin typeface="Cambria Math" panose="02040503050406030204" pitchFamily="18" charset="0"/>
                      </a:rPr>
                      <m:t>+ </m:t>
                    </m:r>
                    <m:nary>
                      <m:naryPr>
                        <m:chr m:val="∑"/>
                        <m:ctrlPr>
                          <a:rPr kumimoji="1" lang="en-US" altLang="ja-JP" b="0" i="1" smtClean="0">
                            <a:latin typeface="Cambria Math" panose="02040503050406030204" pitchFamily="18" charset="0"/>
                          </a:rPr>
                        </m:ctrlPr>
                      </m:naryPr>
                      <m:sub>
                        <m:r>
                          <m:rPr>
                            <m:sty m:val="p"/>
                            <m:brk m:alnAt="23"/>
                          </m:rPr>
                          <a:rPr kumimoji="1" lang="en-US" altLang="ja-JP" b="0" i="0" smtClean="0">
                            <a:latin typeface="Cambria Math" panose="02040503050406030204" pitchFamily="18" charset="0"/>
                          </a:rPr>
                          <m:t>k</m:t>
                        </m:r>
                        <m:r>
                          <a:rPr kumimoji="1" lang="en-US" altLang="ja-JP" b="0" i="0" smtClean="0">
                            <a:latin typeface="Cambria Math" panose="02040503050406030204" pitchFamily="18" charset="0"/>
                          </a:rPr>
                          <m:t> = −</m:t>
                        </m:r>
                        <m:r>
                          <m:rPr>
                            <m:sty m:val="p"/>
                          </m:rPr>
                          <a:rPr kumimoji="1" lang="en-US" altLang="ja-JP" b="0" i="0" smtClean="0">
                            <a:latin typeface="Cambria Math" panose="02040503050406030204" pitchFamily="18" charset="0"/>
                          </a:rPr>
                          <m:t>n</m:t>
                        </m:r>
                      </m:sub>
                      <m:sup>
                        <m:r>
                          <a:rPr kumimoji="1" lang="en-US" altLang="ja-JP" b="0" i="0" smtClean="0">
                            <a:latin typeface="Cambria Math" panose="02040503050406030204" pitchFamily="18" charset="0"/>
                          </a:rPr>
                          <m:t>+</m:t>
                        </m:r>
                        <m:r>
                          <m:rPr>
                            <m:sty m:val="p"/>
                          </m:rPr>
                          <a:rPr kumimoji="1" lang="en-US" altLang="ja-JP" b="0" i="0" smtClean="0">
                            <a:latin typeface="Cambria Math" panose="02040503050406030204" pitchFamily="18" charset="0"/>
                          </a:rPr>
                          <m:t>T</m:t>
                        </m:r>
                      </m:sup>
                      <m:e>
                        <m:sSub>
                          <m:sSubPr>
                            <m:ctrlPr>
                              <a:rPr kumimoji="1" lang="en-US" altLang="ja-JP" b="0" i="1" smtClean="0">
                                <a:latin typeface="Cambria Math" panose="02040503050406030204" pitchFamily="18" charset="0"/>
                              </a:rPr>
                            </m:ctrlPr>
                          </m:sSubPr>
                          <m:e>
                            <m:r>
                              <m:rPr>
                                <m:sty m:val="p"/>
                              </m:rPr>
                              <a:rPr kumimoji="1" lang="ja-JP" altLang="en-US" b="0" i="0" smtClean="0">
                                <a:latin typeface="Cambria Math" panose="02040503050406030204" pitchFamily="18" charset="0"/>
                              </a:rPr>
                              <m:t>β</m:t>
                            </m:r>
                          </m:e>
                          <m:sub>
                            <m:r>
                              <m:rPr>
                                <m:sty m:val="p"/>
                              </m:rPr>
                              <a:rPr kumimoji="1" lang="en-US" altLang="ja-JP" b="0" i="0" smtClean="0">
                                <a:latin typeface="Cambria Math" panose="02040503050406030204" pitchFamily="18" charset="0"/>
                              </a:rPr>
                              <m:t>i</m:t>
                            </m:r>
                            <m:r>
                              <a:rPr kumimoji="1" lang="en-US" altLang="ja-JP" b="0" i="0" smtClean="0">
                                <a:latin typeface="Cambria Math" panose="02040503050406030204" pitchFamily="18" charset="0"/>
                              </a:rPr>
                              <m:t>,   </m:t>
                            </m:r>
                            <m:r>
                              <m:rPr>
                                <m:sty m:val="p"/>
                              </m:rPr>
                              <a:rPr kumimoji="1" lang="en-US" altLang="ja-JP" b="0" i="0" smtClean="0">
                                <a:latin typeface="Cambria Math" panose="02040503050406030204" pitchFamily="18" charset="0"/>
                              </a:rPr>
                              <m:t>k</m:t>
                            </m:r>
                          </m:sub>
                        </m:sSub>
                        <m:r>
                          <a:rPr kumimoji="1" lang="en-US" altLang="ja-JP" b="0" i="0" smtClean="0">
                            <a:latin typeface="Cambria Math" panose="02040503050406030204" pitchFamily="18" charset="0"/>
                          </a:rPr>
                          <m:t> (</m:t>
                        </m:r>
                        <m:sSub>
                          <m:sSubPr>
                            <m:ctrlPr>
                              <a:rPr kumimoji="1" lang="en-US" altLang="ja-JP" b="0" i="1" smtClean="0">
                                <a:latin typeface="Cambria Math" panose="02040503050406030204" pitchFamily="18" charset="0"/>
                              </a:rPr>
                            </m:ctrlPr>
                          </m:sSubPr>
                          <m:e>
                            <m:r>
                              <m:rPr>
                                <m:sty m:val="p"/>
                              </m:rPr>
                              <a:rPr kumimoji="1" lang="en-US" altLang="ja-JP" b="0" i="0" smtClean="0">
                                <a:latin typeface="Cambria Math" panose="02040503050406030204" pitchFamily="18" charset="0"/>
                              </a:rPr>
                              <m:t>R</m:t>
                            </m:r>
                          </m:e>
                          <m:sub>
                            <m:r>
                              <m:rPr>
                                <m:sty m:val="p"/>
                              </m:rPr>
                              <a:rPr kumimoji="1" lang="en-US" altLang="ja-JP" b="0" i="0" smtClean="0">
                                <a:latin typeface="Cambria Math" panose="02040503050406030204" pitchFamily="18" charset="0"/>
                              </a:rPr>
                              <m:t>m</m:t>
                            </m:r>
                            <m:r>
                              <a:rPr kumimoji="1" lang="en-US" altLang="ja-JP" b="0" i="0" smtClean="0">
                                <a:latin typeface="Cambria Math" panose="02040503050406030204" pitchFamily="18" charset="0"/>
                              </a:rPr>
                              <m:t>,   </m:t>
                            </m:r>
                            <m:r>
                              <m:rPr>
                                <m:sty m:val="p"/>
                              </m:rPr>
                              <a:rPr kumimoji="1" lang="en-US" altLang="ja-JP" b="0" i="0" smtClean="0">
                                <a:latin typeface="Cambria Math" panose="02040503050406030204" pitchFamily="18" charset="0"/>
                              </a:rPr>
                              <m:t>t</m:t>
                            </m:r>
                            <m:r>
                              <a:rPr kumimoji="1" lang="en-US" altLang="ja-JP" b="0" i="0" smtClean="0">
                                <a:latin typeface="Cambria Math" panose="02040503050406030204" pitchFamily="18" charset="0"/>
                              </a:rPr>
                              <m:t>+</m:t>
                            </m:r>
                            <m:r>
                              <m:rPr>
                                <m:sty m:val="p"/>
                              </m:rPr>
                              <a:rPr kumimoji="1" lang="en-US" altLang="ja-JP" b="0" i="0" smtClean="0">
                                <a:latin typeface="Cambria Math" panose="02040503050406030204" pitchFamily="18" charset="0"/>
                              </a:rPr>
                              <m:t>k</m:t>
                            </m:r>
                          </m:sub>
                        </m:sSub>
                      </m:e>
                    </m:nary>
                    <m:r>
                      <a:rPr kumimoji="1" lang="en-US" altLang="ja-JP" b="0" i="0" smtClean="0">
                        <a:latin typeface="Cambria Math" panose="02040503050406030204" pitchFamily="18" charset="0"/>
                      </a:rPr>
                      <m:t>−</m:t>
                    </m:r>
                    <m:sSub>
                      <m:sSubPr>
                        <m:ctrlPr>
                          <a:rPr lang="en-US" altLang="ja-JP" i="1">
                            <a:latin typeface="Cambria Math" panose="02040503050406030204" pitchFamily="18" charset="0"/>
                          </a:rPr>
                        </m:ctrlPr>
                      </m:sSubPr>
                      <m:e>
                        <m:r>
                          <m:rPr>
                            <m:sty m:val="p"/>
                          </m:rPr>
                          <a:rPr lang="en-US" altLang="ja-JP" i="0" smtClean="0">
                            <a:latin typeface="Cambria Math" panose="02040503050406030204" pitchFamily="18" charset="0"/>
                          </a:rPr>
                          <m:t>R</m:t>
                        </m:r>
                      </m:e>
                      <m:sub>
                        <m:r>
                          <m:rPr>
                            <m:sty m:val="p"/>
                          </m:rPr>
                          <a:rPr lang="en-US" altLang="ja-JP" i="0" smtClean="0">
                            <a:latin typeface="Cambria Math" panose="02040503050406030204" pitchFamily="18" charset="0"/>
                          </a:rPr>
                          <m:t>f</m:t>
                        </m:r>
                        <m:r>
                          <a:rPr lang="en-US" altLang="ja-JP" b="0" i="0" smtClean="0">
                            <a:latin typeface="Cambria Math" panose="02040503050406030204" pitchFamily="18" charset="0"/>
                          </a:rPr>
                          <m:t>,</m:t>
                        </m:r>
                        <m:r>
                          <m:rPr>
                            <m:sty m:val="p"/>
                          </m:rPr>
                          <a:rPr lang="en-US" altLang="ja-JP" b="0" i="0" smtClean="0">
                            <a:latin typeface="Cambria Math" panose="02040503050406030204" pitchFamily="18" charset="0"/>
                          </a:rPr>
                          <m:t>t</m:t>
                        </m:r>
                      </m:sub>
                    </m:sSub>
                    <m:r>
                      <a:rPr lang="en-US" altLang="ja-JP" b="0" i="0" smtClean="0">
                        <a:latin typeface="Cambria Math" panose="02040503050406030204" pitchFamily="18" charset="0"/>
                      </a:rPr>
                      <m:t>)</m:t>
                    </m:r>
                    <m:r>
                      <a:rPr kumimoji="1" lang="en-US" altLang="ja-JP" b="0" i="0" smtClean="0">
                        <a:latin typeface="Cambria Math" panose="02040503050406030204" pitchFamily="18" charset="0"/>
                      </a:rPr>
                      <m:t>+ </m:t>
                    </m:r>
                    <m:sSub>
                      <m:sSubPr>
                        <m:ctrlPr>
                          <a:rPr kumimoji="1" lang="en-US" altLang="ja-JP" b="0" i="1" smtClean="0">
                            <a:latin typeface="Cambria Math" panose="02040503050406030204" pitchFamily="18" charset="0"/>
                          </a:rPr>
                        </m:ctrlPr>
                      </m:sSubPr>
                      <m:e>
                        <m:r>
                          <m:rPr>
                            <m:sty m:val="p"/>
                          </m:rPr>
                          <a:rPr kumimoji="1" lang="en-US" altLang="ja-JP" b="0" i="0" smtClean="0">
                            <a:latin typeface="Cambria Math" panose="02040503050406030204" pitchFamily="18" charset="0"/>
                          </a:rPr>
                          <m:t>W</m:t>
                        </m:r>
                      </m:e>
                      <m:sub>
                        <m:r>
                          <m:rPr>
                            <m:sty m:val="p"/>
                          </m:rPr>
                          <a:rPr kumimoji="1" lang="en-US" altLang="ja-JP" b="0" i="0" smtClean="0">
                            <a:latin typeface="Cambria Math" panose="02040503050406030204" pitchFamily="18" charset="0"/>
                          </a:rPr>
                          <m:t>i</m:t>
                        </m:r>
                        <m:r>
                          <a:rPr kumimoji="1" lang="en-US" altLang="ja-JP" b="0" i="0" smtClean="0">
                            <a:latin typeface="Cambria Math" panose="02040503050406030204" pitchFamily="18" charset="0"/>
                          </a:rPr>
                          <m:t>,   </m:t>
                        </m:r>
                        <m:r>
                          <m:rPr>
                            <m:sty m:val="p"/>
                          </m:rPr>
                          <a:rPr kumimoji="1" lang="en-US" altLang="ja-JP" b="0" i="0" smtClean="0">
                            <a:latin typeface="Cambria Math" panose="02040503050406030204" pitchFamily="18" charset="0"/>
                          </a:rPr>
                          <m:t>t</m:t>
                        </m:r>
                      </m:sub>
                    </m:sSub>
                  </m:oMath>
                </a14:m>
                <a:r>
                  <a:rPr kumimoji="1" lang="ja-JP" altLang="en-US" dirty="0"/>
                  <a:t> </a:t>
                </a:r>
                <a:endParaRPr kumimoji="1" lang="en-US" altLang="ja-JP" dirty="0"/>
              </a:p>
              <a:p>
                <a:pPr marL="0" indent="0" algn="ctr">
                  <a:buNone/>
                </a:pPr>
                <a:r>
                  <a:rPr lang="ja-JP" altLang="en-US" dirty="0"/>
                  <a:t>↓</a:t>
                </a:r>
                <a:endParaRPr kumimoji="1" lang="en-US" altLang="ja-JP" dirty="0"/>
              </a:p>
              <a:p>
                <a:pPr marL="0" indent="0" algn="ctr">
                  <a:buNone/>
                </a:pPr>
                <a:r>
                  <a:rPr lang="ja-JP" altLang="en-US" dirty="0"/>
                  <a:t> </a:t>
                </a:r>
                <a14:m>
                  <m:oMath xmlns:m="http://schemas.openxmlformats.org/officeDocument/2006/math">
                    <m:sSub>
                      <m:sSubPr>
                        <m:ctrlPr>
                          <a:rPr kumimoji="1" lang="en-US" altLang="ja-JP" i="1" smtClean="0">
                            <a:latin typeface="Cambria Math" panose="02040503050406030204" pitchFamily="18" charset="0"/>
                          </a:rPr>
                        </m:ctrlPr>
                      </m:sSubPr>
                      <m:e>
                        <m:r>
                          <m:rPr>
                            <m:sty m:val="p"/>
                          </m:rPr>
                          <a:rPr kumimoji="1" lang="en-US" altLang="ja-JP" b="0" i="0" smtClean="0">
                            <a:latin typeface="Cambria Math" panose="02040503050406030204" pitchFamily="18" charset="0"/>
                          </a:rPr>
                          <m:t>R</m:t>
                        </m:r>
                      </m:e>
                      <m:sub>
                        <m:r>
                          <m:rPr>
                            <m:sty m:val="p"/>
                          </m:rPr>
                          <a:rPr kumimoji="1" lang="en-US" altLang="ja-JP" b="0" i="0" smtClean="0">
                            <a:latin typeface="Cambria Math" panose="02040503050406030204" pitchFamily="18" charset="0"/>
                          </a:rPr>
                          <m:t>i</m:t>
                        </m:r>
                        <m:r>
                          <a:rPr kumimoji="1" lang="en-US" altLang="ja-JP" b="0" i="0" smtClean="0">
                            <a:latin typeface="Cambria Math" panose="02040503050406030204" pitchFamily="18" charset="0"/>
                          </a:rPr>
                          <m:t>,   </m:t>
                        </m:r>
                        <m:r>
                          <m:rPr>
                            <m:sty m:val="p"/>
                          </m:rPr>
                          <a:rPr kumimoji="1" lang="en-US" altLang="ja-JP" b="0" i="0" smtClean="0">
                            <a:latin typeface="Cambria Math" panose="02040503050406030204" pitchFamily="18" charset="0"/>
                          </a:rPr>
                          <m:t>t</m:t>
                        </m:r>
                      </m:sub>
                    </m:sSub>
                    <m:r>
                      <a:rPr kumimoji="1" lang="en-US" altLang="ja-JP" b="0" i="0" smtClean="0">
                        <a:latin typeface="Cambria Math" panose="02040503050406030204" pitchFamily="18" charset="0"/>
                      </a:rPr>
                      <m:t>−</m:t>
                    </m:r>
                    <m:sSub>
                      <m:sSubPr>
                        <m:ctrlPr>
                          <a:rPr lang="en-US" altLang="ja-JP" i="1">
                            <a:latin typeface="Cambria Math" panose="02040503050406030204" pitchFamily="18" charset="0"/>
                          </a:rPr>
                        </m:ctrlPr>
                      </m:sSubPr>
                      <m:e>
                        <m:r>
                          <m:rPr>
                            <m:sty m:val="p"/>
                          </m:rPr>
                          <a:rPr lang="en-US" altLang="ja-JP" i="0" smtClean="0">
                            <a:latin typeface="Cambria Math" panose="02040503050406030204" pitchFamily="18" charset="0"/>
                          </a:rPr>
                          <m:t>R</m:t>
                        </m:r>
                      </m:e>
                      <m:sub>
                        <m:r>
                          <m:rPr>
                            <m:sty m:val="p"/>
                          </m:rPr>
                          <a:rPr lang="en-US" altLang="ja-JP" i="0" smtClean="0">
                            <a:latin typeface="Cambria Math" panose="02040503050406030204" pitchFamily="18" charset="0"/>
                          </a:rPr>
                          <m:t>f</m:t>
                        </m:r>
                        <m:r>
                          <a:rPr lang="en-US" altLang="ja-JP" b="0" i="0" smtClean="0">
                            <a:latin typeface="Cambria Math" panose="02040503050406030204" pitchFamily="18" charset="0"/>
                          </a:rPr>
                          <m:t>,</m:t>
                        </m:r>
                        <m:r>
                          <m:rPr>
                            <m:sty m:val="p"/>
                          </m:rPr>
                          <a:rPr lang="en-US" altLang="ja-JP" b="0" i="0" smtClean="0">
                            <a:latin typeface="Cambria Math" panose="02040503050406030204" pitchFamily="18" charset="0"/>
                          </a:rPr>
                          <m:t>t</m:t>
                        </m:r>
                      </m:sub>
                    </m:sSub>
                    <m:r>
                      <a:rPr lang="en-US" altLang="ja-JP" b="0" i="0" smtClean="0">
                        <a:latin typeface="Cambria Math" panose="02040503050406030204" pitchFamily="18" charset="0"/>
                      </a:rPr>
                      <m:t> </m:t>
                    </m:r>
                    <m:r>
                      <a:rPr kumimoji="1" lang="en-US" altLang="ja-JP" b="0" i="0" smtClean="0">
                        <a:latin typeface="Cambria Math" panose="02040503050406030204" pitchFamily="18" charset="0"/>
                      </a:rPr>
                      <m:t>= </m:t>
                    </m:r>
                    <m:sSub>
                      <m:sSubPr>
                        <m:ctrlPr>
                          <a:rPr kumimoji="1" lang="en-US" altLang="ja-JP" b="0" i="1" smtClean="0">
                            <a:latin typeface="Cambria Math" panose="02040503050406030204" pitchFamily="18" charset="0"/>
                          </a:rPr>
                        </m:ctrlPr>
                      </m:sSubPr>
                      <m:e>
                        <m:r>
                          <m:rPr>
                            <m:sty m:val="p"/>
                          </m:rPr>
                          <a:rPr kumimoji="1" lang="ja-JP" altLang="en-US" b="0" i="0" smtClean="0">
                            <a:latin typeface="Cambria Math" panose="02040503050406030204" pitchFamily="18" charset="0"/>
                          </a:rPr>
                          <m:t>α</m:t>
                        </m:r>
                      </m:e>
                      <m:sub>
                        <m:r>
                          <m:rPr>
                            <m:sty m:val="p"/>
                          </m:rPr>
                          <a:rPr kumimoji="1" lang="en-US" altLang="ja-JP" b="0" i="0" smtClean="0">
                            <a:latin typeface="Cambria Math" panose="02040503050406030204" pitchFamily="18" charset="0"/>
                          </a:rPr>
                          <m:t>i</m:t>
                        </m:r>
                      </m:sub>
                    </m:sSub>
                    <m:r>
                      <a:rPr kumimoji="1" lang="en-US" altLang="ja-JP" b="0" i="0" smtClean="0">
                        <a:latin typeface="Cambria Math" panose="02040503050406030204" pitchFamily="18" charset="0"/>
                      </a:rPr>
                      <m:t>+ </m:t>
                    </m:r>
                    <m:nary>
                      <m:naryPr>
                        <m:chr m:val="∑"/>
                        <m:ctrlPr>
                          <a:rPr kumimoji="1" lang="en-US" altLang="ja-JP" b="0" i="1" smtClean="0">
                            <a:latin typeface="Cambria Math" panose="02040503050406030204" pitchFamily="18" charset="0"/>
                          </a:rPr>
                        </m:ctrlPr>
                      </m:naryPr>
                      <m:sub>
                        <m:r>
                          <m:rPr>
                            <m:sty m:val="p"/>
                            <m:brk m:alnAt="23"/>
                          </m:rPr>
                          <a:rPr kumimoji="1" lang="en-US" altLang="ja-JP" b="0" i="0" smtClean="0">
                            <a:latin typeface="Cambria Math" panose="02040503050406030204" pitchFamily="18" charset="0"/>
                          </a:rPr>
                          <m:t>k</m:t>
                        </m:r>
                        <m:r>
                          <a:rPr kumimoji="1" lang="en-US" altLang="ja-JP" b="0" i="0" smtClean="0">
                            <a:latin typeface="Cambria Math" panose="02040503050406030204" pitchFamily="18" charset="0"/>
                          </a:rPr>
                          <m:t> = −7</m:t>
                        </m:r>
                      </m:sub>
                      <m:sup>
                        <m:r>
                          <a:rPr kumimoji="1" lang="en-US" altLang="ja-JP" b="0" i="0" smtClean="0">
                            <a:latin typeface="Cambria Math" panose="02040503050406030204" pitchFamily="18" charset="0"/>
                          </a:rPr>
                          <m:t>+7</m:t>
                        </m:r>
                      </m:sup>
                      <m:e>
                        <m:sSub>
                          <m:sSubPr>
                            <m:ctrlPr>
                              <a:rPr kumimoji="1" lang="en-US" altLang="ja-JP" b="0" i="1" smtClean="0">
                                <a:latin typeface="Cambria Math" panose="02040503050406030204" pitchFamily="18" charset="0"/>
                              </a:rPr>
                            </m:ctrlPr>
                          </m:sSubPr>
                          <m:e>
                            <m:r>
                              <m:rPr>
                                <m:sty m:val="p"/>
                              </m:rPr>
                              <a:rPr kumimoji="1" lang="ja-JP" altLang="en-US" b="0" i="0" smtClean="0">
                                <a:latin typeface="Cambria Math" panose="02040503050406030204" pitchFamily="18" charset="0"/>
                              </a:rPr>
                              <m:t>β</m:t>
                            </m:r>
                          </m:e>
                          <m:sub>
                            <m:r>
                              <m:rPr>
                                <m:sty m:val="p"/>
                              </m:rPr>
                              <a:rPr kumimoji="1" lang="en-US" altLang="ja-JP" b="0" i="0" smtClean="0">
                                <a:latin typeface="Cambria Math" panose="02040503050406030204" pitchFamily="18" charset="0"/>
                              </a:rPr>
                              <m:t>i</m:t>
                            </m:r>
                            <m:r>
                              <a:rPr kumimoji="1" lang="en-US" altLang="ja-JP" b="0" i="0" smtClean="0">
                                <a:latin typeface="Cambria Math" panose="02040503050406030204" pitchFamily="18" charset="0"/>
                              </a:rPr>
                              <m:t>,   </m:t>
                            </m:r>
                            <m:r>
                              <m:rPr>
                                <m:sty m:val="p"/>
                              </m:rPr>
                              <a:rPr kumimoji="1" lang="en-US" altLang="ja-JP" b="0" i="0" smtClean="0">
                                <a:latin typeface="Cambria Math" panose="02040503050406030204" pitchFamily="18" charset="0"/>
                              </a:rPr>
                              <m:t>k</m:t>
                            </m:r>
                          </m:sub>
                        </m:sSub>
                        <m:r>
                          <a:rPr kumimoji="1" lang="en-US" altLang="ja-JP" b="0" i="0" smtClean="0">
                            <a:latin typeface="Cambria Math" panose="02040503050406030204" pitchFamily="18" charset="0"/>
                          </a:rPr>
                          <m:t> </m:t>
                        </m:r>
                        <m:d>
                          <m:dPr>
                            <m:ctrlPr>
                              <a:rPr kumimoji="1" lang="en-US" altLang="ja-JP" b="0" i="1" smtClean="0">
                                <a:latin typeface="Cambria Math" panose="02040503050406030204" pitchFamily="18" charset="0"/>
                              </a:rPr>
                            </m:ctrlPr>
                          </m:dPr>
                          <m:e>
                            <m:sSub>
                              <m:sSubPr>
                                <m:ctrlPr>
                                  <a:rPr kumimoji="1" lang="en-US" altLang="ja-JP" b="0" i="1" smtClean="0">
                                    <a:latin typeface="Cambria Math" panose="02040503050406030204" pitchFamily="18" charset="0"/>
                                  </a:rPr>
                                </m:ctrlPr>
                              </m:sSubPr>
                              <m:e>
                                <m:r>
                                  <m:rPr>
                                    <m:sty m:val="p"/>
                                  </m:rPr>
                                  <a:rPr kumimoji="1" lang="en-US" altLang="ja-JP" b="0" i="0" smtClean="0">
                                    <a:latin typeface="Cambria Math" panose="02040503050406030204" pitchFamily="18" charset="0"/>
                                  </a:rPr>
                                  <m:t>R</m:t>
                                </m:r>
                              </m:e>
                              <m:sub>
                                <m:r>
                                  <m:rPr>
                                    <m:sty m:val="p"/>
                                  </m:rPr>
                                  <a:rPr kumimoji="1" lang="en-US" altLang="ja-JP" b="0" i="0" smtClean="0">
                                    <a:latin typeface="Cambria Math" panose="02040503050406030204" pitchFamily="18" charset="0"/>
                                  </a:rPr>
                                  <m:t>m</m:t>
                                </m:r>
                                <m:r>
                                  <a:rPr kumimoji="1" lang="en-US" altLang="ja-JP" b="0" i="0" smtClean="0">
                                    <a:latin typeface="Cambria Math" panose="02040503050406030204" pitchFamily="18" charset="0"/>
                                  </a:rPr>
                                  <m:t>,   </m:t>
                                </m:r>
                                <m:r>
                                  <m:rPr>
                                    <m:sty m:val="p"/>
                                  </m:rPr>
                                  <a:rPr kumimoji="1" lang="en-US" altLang="ja-JP" b="0" i="0" smtClean="0">
                                    <a:latin typeface="Cambria Math" panose="02040503050406030204" pitchFamily="18" charset="0"/>
                                  </a:rPr>
                                  <m:t>t</m:t>
                                </m:r>
                                <m:r>
                                  <a:rPr kumimoji="1" lang="en-US" altLang="ja-JP" b="0" i="0" smtClean="0">
                                    <a:latin typeface="Cambria Math" panose="02040503050406030204" pitchFamily="18" charset="0"/>
                                  </a:rPr>
                                  <m:t>+</m:t>
                                </m:r>
                                <m:r>
                                  <m:rPr>
                                    <m:sty m:val="p"/>
                                  </m:rPr>
                                  <a:rPr kumimoji="1" lang="en-US" altLang="ja-JP" b="0" i="0" smtClean="0">
                                    <a:latin typeface="Cambria Math" panose="02040503050406030204" pitchFamily="18" charset="0"/>
                                  </a:rPr>
                                  <m:t>k</m:t>
                                </m:r>
                              </m:sub>
                            </m:sSub>
                            <m:r>
                              <a:rPr kumimoji="1" lang="en-US" altLang="ja-JP" b="0" i="0" smtClean="0">
                                <a:latin typeface="Cambria Math" panose="02040503050406030204" pitchFamily="18" charset="0"/>
                              </a:rPr>
                              <m:t>−</m:t>
                            </m:r>
                            <m:sSub>
                              <m:sSubPr>
                                <m:ctrlPr>
                                  <a:rPr lang="en-US" altLang="ja-JP" i="1">
                                    <a:latin typeface="Cambria Math" panose="02040503050406030204" pitchFamily="18" charset="0"/>
                                  </a:rPr>
                                </m:ctrlPr>
                              </m:sSubPr>
                              <m:e>
                                <m:r>
                                  <m:rPr>
                                    <m:sty m:val="p"/>
                                  </m:rPr>
                                  <a:rPr lang="en-US" altLang="ja-JP" i="0" smtClean="0">
                                    <a:latin typeface="Cambria Math" panose="02040503050406030204" pitchFamily="18" charset="0"/>
                                  </a:rPr>
                                  <m:t>R</m:t>
                                </m:r>
                              </m:e>
                              <m:sub>
                                <m:r>
                                  <m:rPr>
                                    <m:sty m:val="p"/>
                                  </m:rPr>
                                  <a:rPr lang="en-US" altLang="ja-JP" i="0" smtClean="0">
                                    <a:latin typeface="Cambria Math" panose="02040503050406030204" pitchFamily="18" charset="0"/>
                                  </a:rPr>
                                  <m:t>f</m:t>
                                </m:r>
                                <m:r>
                                  <a:rPr lang="en-US" altLang="ja-JP" b="0" i="0" smtClean="0">
                                    <a:latin typeface="Cambria Math" panose="02040503050406030204" pitchFamily="18" charset="0"/>
                                  </a:rPr>
                                  <m:t>,</m:t>
                                </m:r>
                                <m:r>
                                  <m:rPr>
                                    <m:sty m:val="p"/>
                                  </m:rPr>
                                  <a:rPr lang="en-US" altLang="ja-JP" b="0" i="0" smtClean="0">
                                    <a:latin typeface="Cambria Math" panose="02040503050406030204" pitchFamily="18" charset="0"/>
                                  </a:rPr>
                                  <m:t>t</m:t>
                                </m:r>
                                <m:r>
                                  <a:rPr lang="en-US" altLang="ja-JP" b="0" i="0" smtClean="0">
                                    <a:latin typeface="Cambria Math" panose="02040503050406030204" pitchFamily="18" charset="0"/>
                                  </a:rPr>
                                  <m:t>+</m:t>
                                </m:r>
                                <m:r>
                                  <m:rPr>
                                    <m:sty m:val="p"/>
                                  </m:rPr>
                                  <a:rPr lang="en-US" altLang="ja-JP" b="0" i="0" smtClean="0">
                                    <a:latin typeface="Cambria Math" panose="02040503050406030204" pitchFamily="18" charset="0"/>
                                  </a:rPr>
                                  <m:t>k</m:t>
                                </m:r>
                              </m:sub>
                            </m:sSub>
                          </m:e>
                        </m:d>
                      </m:e>
                    </m:nary>
                    <m:r>
                      <a:rPr kumimoji="1" lang="en-US" altLang="ja-JP" b="0" i="0" smtClean="0">
                        <a:latin typeface="Cambria Math" panose="02040503050406030204" pitchFamily="18" charset="0"/>
                      </a:rPr>
                      <m:t>+ </m:t>
                    </m:r>
                    <m:sSub>
                      <m:sSubPr>
                        <m:ctrlPr>
                          <a:rPr kumimoji="1" lang="en-US" altLang="ja-JP" b="0" i="1" smtClean="0">
                            <a:latin typeface="Cambria Math" panose="02040503050406030204" pitchFamily="18" charset="0"/>
                          </a:rPr>
                        </m:ctrlPr>
                      </m:sSubPr>
                      <m:e>
                        <m:r>
                          <m:rPr>
                            <m:sty m:val="p"/>
                          </m:rPr>
                          <a:rPr kumimoji="1" lang="en-US" altLang="ja-JP" b="0" i="0" smtClean="0">
                            <a:latin typeface="Cambria Math" panose="02040503050406030204" pitchFamily="18" charset="0"/>
                          </a:rPr>
                          <m:t>W</m:t>
                        </m:r>
                      </m:e>
                      <m:sub>
                        <m:r>
                          <m:rPr>
                            <m:sty m:val="p"/>
                          </m:rPr>
                          <a:rPr kumimoji="1" lang="en-US" altLang="ja-JP" b="0" i="0" smtClean="0">
                            <a:latin typeface="Cambria Math" panose="02040503050406030204" pitchFamily="18" charset="0"/>
                          </a:rPr>
                          <m:t>i</m:t>
                        </m:r>
                        <m:r>
                          <a:rPr kumimoji="1" lang="en-US" altLang="ja-JP" b="0" i="0" smtClean="0">
                            <a:latin typeface="Cambria Math" panose="02040503050406030204" pitchFamily="18" charset="0"/>
                          </a:rPr>
                          <m:t>,   </m:t>
                        </m:r>
                        <m:r>
                          <m:rPr>
                            <m:sty m:val="p"/>
                          </m:rPr>
                          <a:rPr kumimoji="1" lang="en-US" altLang="ja-JP" b="0" i="0" smtClean="0">
                            <a:latin typeface="Cambria Math" panose="02040503050406030204" pitchFamily="18" charset="0"/>
                          </a:rPr>
                          <m:t>t</m:t>
                        </m:r>
                      </m:sub>
                    </m:sSub>
                  </m:oMath>
                </a14:m>
                <a:r>
                  <a:rPr lang="en-US" altLang="ja-JP" dirty="0"/>
                  <a:t> …(2)</a:t>
                </a:r>
              </a:p>
              <a:p>
                <a:pPr marL="0" indent="0">
                  <a:buNone/>
                </a:pPr>
                <a:r>
                  <a:rPr lang="ja-JP" altLang="en-US" dirty="0"/>
                  <a:t>－</a:t>
                </a:r>
                <a:r>
                  <a:rPr lang="en-US" altLang="ja-JP" dirty="0"/>
                  <a:t>7</a:t>
                </a:r>
                <a:r>
                  <a:rPr lang="ja-JP" altLang="en-US" dirty="0"/>
                  <a:t>日～＋</a:t>
                </a:r>
                <a:r>
                  <a:rPr lang="en-US" altLang="ja-JP" dirty="0"/>
                  <a:t>7</a:t>
                </a:r>
                <a:r>
                  <a:rPr lang="ja-JP" altLang="en-US" dirty="0"/>
                  <a:t>日のマーケットポートフォリオ（</a:t>
                </a:r>
                <a:r>
                  <a:rPr lang="en-US" altLang="ja-JP" dirty="0"/>
                  <a:t>TOPIX</a:t>
                </a:r>
                <a:r>
                  <a:rPr lang="ja-JP" altLang="en-US" dirty="0"/>
                  <a:t>）のリターンを用いた重回帰分析を行う</a:t>
                </a:r>
                <a:endParaRPr lang="en-US" altLang="ja-JP" dirty="0"/>
              </a:p>
            </p:txBody>
          </p:sp>
        </mc:Choice>
        <mc:Fallback xmlns="">
          <p:sp>
            <p:nvSpPr>
              <p:cNvPr id="3" name="コンテンツ プレースホルダー 2">
                <a:extLst>
                  <a:ext uri="{FF2B5EF4-FFF2-40B4-BE49-F238E27FC236}">
                    <a16:creationId xmlns:a16="http://schemas.microsoft.com/office/drawing/2014/main" id="{8B221131-71D0-B86B-AA0E-06E9B2287E73}"/>
                  </a:ext>
                </a:extLst>
              </p:cNvPr>
              <p:cNvSpPr>
                <a:spLocks noGrp="1" noRot="1" noChangeAspect="1" noMove="1" noResize="1" noEditPoints="1" noAdjustHandles="1" noChangeArrowheads="1" noChangeShapeType="1" noTextEdit="1"/>
              </p:cNvSpPr>
              <p:nvPr>
                <p:ph idx="1"/>
              </p:nvPr>
            </p:nvSpPr>
            <p:spPr>
              <a:blipFill>
                <a:blip r:embed="rId3"/>
                <a:stretch>
                  <a:fillRect l="-1217" t="-2801"/>
                </a:stretch>
              </a:blipFill>
            </p:spPr>
            <p:txBody>
              <a:bodyPr/>
              <a:lstStyle/>
              <a:p>
                <a:r>
                  <a:rPr lang="ja-JP" altLang="en-US">
                    <a:noFill/>
                  </a:rPr>
                  <a:t> </a:t>
                </a:r>
              </a:p>
            </p:txBody>
          </p:sp>
        </mc:Fallback>
      </mc:AlternateContent>
      <p:sp>
        <p:nvSpPr>
          <p:cNvPr id="4" name="スライド番号プレースホルダー 3">
            <a:extLst>
              <a:ext uri="{FF2B5EF4-FFF2-40B4-BE49-F238E27FC236}">
                <a16:creationId xmlns:a16="http://schemas.microsoft.com/office/drawing/2014/main" id="{AD583E0A-F432-39FC-903B-741DA155476D}"/>
              </a:ext>
            </a:extLst>
          </p:cNvPr>
          <p:cNvSpPr>
            <a:spLocks noGrp="1"/>
          </p:cNvSpPr>
          <p:nvPr>
            <p:ph type="sldNum" sz="quarter" idx="12"/>
          </p:nvPr>
        </p:nvSpPr>
        <p:spPr/>
        <p:txBody>
          <a:bodyPr/>
          <a:lstStyle/>
          <a:p>
            <a:fld id="{57A7E0CB-059B-4D92-BD4B-722AE724837D}" type="slidenum">
              <a:rPr kumimoji="1" lang="ja-JP" altLang="en-US" smtClean="0"/>
              <a:t>11</a:t>
            </a:fld>
            <a:endParaRPr kumimoji="1" lang="ja-JP" altLang="en-US"/>
          </a:p>
        </p:txBody>
      </p:sp>
    </p:spTree>
    <p:extLst>
      <p:ext uri="{BB962C8B-B14F-4D97-AF65-F5344CB8AC3E}">
        <p14:creationId xmlns:p14="http://schemas.microsoft.com/office/powerpoint/2010/main" val="29838729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1B952B9-AACB-46CC-1EA8-CAC16338B924}"/>
              </a:ext>
            </a:extLst>
          </p:cNvPr>
          <p:cNvSpPr>
            <a:spLocks noGrp="1"/>
          </p:cNvSpPr>
          <p:nvPr>
            <p:ph type="title"/>
          </p:nvPr>
        </p:nvSpPr>
        <p:spPr/>
        <p:txBody>
          <a:bodyPr/>
          <a:lstStyle/>
          <a:p>
            <a:r>
              <a:rPr kumimoji="1" lang="en-US" altLang="ja-JP" b="1" u="sng" dirty="0"/>
              <a:t>3</a:t>
            </a:r>
            <a:r>
              <a:rPr kumimoji="1" lang="ja-JP" altLang="en-US" b="1" u="sng" dirty="0"/>
              <a:t>．分析方法（手順）</a:t>
            </a:r>
            <a:endParaRPr kumimoji="1" lang="ja-JP" altLang="en-US" dirty="0"/>
          </a:p>
        </p:txBody>
      </p:sp>
      <mc:AlternateContent xmlns:mc="http://schemas.openxmlformats.org/markup-compatibility/2006" xmlns:a14="http://schemas.microsoft.com/office/drawing/2010/main">
        <mc:Choice Requires="a14">
          <p:sp>
            <p:nvSpPr>
              <p:cNvPr id="3" name="コンテンツ プレースホルダー 2">
                <a:extLst>
                  <a:ext uri="{FF2B5EF4-FFF2-40B4-BE49-F238E27FC236}">
                    <a16:creationId xmlns:a16="http://schemas.microsoft.com/office/drawing/2014/main" id="{C7B9C9C7-300C-49C6-389E-46483D275493}"/>
                  </a:ext>
                </a:extLst>
              </p:cNvPr>
              <p:cNvSpPr>
                <a:spLocks noGrp="1"/>
              </p:cNvSpPr>
              <p:nvPr>
                <p:ph idx="1"/>
              </p:nvPr>
            </p:nvSpPr>
            <p:spPr/>
            <p:txBody>
              <a:bodyPr/>
              <a:lstStyle/>
              <a:p>
                <a:pPr marL="0" indent="0">
                  <a:buNone/>
                </a:pPr>
                <a14:m>
                  <m:oMathPara xmlns:m="http://schemas.openxmlformats.org/officeDocument/2006/math">
                    <m:oMathParaPr>
                      <m:jc m:val="left"/>
                    </m:oMathParaPr>
                    <m:oMath xmlns:m="http://schemas.openxmlformats.org/officeDocument/2006/math">
                      <m:r>
                        <m:rPr>
                          <m:sty m:val="p"/>
                        </m:rPr>
                        <a:rPr lang="en-US" altLang="ja-JP" sz="3600" b="0" i="0" smtClean="0">
                          <a:latin typeface="Cambria Math" panose="02040503050406030204" pitchFamily="18" charset="0"/>
                        </a:rPr>
                        <m:t>Y</m:t>
                      </m:r>
                      <m:r>
                        <a:rPr lang="en-US" altLang="ja-JP" sz="3600" b="0" i="0" smtClean="0">
                          <a:latin typeface="Cambria Math" panose="02040503050406030204" pitchFamily="18" charset="0"/>
                        </a:rPr>
                        <m:t>= </m:t>
                      </m:r>
                      <m:r>
                        <m:rPr>
                          <m:sty m:val="p"/>
                        </m:rPr>
                        <a:rPr lang="ja-JP" altLang="en-US" sz="3600" b="0" i="0" smtClean="0">
                          <a:latin typeface="Cambria Math" panose="02040503050406030204" pitchFamily="18" charset="0"/>
                        </a:rPr>
                        <m:t>α</m:t>
                      </m:r>
                      <m:r>
                        <a:rPr lang="en-US" altLang="ja-JP" sz="3600" b="0" i="0" smtClean="0">
                          <a:latin typeface="Cambria Math" panose="02040503050406030204" pitchFamily="18" charset="0"/>
                        </a:rPr>
                        <m:t>+ </m:t>
                      </m:r>
                      <m:sSub>
                        <m:sSubPr>
                          <m:ctrlPr>
                            <a:rPr lang="en-US" altLang="ja-JP" sz="3600" b="0" i="1" smtClean="0">
                              <a:latin typeface="Cambria Math" panose="02040503050406030204" pitchFamily="18" charset="0"/>
                            </a:rPr>
                          </m:ctrlPr>
                        </m:sSubPr>
                        <m:e>
                          <m:r>
                            <m:rPr>
                              <m:sty m:val="p"/>
                            </m:rPr>
                            <a:rPr lang="ja-JP" altLang="en-US" sz="3600" b="0" i="0" smtClean="0">
                              <a:latin typeface="Cambria Math" panose="02040503050406030204" pitchFamily="18" charset="0"/>
                            </a:rPr>
                            <m:t>β</m:t>
                          </m:r>
                        </m:e>
                        <m:sub>
                          <m:r>
                            <a:rPr lang="en-US" altLang="ja-JP" sz="3600" b="0" i="0" smtClean="0">
                              <a:latin typeface="Cambria Math" panose="02040503050406030204" pitchFamily="18" charset="0"/>
                            </a:rPr>
                            <m:t>−7</m:t>
                          </m:r>
                        </m:sub>
                      </m:sSub>
                      <m:sSub>
                        <m:sSubPr>
                          <m:ctrlPr>
                            <a:rPr lang="en-US" altLang="ja-JP" sz="3600" b="0" i="1" smtClean="0">
                              <a:latin typeface="Cambria Math" panose="02040503050406030204" pitchFamily="18" charset="0"/>
                            </a:rPr>
                          </m:ctrlPr>
                        </m:sSubPr>
                        <m:e>
                          <m:r>
                            <m:rPr>
                              <m:sty m:val="p"/>
                            </m:rPr>
                            <a:rPr lang="en-US" altLang="ja-JP" sz="3600" b="0" i="0" smtClean="0">
                              <a:latin typeface="Cambria Math" panose="02040503050406030204" pitchFamily="18" charset="0"/>
                            </a:rPr>
                            <m:t>X</m:t>
                          </m:r>
                        </m:e>
                        <m:sub>
                          <m:r>
                            <a:rPr lang="en-US" altLang="ja-JP" sz="3600" b="0" i="0" smtClean="0">
                              <a:latin typeface="Cambria Math" panose="02040503050406030204" pitchFamily="18" charset="0"/>
                            </a:rPr>
                            <m:t>−7</m:t>
                          </m:r>
                        </m:sub>
                      </m:sSub>
                      <m:r>
                        <a:rPr lang="en-US" altLang="ja-JP" sz="3600" b="0" i="0" smtClean="0">
                          <a:latin typeface="Cambria Math" panose="02040503050406030204" pitchFamily="18" charset="0"/>
                        </a:rPr>
                        <m:t>+</m:t>
                      </m:r>
                      <m:sSub>
                        <m:sSubPr>
                          <m:ctrlPr>
                            <a:rPr lang="en-US" altLang="ja-JP" sz="3600" i="1">
                              <a:latin typeface="Cambria Math" panose="02040503050406030204" pitchFamily="18" charset="0"/>
                            </a:rPr>
                          </m:ctrlPr>
                        </m:sSubPr>
                        <m:e>
                          <m:r>
                            <m:rPr>
                              <m:sty m:val="p"/>
                            </m:rPr>
                            <a:rPr lang="ja-JP" altLang="en-US" sz="3600" i="0">
                              <a:latin typeface="Cambria Math" panose="02040503050406030204" pitchFamily="18" charset="0"/>
                            </a:rPr>
                            <m:t>β</m:t>
                          </m:r>
                        </m:e>
                        <m:sub>
                          <m:r>
                            <a:rPr lang="en-US" altLang="ja-JP" sz="3600" b="0" i="0" smtClean="0">
                              <a:latin typeface="Cambria Math" panose="02040503050406030204" pitchFamily="18" charset="0"/>
                            </a:rPr>
                            <m:t>−6</m:t>
                          </m:r>
                        </m:sub>
                      </m:sSub>
                      <m:sSub>
                        <m:sSubPr>
                          <m:ctrlPr>
                            <a:rPr lang="en-US" altLang="ja-JP" sz="3600" i="1">
                              <a:latin typeface="Cambria Math" panose="02040503050406030204" pitchFamily="18" charset="0"/>
                            </a:rPr>
                          </m:ctrlPr>
                        </m:sSubPr>
                        <m:e>
                          <m:r>
                            <m:rPr>
                              <m:sty m:val="p"/>
                            </m:rPr>
                            <a:rPr lang="en-US" altLang="ja-JP" sz="3600" i="0">
                              <a:latin typeface="Cambria Math" panose="02040503050406030204" pitchFamily="18" charset="0"/>
                            </a:rPr>
                            <m:t>X</m:t>
                          </m:r>
                        </m:e>
                        <m:sub>
                          <m:r>
                            <a:rPr lang="en-US" altLang="ja-JP" sz="3600" b="0" i="0" smtClean="0">
                              <a:latin typeface="Cambria Math" panose="02040503050406030204" pitchFamily="18" charset="0"/>
                            </a:rPr>
                            <m:t>−6</m:t>
                          </m:r>
                        </m:sub>
                      </m:sSub>
                      <m:r>
                        <a:rPr lang="en-US" altLang="ja-JP" sz="3600" b="0" i="0" smtClean="0">
                          <a:latin typeface="Cambria Math" panose="02040503050406030204" pitchFamily="18" charset="0"/>
                        </a:rPr>
                        <m:t>+ …+</m:t>
                      </m:r>
                      <m:sSub>
                        <m:sSubPr>
                          <m:ctrlPr>
                            <a:rPr lang="en-US" altLang="ja-JP" sz="3600" i="1">
                              <a:latin typeface="Cambria Math" panose="02040503050406030204" pitchFamily="18" charset="0"/>
                            </a:rPr>
                          </m:ctrlPr>
                        </m:sSubPr>
                        <m:e>
                          <m:r>
                            <m:rPr>
                              <m:sty m:val="p"/>
                            </m:rPr>
                            <a:rPr lang="ja-JP" altLang="en-US" sz="3600" i="0">
                              <a:latin typeface="Cambria Math" panose="02040503050406030204" pitchFamily="18" charset="0"/>
                            </a:rPr>
                            <m:t>β</m:t>
                          </m:r>
                        </m:e>
                        <m:sub>
                          <m:r>
                            <a:rPr lang="en-US" altLang="ja-JP" sz="3600" b="0" i="0" smtClean="0">
                              <a:latin typeface="Cambria Math" panose="02040503050406030204" pitchFamily="18" charset="0"/>
                            </a:rPr>
                            <m:t>+7</m:t>
                          </m:r>
                        </m:sub>
                      </m:sSub>
                      <m:sSub>
                        <m:sSubPr>
                          <m:ctrlPr>
                            <a:rPr lang="en-US" altLang="ja-JP" sz="3600" i="1">
                              <a:latin typeface="Cambria Math" panose="02040503050406030204" pitchFamily="18" charset="0"/>
                            </a:rPr>
                          </m:ctrlPr>
                        </m:sSubPr>
                        <m:e>
                          <m:r>
                            <m:rPr>
                              <m:sty m:val="p"/>
                            </m:rPr>
                            <a:rPr lang="en-US" altLang="ja-JP" sz="3600" i="0">
                              <a:latin typeface="Cambria Math" panose="02040503050406030204" pitchFamily="18" charset="0"/>
                            </a:rPr>
                            <m:t>X</m:t>
                          </m:r>
                        </m:e>
                        <m:sub>
                          <m:r>
                            <a:rPr lang="en-US" altLang="ja-JP" sz="3600" b="0" i="0" smtClean="0">
                              <a:latin typeface="Cambria Math" panose="02040503050406030204" pitchFamily="18" charset="0"/>
                            </a:rPr>
                            <m:t>+7</m:t>
                          </m:r>
                        </m:sub>
                      </m:sSub>
                      <m:r>
                        <a:rPr lang="en-US" altLang="ja-JP" sz="3600" b="0" i="0" smtClean="0">
                          <a:latin typeface="Cambria Math" panose="02040503050406030204" pitchFamily="18" charset="0"/>
                        </a:rPr>
                        <m:t>+ </m:t>
                      </m:r>
                      <m:r>
                        <m:rPr>
                          <m:sty m:val="p"/>
                        </m:rPr>
                        <a:rPr lang="ja-JP" altLang="en-US" sz="3600" b="0" i="0" smtClean="0">
                          <a:latin typeface="Cambria Math" panose="02040503050406030204" pitchFamily="18" charset="0"/>
                        </a:rPr>
                        <m:t>ε</m:t>
                      </m:r>
                    </m:oMath>
                  </m:oMathPara>
                </a14:m>
                <a:endParaRPr lang="en-US" altLang="ja-JP" sz="3600" dirty="0"/>
              </a:p>
              <a:p>
                <a:pPr marL="0" indent="0">
                  <a:buNone/>
                </a:pPr>
                <a:endParaRPr lang="en-US" altLang="ja-JP" dirty="0"/>
              </a:p>
              <a:p>
                <a:pPr marL="0" indent="0">
                  <a:buNone/>
                </a:pPr>
                <a:r>
                  <a:rPr lang="en-US" altLang="ja-JP" dirty="0"/>
                  <a:t>Dimson</a:t>
                </a:r>
                <a:r>
                  <a:rPr lang="ja-JP" altLang="en-US" dirty="0"/>
                  <a:t>法の重回帰分析により算出した</a:t>
                </a:r>
                <a:r>
                  <a:rPr lang="en-US" altLang="ja-JP" dirty="0"/>
                  <a:t>β</a:t>
                </a:r>
                <a:r>
                  <a:rPr lang="ja-JP" altLang="en-US" dirty="0"/>
                  <a:t>の和を</a:t>
                </a:r>
                <a:r>
                  <a:rPr lang="en-US" altLang="ja-JP" dirty="0"/>
                  <a:t>ACβ</a:t>
                </a:r>
                <a:r>
                  <a:rPr lang="ja-JP" altLang="en-US" dirty="0"/>
                  <a:t>（集計係数の</a:t>
                </a:r>
                <a:r>
                  <a:rPr lang="en-US" altLang="ja-JP" dirty="0"/>
                  <a:t>β</a:t>
                </a:r>
                <a:r>
                  <a:rPr lang="ja-JP" altLang="en-US" dirty="0"/>
                  <a:t>）とする。</a:t>
                </a:r>
                <a:endParaRPr lang="en-US" altLang="ja-JP" dirty="0"/>
              </a:p>
            </p:txBody>
          </p:sp>
        </mc:Choice>
        <mc:Fallback xmlns="">
          <p:sp>
            <p:nvSpPr>
              <p:cNvPr id="3" name="コンテンツ プレースホルダー 2">
                <a:extLst>
                  <a:ext uri="{FF2B5EF4-FFF2-40B4-BE49-F238E27FC236}">
                    <a16:creationId xmlns:a16="http://schemas.microsoft.com/office/drawing/2014/main" id="{C7B9C9C7-300C-49C6-389E-46483D275493}"/>
                  </a:ext>
                </a:extLst>
              </p:cNvPr>
              <p:cNvSpPr>
                <a:spLocks noGrp="1" noRot="1" noChangeAspect="1" noMove="1" noResize="1" noEditPoints="1" noAdjustHandles="1" noChangeArrowheads="1" noChangeShapeType="1" noTextEdit="1"/>
              </p:cNvSpPr>
              <p:nvPr>
                <p:ph idx="1"/>
              </p:nvPr>
            </p:nvSpPr>
            <p:spPr>
              <a:blipFill>
                <a:blip r:embed="rId2"/>
                <a:stretch>
                  <a:fillRect l="-1217" r="-174"/>
                </a:stretch>
              </a:blipFill>
            </p:spPr>
            <p:txBody>
              <a:bodyPr/>
              <a:lstStyle/>
              <a:p>
                <a:r>
                  <a:rPr lang="ja-JP" altLang="en-US">
                    <a:noFill/>
                  </a:rPr>
                  <a:t> </a:t>
                </a:r>
              </a:p>
            </p:txBody>
          </p:sp>
        </mc:Fallback>
      </mc:AlternateContent>
      <p:sp>
        <p:nvSpPr>
          <p:cNvPr id="4" name="スライド番号プレースホルダー 3">
            <a:extLst>
              <a:ext uri="{FF2B5EF4-FFF2-40B4-BE49-F238E27FC236}">
                <a16:creationId xmlns:a16="http://schemas.microsoft.com/office/drawing/2014/main" id="{42426636-E821-7FE0-ECC5-45247C48560F}"/>
              </a:ext>
            </a:extLst>
          </p:cNvPr>
          <p:cNvSpPr>
            <a:spLocks noGrp="1"/>
          </p:cNvSpPr>
          <p:nvPr>
            <p:ph type="sldNum" sz="quarter" idx="12"/>
          </p:nvPr>
        </p:nvSpPr>
        <p:spPr/>
        <p:txBody>
          <a:bodyPr/>
          <a:lstStyle/>
          <a:p>
            <a:fld id="{57A7E0CB-059B-4D92-BD4B-722AE724837D}" type="slidenum">
              <a:rPr kumimoji="1" lang="ja-JP" altLang="en-US" smtClean="0"/>
              <a:t>12</a:t>
            </a:fld>
            <a:endParaRPr kumimoji="1" lang="ja-JP" altLang="en-US"/>
          </a:p>
        </p:txBody>
      </p:sp>
      <p:sp>
        <p:nvSpPr>
          <p:cNvPr id="7" name="フローチャート: 結合子 6">
            <a:extLst>
              <a:ext uri="{FF2B5EF4-FFF2-40B4-BE49-F238E27FC236}">
                <a16:creationId xmlns:a16="http://schemas.microsoft.com/office/drawing/2014/main" id="{02EA0C27-1324-46EA-46EF-D65BE27F2683}"/>
              </a:ext>
            </a:extLst>
          </p:cNvPr>
          <p:cNvSpPr/>
          <p:nvPr/>
        </p:nvSpPr>
        <p:spPr>
          <a:xfrm>
            <a:off x="2706383" y="1740345"/>
            <a:ext cx="827927" cy="868773"/>
          </a:xfrm>
          <a:prstGeom prst="flowChartConnector">
            <a:avLst/>
          </a:prstGeom>
          <a:noFill/>
          <a:ln w="571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フローチャート: 結合子 7">
            <a:extLst>
              <a:ext uri="{FF2B5EF4-FFF2-40B4-BE49-F238E27FC236}">
                <a16:creationId xmlns:a16="http://schemas.microsoft.com/office/drawing/2014/main" id="{F393585B-C4F9-9BB9-1C37-E461060E31FA}"/>
              </a:ext>
            </a:extLst>
          </p:cNvPr>
          <p:cNvSpPr/>
          <p:nvPr/>
        </p:nvSpPr>
        <p:spPr>
          <a:xfrm>
            <a:off x="7657241" y="1758663"/>
            <a:ext cx="827927" cy="868773"/>
          </a:xfrm>
          <a:prstGeom prst="flowChartConnector">
            <a:avLst/>
          </a:prstGeom>
          <a:noFill/>
          <a:ln w="571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フローチャート: 結合子 8">
            <a:extLst>
              <a:ext uri="{FF2B5EF4-FFF2-40B4-BE49-F238E27FC236}">
                <a16:creationId xmlns:a16="http://schemas.microsoft.com/office/drawing/2014/main" id="{278EEFBD-A19E-90A8-5BF9-6CF2A4BD69F6}"/>
              </a:ext>
            </a:extLst>
          </p:cNvPr>
          <p:cNvSpPr/>
          <p:nvPr/>
        </p:nvSpPr>
        <p:spPr>
          <a:xfrm>
            <a:off x="4726966" y="1740345"/>
            <a:ext cx="827927" cy="868773"/>
          </a:xfrm>
          <a:prstGeom prst="flowChartConnector">
            <a:avLst/>
          </a:prstGeom>
          <a:noFill/>
          <a:ln w="571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9747143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7520451-044A-A838-4AB2-719AEB2B605C}"/>
              </a:ext>
            </a:extLst>
          </p:cNvPr>
          <p:cNvSpPr>
            <a:spLocks noGrp="1"/>
          </p:cNvSpPr>
          <p:nvPr>
            <p:ph type="title"/>
          </p:nvPr>
        </p:nvSpPr>
        <p:spPr/>
        <p:txBody>
          <a:bodyPr/>
          <a:lstStyle/>
          <a:p>
            <a:r>
              <a:rPr kumimoji="1" lang="en-US" altLang="ja-JP" b="1" u="sng" dirty="0"/>
              <a:t>3</a:t>
            </a:r>
            <a:r>
              <a:rPr kumimoji="1" lang="ja-JP" altLang="en-US" b="1" u="sng" dirty="0"/>
              <a:t>．分析方法（補足）</a:t>
            </a:r>
            <a:endParaRPr kumimoji="1" lang="ja-JP" altLang="en-US" dirty="0"/>
          </a:p>
        </p:txBody>
      </p:sp>
      <p:graphicFrame>
        <p:nvGraphicFramePr>
          <p:cNvPr id="4" name="コンテンツ プレースホルダー 3">
            <a:extLst>
              <a:ext uri="{FF2B5EF4-FFF2-40B4-BE49-F238E27FC236}">
                <a16:creationId xmlns:a16="http://schemas.microsoft.com/office/drawing/2014/main" id="{4673F117-48FF-6681-9CA5-8981D04DAC55}"/>
              </a:ext>
            </a:extLst>
          </p:cNvPr>
          <p:cNvGraphicFramePr>
            <a:graphicFrameLocks noGrp="1"/>
          </p:cNvGraphicFramePr>
          <p:nvPr>
            <p:ph idx="1"/>
          </p:nvPr>
        </p:nvGraphicFramePr>
        <p:xfrm>
          <a:off x="539411" y="1690687"/>
          <a:ext cx="11113178" cy="4802174"/>
        </p:xfrm>
        <a:graphic>
          <a:graphicData uri="http://schemas.openxmlformats.org/drawingml/2006/table">
            <a:tbl>
              <a:tblPr>
                <a:tableStyleId>{5C22544A-7EE6-4342-B048-85BDC9FD1C3A}</a:tableStyleId>
              </a:tblPr>
              <a:tblGrid>
                <a:gridCol w="639095">
                  <a:extLst>
                    <a:ext uri="{9D8B030D-6E8A-4147-A177-3AD203B41FA5}">
                      <a16:colId xmlns:a16="http://schemas.microsoft.com/office/drawing/2014/main" val="2851372950"/>
                    </a:ext>
                  </a:extLst>
                </a:gridCol>
                <a:gridCol w="532580">
                  <a:extLst>
                    <a:ext uri="{9D8B030D-6E8A-4147-A177-3AD203B41FA5}">
                      <a16:colId xmlns:a16="http://schemas.microsoft.com/office/drawing/2014/main" val="3322360441"/>
                    </a:ext>
                  </a:extLst>
                </a:gridCol>
                <a:gridCol w="532580">
                  <a:extLst>
                    <a:ext uri="{9D8B030D-6E8A-4147-A177-3AD203B41FA5}">
                      <a16:colId xmlns:a16="http://schemas.microsoft.com/office/drawing/2014/main" val="4014935162"/>
                    </a:ext>
                  </a:extLst>
                </a:gridCol>
                <a:gridCol w="532580">
                  <a:extLst>
                    <a:ext uri="{9D8B030D-6E8A-4147-A177-3AD203B41FA5}">
                      <a16:colId xmlns:a16="http://schemas.microsoft.com/office/drawing/2014/main" val="446775973"/>
                    </a:ext>
                  </a:extLst>
                </a:gridCol>
                <a:gridCol w="594715">
                  <a:extLst>
                    <a:ext uri="{9D8B030D-6E8A-4147-A177-3AD203B41FA5}">
                      <a16:colId xmlns:a16="http://schemas.microsoft.com/office/drawing/2014/main" val="763963184"/>
                    </a:ext>
                  </a:extLst>
                </a:gridCol>
                <a:gridCol w="594715">
                  <a:extLst>
                    <a:ext uri="{9D8B030D-6E8A-4147-A177-3AD203B41FA5}">
                      <a16:colId xmlns:a16="http://schemas.microsoft.com/office/drawing/2014/main" val="1892806285"/>
                    </a:ext>
                  </a:extLst>
                </a:gridCol>
                <a:gridCol w="594715">
                  <a:extLst>
                    <a:ext uri="{9D8B030D-6E8A-4147-A177-3AD203B41FA5}">
                      <a16:colId xmlns:a16="http://schemas.microsoft.com/office/drawing/2014/main" val="4289898022"/>
                    </a:ext>
                  </a:extLst>
                </a:gridCol>
                <a:gridCol w="594715">
                  <a:extLst>
                    <a:ext uri="{9D8B030D-6E8A-4147-A177-3AD203B41FA5}">
                      <a16:colId xmlns:a16="http://schemas.microsoft.com/office/drawing/2014/main" val="2196665841"/>
                    </a:ext>
                  </a:extLst>
                </a:gridCol>
                <a:gridCol w="594715">
                  <a:extLst>
                    <a:ext uri="{9D8B030D-6E8A-4147-A177-3AD203B41FA5}">
                      <a16:colId xmlns:a16="http://schemas.microsoft.com/office/drawing/2014/main" val="3202148230"/>
                    </a:ext>
                  </a:extLst>
                </a:gridCol>
                <a:gridCol w="594715">
                  <a:extLst>
                    <a:ext uri="{9D8B030D-6E8A-4147-A177-3AD203B41FA5}">
                      <a16:colId xmlns:a16="http://schemas.microsoft.com/office/drawing/2014/main" val="3373957020"/>
                    </a:ext>
                  </a:extLst>
                </a:gridCol>
                <a:gridCol w="594715">
                  <a:extLst>
                    <a:ext uri="{9D8B030D-6E8A-4147-A177-3AD203B41FA5}">
                      <a16:colId xmlns:a16="http://schemas.microsoft.com/office/drawing/2014/main" val="4079802942"/>
                    </a:ext>
                  </a:extLst>
                </a:gridCol>
                <a:gridCol w="550333">
                  <a:extLst>
                    <a:ext uri="{9D8B030D-6E8A-4147-A177-3AD203B41FA5}">
                      <a16:colId xmlns:a16="http://schemas.microsoft.com/office/drawing/2014/main" val="178200127"/>
                    </a:ext>
                  </a:extLst>
                </a:gridCol>
                <a:gridCol w="594715">
                  <a:extLst>
                    <a:ext uri="{9D8B030D-6E8A-4147-A177-3AD203B41FA5}">
                      <a16:colId xmlns:a16="http://schemas.microsoft.com/office/drawing/2014/main" val="3569630211"/>
                    </a:ext>
                  </a:extLst>
                </a:gridCol>
                <a:gridCol w="594715">
                  <a:extLst>
                    <a:ext uri="{9D8B030D-6E8A-4147-A177-3AD203B41FA5}">
                      <a16:colId xmlns:a16="http://schemas.microsoft.com/office/drawing/2014/main" val="4206611715"/>
                    </a:ext>
                  </a:extLst>
                </a:gridCol>
                <a:gridCol w="594715">
                  <a:extLst>
                    <a:ext uri="{9D8B030D-6E8A-4147-A177-3AD203B41FA5}">
                      <a16:colId xmlns:a16="http://schemas.microsoft.com/office/drawing/2014/main" val="2583883114"/>
                    </a:ext>
                  </a:extLst>
                </a:gridCol>
                <a:gridCol w="594715">
                  <a:extLst>
                    <a:ext uri="{9D8B030D-6E8A-4147-A177-3AD203B41FA5}">
                      <a16:colId xmlns:a16="http://schemas.microsoft.com/office/drawing/2014/main" val="2354777233"/>
                    </a:ext>
                  </a:extLst>
                </a:gridCol>
                <a:gridCol w="594715">
                  <a:extLst>
                    <a:ext uri="{9D8B030D-6E8A-4147-A177-3AD203B41FA5}">
                      <a16:colId xmlns:a16="http://schemas.microsoft.com/office/drawing/2014/main" val="4286664484"/>
                    </a:ext>
                  </a:extLst>
                </a:gridCol>
                <a:gridCol w="594715">
                  <a:extLst>
                    <a:ext uri="{9D8B030D-6E8A-4147-A177-3AD203B41FA5}">
                      <a16:colId xmlns:a16="http://schemas.microsoft.com/office/drawing/2014/main" val="3066334507"/>
                    </a:ext>
                  </a:extLst>
                </a:gridCol>
                <a:gridCol w="594715">
                  <a:extLst>
                    <a:ext uri="{9D8B030D-6E8A-4147-A177-3AD203B41FA5}">
                      <a16:colId xmlns:a16="http://schemas.microsoft.com/office/drawing/2014/main" val="4286744199"/>
                    </a:ext>
                  </a:extLst>
                </a:gridCol>
              </a:tblGrid>
              <a:tr h="184699">
                <a:tc>
                  <a:txBody>
                    <a:bodyPr/>
                    <a:lstStyle/>
                    <a:p>
                      <a:pPr algn="ctr" fontAlgn="ctr"/>
                      <a:r>
                        <a:rPr lang="ja-JP" altLang="en-US" sz="700" u="none" strike="noStrike" dirty="0">
                          <a:effectLst/>
                        </a:rPr>
                        <a:t>　</a:t>
                      </a:r>
                      <a:endParaRPr lang="ja-JP" altLang="en-US" sz="7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ctr" fontAlgn="ctr"/>
                      <a:r>
                        <a:rPr lang="en-US" sz="800" b="1" u="none" strike="noStrike" dirty="0">
                          <a:effectLst/>
                        </a:rPr>
                        <a:t>P1 Ri</a:t>
                      </a:r>
                      <a:endParaRPr lang="en-US" sz="80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ctr" fontAlgn="ctr"/>
                      <a:r>
                        <a:rPr lang="en-US" sz="800" b="1" u="none" strike="noStrike" dirty="0">
                          <a:effectLst/>
                        </a:rPr>
                        <a:t>P2 Ri</a:t>
                      </a:r>
                      <a:endParaRPr lang="en-US" sz="80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ctr" fontAlgn="ctr"/>
                      <a:r>
                        <a:rPr lang="en-US" sz="800" b="1" u="none" strike="noStrike" dirty="0">
                          <a:effectLst/>
                        </a:rPr>
                        <a:t>P3 Ri</a:t>
                      </a:r>
                      <a:endParaRPr lang="en-US" sz="80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ctr" fontAlgn="ctr"/>
                      <a:r>
                        <a:rPr lang="en-US" sz="800" b="1" u="none" strike="noStrike" dirty="0">
                          <a:effectLst/>
                        </a:rPr>
                        <a:t>TOPIX (-7)</a:t>
                      </a:r>
                      <a:endParaRPr lang="en-US" sz="80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ctr" fontAlgn="ctr"/>
                      <a:r>
                        <a:rPr lang="en-US" sz="800" b="1" u="none" strike="noStrike" dirty="0">
                          <a:effectLst/>
                        </a:rPr>
                        <a:t>TOPIX (-6)</a:t>
                      </a:r>
                      <a:endParaRPr lang="en-US" sz="80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ctr" fontAlgn="ctr"/>
                      <a:r>
                        <a:rPr lang="en-US" sz="800" b="1" u="none" strike="noStrike" dirty="0">
                          <a:effectLst/>
                        </a:rPr>
                        <a:t>TOPIX (-5)</a:t>
                      </a:r>
                      <a:endParaRPr lang="en-US" sz="80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ctr" fontAlgn="ctr"/>
                      <a:r>
                        <a:rPr lang="en-US" sz="800" b="1" u="none" strike="noStrike" dirty="0">
                          <a:effectLst/>
                        </a:rPr>
                        <a:t>TOPIX (-4)</a:t>
                      </a:r>
                      <a:endParaRPr lang="en-US" sz="80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ctr" fontAlgn="ctr"/>
                      <a:r>
                        <a:rPr lang="en-US" sz="800" b="1" u="none" strike="noStrike" dirty="0">
                          <a:effectLst/>
                        </a:rPr>
                        <a:t>TOPIX (-3)</a:t>
                      </a:r>
                      <a:endParaRPr lang="en-US" sz="80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ctr" fontAlgn="ctr"/>
                      <a:r>
                        <a:rPr lang="en-US" sz="800" b="1" u="none" strike="noStrike" dirty="0">
                          <a:effectLst/>
                        </a:rPr>
                        <a:t>TOPIX (-2)</a:t>
                      </a:r>
                      <a:endParaRPr lang="en-US" sz="80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ctr" fontAlgn="ctr"/>
                      <a:r>
                        <a:rPr lang="en-US" sz="800" b="1" u="none" strike="noStrike" dirty="0">
                          <a:effectLst/>
                        </a:rPr>
                        <a:t>TOPIX (-1)</a:t>
                      </a:r>
                      <a:endParaRPr lang="en-US" sz="80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ctr" fontAlgn="ctr"/>
                      <a:r>
                        <a:rPr lang="en-US" sz="800" b="1" u="none" strike="noStrike" dirty="0">
                          <a:effectLst/>
                        </a:rPr>
                        <a:t>TOPIX (0)</a:t>
                      </a:r>
                      <a:endParaRPr lang="en-US" sz="80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ctr" fontAlgn="ctr"/>
                      <a:r>
                        <a:rPr lang="en-US" sz="800" b="1" u="none" strike="noStrike" dirty="0">
                          <a:effectLst/>
                        </a:rPr>
                        <a:t>TOPIX(+1)</a:t>
                      </a:r>
                      <a:endParaRPr lang="en-US" sz="80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ctr" fontAlgn="ctr"/>
                      <a:r>
                        <a:rPr lang="en-US" sz="800" b="1" u="none" strike="noStrike" dirty="0">
                          <a:effectLst/>
                        </a:rPr>
                        <a:t>TOPIX(+2)</a:t>
                      </a:r>
                      <a:endParaRPr lang="en-US" sz="80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ctr" fontAlgn="ctr"/>
                      <a:r>
                        <a:rPr lang="en-US" sz="800" b="1" u="none" strike="noStrike" dirty="0">
                          <a:effectLst/>
                        </a:rPr>
                        <a:t>TOPIX(+3)</a:t>
                      </a:r>
                      <a:endParaRPr lang="en-US" sz="80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ctr" fontAlgn="ctr"/>
                      <a:r>
                        <a:rPr lang="en-US" sz="800" b="1" u="none" strike="noStrike" dirty="0">
                          <a:effectLst/>
                        </a:rPr>
                        <a:t>TOPIX(+4)</a:t>
                      </a:r>
                      <a:endParaRPr lang="en-US" sz="80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ctr" fontAlgn="ctr"/>
                      <a:r>
                        <a:rPr lang="en-US" sz="800" b="1" u="none" strike="noStrike" dirty="0">
                          <a:effectLst/>
                        </a:rPr>
                        <a:t>TOPIX(+5)</a:t>
                      </a:r>
                      <a:endParaRPr lang="en-US" sz="80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ctr" fontAlgn="ctr"/>
                      <a:r>
                        <a:rPr lang="en-US" sz="800" b="1" u="none" strike="noStrike" dirty="0">
                          <a:effectLst/>
                        </a:rPr>
                        <a:t>TOPIX(+6)</a:t>
                      </a:r>
                      <a:endParaRPr lang="en-US" sz="80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ctr" fontAlgn="ctr"/>
                      <a:r>
                        <a:rPr lang="en-US" sz="800" b="1" u="none" strike="noStrike" dirty="0">
                          <a:effectLst/>
                        </a:rPr>
                        <a:t>TOPIX(+7)</a:t>
                      </a:r>
                      <a:endParaRPr lang="en-US" sz="80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74587552"/>
                  </a:ext>
                </a:extLst>
              </a:tr>
              <a:tr h="184699">
                <a:tc>
                  <a:txBody>
                    <a:bodyPr/>
                    <a:lstStyle/>
                    <a:p>
                      <a:pPr algn="ctr" fontAlgn="ctr"/>
                      <a:r>
                        <a:rPr lang="ja-JP" altLang="en-US" sz="700" u="none" strike="noStrike" dirty="0">
                          <a:effectLst/>
                        </a:rPr>
                        <a:t>　</a:t>
                      </a:r>
                      <a:endParaRPr lang="ja-JP" altLang="en-US" sz="7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700" u="none" strike="noStrike" dirty="0">
                          <a:effectLst/>
                        </a:rPr>
                        <a:t>　</a:t>
                      </a:r>
                      <a:endParaRPr lang="ja-JP" altLang="en-US" sz="7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700" u="none" strike="noStrike" dirty="0">
                          <a:effectLst/>
                        </a:rPr>
                        <a:t>　</a:t>
                      </a:r>
                      <a:endParaRPr lang="ja-JP" altLang="en-US" sz="7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700" u="none" strike="noStrike" dirty="0">
                          <a:effectLst/>
                        </a:rPr>
                        <a:t>　</a:t>
                      </a:r>
                      <a:endParaRPr lang="ja-JP" altLang="en-US" sz="7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700" u="none" strike="noStrike">
                          <a:effectLst/>
                        </a:rPr>
                        <a:t>-0.281%</a:t>
                      </a:r>
                      <a:endParaRPr lang="en-US" altLang="ja-JP"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700" u="none" strike="noStrike">
                          <a:effectLst/>
                        </a:rPr>
                        <a:t>　</a:t>
                      </a:r>
                      <a:endParaRPr lang="ja-JP" altLang="en-US"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700" u="none" strike="noStrike" dirty="0">
                          <a:effectLst/>
                        </a:rPr>
                        <a:t>　</a:t>
                      </a:r>
                      <a:endParaRPr lang="ja-JP" altLang="en-US" sz="7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700" u="none" strike="noStrike" dirty="0">
                          <a:effectLst/>
                        </a:rPr>
                        <a:t>　</a:t>
                      </a:r>
                      <a:endParaRPr lang="ja-JP" altLang="en-US" sz="7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700" u="none" strike="noStrike" dirty="0">
                          <a:effectLst/>
                        </a:rPr>
                        <a:t>　</a:t>
                      </a:r>
                      <a:endParaRPr lang="ja-JP" altLang="en-US" sz="7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700" u="none" strike="noStrike" dirty="0">
                          <a:effectLst/>
                        </a:rPr>
                        <a:t>　</a:t>
                      </a:r>
                      <a:endParaRPr lang="ja-JP" altLang="en-US" sz="7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700" u="none" strike="noStrike">
                          <a:effectLst/>
                        </a:rPr>
                        <a:t>　</a:t>
                      </a:r>
                      <a:endParaRPr lang="ja-JP" altLang="en-US"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700" u="none" strike="noStrike" dirty="0">
                          <a:effectLst/>
                        </a:rPr>
                        <a:t>　</a:t>
                      </a:r>
                      <a:endParaRPr lang="ja-JP" altLang="en-US" sz="7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700" u="none" strike="noStrike">
                          <a:effectLst/>
                        </a:rPr>
                        <a:t>　</a:t>
                      </a:r>
                      <a:endParaRPr lang="ja-JP" altLang="en-US"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700" u="none" strike="noStrike">
                          <a:effectLst/>
                        </a:rPr>
                        <a:t>　</a:t>
                      </a:r>
                      <a:endParaRPr lang="ja-JP" altLang="en-US"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700" u="none" strike="noStrike">
                          <a:effectLst/>
                        </a:rPr>
                        <a:t>　</a:t>
                      </a:r>
                      <a:endParaRPr lang="ja-JP" altLang="en-US"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700" u="none" strike="noStrike">
                          <a:effectLst/>
                        </a:rPr>
                        <a:t>　</a:t>
                      </a:r>
                      <a:endParaRPr lang="ja-JP" altLang="en-US"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700" u="none" strike="noStrike">
                          <a:effectLst/>
                        </a:rPr>
                        <a:t>　</a:t>
                      </a:r>
                      <a:endParaRPr lang="ja-JP" altLang="en-US"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700" u="none" strike="noStrike" dirty="0">
                          <a:effectLst/>
                        </a:rPr>
                        <a:t>　</a:t>
                      </a:r>
                      <a:endParaRPr lang="ja-JP" altLang="en-US" sz="7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700" u="none" strike="noStrike" dirty="0">
                          <a:effectLst/>
                        </a:rPr>
                        <a:t>　</a:t>
                      </a:r>
                      <a:endParaRPr lang="ja-JP" altLang="en-US" sz="7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47862744"/>
                  </a:ext>
                </a:extLst>
              </a:tr>
              <a:tr h="184699">
                <a:tc>
                  <a:txBody>
                    <a:bodyPr/>
                    <a:lstStyle/>
                    <a:p>
                      <a:pPr algn="ctr" fontAlgn="ctr"/>
                      <a:r>
                        <a:rPr lang="ja-JP" altLang="en-US" sz="700" u="none" strike="noStrike" dirty="0">
                          <a:effectLst/>
                        </a:rPr>
                        <a:t>　</a:t>
                      </a:r>
                      <a:endParaRPr lang="ja-JP" altLang="en-US" sz="7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700" u="none" strike="noStrike" dirty="0">
                          <a:effectLst/>
                        </a:rPr>
                        <a:t>　</a:t>
                      </a:r>
                      <a:endParaRPr lang="ja-JP" altLang="en-US" sz="7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700" u="none" strike="noStrike" dirty="0">
                          <a:effectLst/>
                        </a:rPr>
                        <a:t>　</a:t>
                      </a:r>
                      <a:endParaRPr lang="ja-JP" altLang="en-US" sz="7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700" u="none" strike="noStrike">
                          <a:effectLst/>
                        </a:rPr>
                        <a:t>　</a:t>
                      </a:r>
                      <a:endParaRPr lang="ja-JP" altLang="en-US"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700" u="none" strike="noStrike">
                          <a:effectLst/>
                        </a:rPr>
                        <a:t>1.082%</a:t>
                      </a:r>
                      <a:endParaRPr lang="en-US" altLang="ja-JP"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700" u="none" strike="noStrike">
                          <a:effectLst/>
                        </a:rPr>
                        <a:t>-0.281%</a:t>
                      </a:r>
                      <a:endParaRPr lang="en-US" altLang="ja-JP"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700" u="none" strike="noStrike">
                          <a:effectLst/>
                        </a:rPr>
                        <a:t>　</a:t>
                      </a:r>
                      <a:endParaRPr lang="ja-JP" altLang="en-US"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700" u="none" strike="noStrike">
                          <a:effectLst/>
                        </a:rPr>
                        <a:t>　</a:t>
                      </a:r>
                      <a:endParaRPr lang="ja-JP" altLang="en-US"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700" u="none" strike="noStrike">
                          <a:effectLst/>
                        </a:rPr>
                        <a:t>　</a:t>
                      </a:r>
                      <a:endParaRPr lang="ja-JP" altLang="en-US"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700" u="none" strike="noStrike">
                          <a:effectLst/>
                        </a:rPr>
                        <a:t>　</a:t>
                      </a:r>
                      <a:endParaRPr lang="ja-JP" altLang="en-US"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700" u="none" strike="noStrike">
                          <a:effectLst/>
                        </a:rPr>
                        <a:t>　</a:t>
                      </a:r>
                      <a:endParaRPr lang="ja-JP" altLang="en-US"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700" u="none" strike="noStrike">
                          <a:effectLst/>
                        </a:rPr>
                        <a:t>　</a:t>
                      </a:r>
                      <a:endParaRPr lang="ja-JP" altLang="en-US"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700" u="none" strike="noStrike">
                          <a:effectLst/>
                        </a:rPr>
                        <a:t>　</a:t>
                      </a:r>
                      <a:endParaRPr lang="ja-JP" altLang="en-US"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700" u="none" strike="noStrike">
                          <a:effectLst/>
                        </a:rPr>
                        <a:t>　</a:t>
                      </a:r>
                      <a:endParaRPr lang="ja-JP" altLang="en-US"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700" u="none" strike="noStrike">
                          <a:effectLst/>
                        </a:rPr>
                        <a:t>　</a:t>
                      </a:r>
                      <a:endParaRPr lang="ja-JP" altLang="en-US"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700" u="none" strike="noStrike">
                          <a:effectLst/>
                        </a:rPr>
                        <a:t>　</a:t>
                      </a:r>
                      <a:endParaRPr lang="ja-JP" altLang="en-US"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700" u="none" strike="noStrike">
                          <a:effectLst/>
                        </a:rPr>
                        <a:t>　</a:t>
                      </a:r>
                      <a:endParaRPr lang="ja-JP" altLang="en-US"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700" u="none" strike="noStrike">
                          <a:effectLst/>
                        </a:rPr>
                        <a:t>　</a:t>
                      </a:r>
                      <a:endParaRPr lang="ja-JP" altLang="en-US"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700" u="none" strike="noStrike">
                          <a:effectLst/>
                        </a:rPr>
                        <a:t>　</a:t>
                      </a:r>
                      <a:endParaRPr lang="ja-JP" altLang="en-US"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59825437"/>
                  </a:ext>
                </a:extLst>
              </a:tr>
              <a:tr h="184699">
                <a:tc>
                  <a:txBody>
                    <a:bodyPr/>
                    <a:lstStyle/>
                    <a:p>
                      <a:pPr algn="ctr" fontAlgn="ctr"/>
                      <a:r>
                        <a:rPr lang="ja-JP" altLang="en-US" sz="700" u="none" strike="noStrike" dirty="0">
                          <a:effectLst/>
                        </a:rPr>
                        <a:t>　</a:t>
                      </a:r>
                      <a:endParaRPr lang="ja-JP" altLang="en-US" sz="7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700" u="none" strike="noStrike" dirty="0">
                          <a:effectLst/>
                        </a:rPr>
                        <a:t>　</a:t>
                      </a:r>
                      <a:endParaRPr lang="ja-JP" altLang="en-US" sz="7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700" u="none" strike="noStrike" dirty="0">
                          <a:effectLst/>
                        </a:rPr>
                        <a:t>　</a:t>
                      </a:r>
                      <a:endParaRPr lang="ja-JP" altLang="en-US" sz="7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700" u="none" strike="noStrike">
                          <a:effectLst/>
                        </a:rPr>
                        <a:t>　</a:t>
                      </a:r>
                      <a:endParaRPr lang="ja-JP" altLang="en-US"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700" u="none" strike="noStrike" dirty="0">
                          <a:effectLst/>
                        </a:rPr>
                        <a:t>-3.362%</a:t>
                      </a:r>
                      <a:endParaRPr lang="en-US" altLang="ja-JP" sz="7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700" u="none" strike="noStrike">
                          <a:effectLst/>
                        </a:rPr>
                        <a:t>1.082%</a:t>
                      </a:r>
                      <a:endParaRPr lang="en-US" altLang="ja-JP"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700" u="none" strike="noStrike">
                          <a:effectLst/>
                        </a:rPr>
                        <a:t>-0.281%</a:t>
                      </a:r>
                      <a:endParaRPr lang="en-US" altLang="ja-JP"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700" u="none" strike="noStrike">
                          <a:effectLst/>
                        </a:rPr>
                        <a:t>　</a:t>
                      </a:r>
                      <a:endParaRPr lang="ja-JP" altLang="en-US"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700" u="none" strike="noStrike">
                          <a:effectLst/>
                        </a:rPr>
                        <a:t>　</a:t>
                      </a:r>
                      <a:endParaRPr lang="ja-JP" altLang="en-US"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700" u="none" strike="noStrike">
                          <a:effectLst/>
                        </a:rPr>
                        <a:t>　</a:t>
                      </a:r>
                      <a:endParaRPr lang="ja-JP" altLang="en-US"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700" u="none" strike="noStrike">
                          <a:effectLst/>
                        </a:rPr>
                        <a:t>　</a:t>
                      </a:r>
                      <a:endParaRPr lang="ja-JP" altLang="en-US"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700" u="none" strike="noStrike">
                          <a:effectLst/>
                        </a:rPr>
                        <a:t>　</a:t>
                      </a:r>
                      <a:endParaRPr lang="ja-JP" altLang="en-US"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700" u="none" strike="noStrike">
                          <a:effectLst/>
                        </a:rPr>
                        <a:t>　</a:t>
                      </a:r>
                      <a:endParaRPr lang="ja-JP" altLang="en-US"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700" u="none" strike="noStrike">
                          <a:effectLst/>
                        </a:rPr>
                        <a:t>　</a:t>
                      </a:r>
                      <a:endParaRPr lang="ja-JP" altLang="en-US"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700" u="none" strike="noStrike">
                          <a:effectLst/>
                        </a:rPr>
                        <a:t>　</a:t>
                      </a:r>
                      <a:endParaRPr lang="ja-JP" altLang="en-US"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700" u="none" strike="noStrike">
                          <a:effectLst/>
                        </a:rPr>
                        <a:t>　</a:t>
                      </a:r>
                      <a:endParaRPr lang="ja-JP" altLang="en-US"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700" u="none" strike="noStrike">
                          <a:effectLst/>
                        </a:rPr>
                        <a:t>　</a:t>
                      </a:r>
                      <a:endParaRPr lang="ja-JP" altLang="en-US"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700" u="none" strike="noStrike">
                          <a:effectLst/>
                        </a:rPr>
                        <a:t>　</a:t>
                      </a:r>
                      <a:endParaRPr lang="ja-JP" altLang="en-US"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700" u="none" strike="noStrike">
                          <a:effectLst/>
                        </a:rPr>
                        <a:t>　</a:t>
                      </a:r>
                      <a:endParaRPr lang="ja-JP" altLang="en-US"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76096635"/>
                  </a:ext>
                </a:extLst>
              </a:tr>
              <a:tr h="184699">
                <a:tc>
                  <a:txBody>
                    <a:bodyPr/>
                    <a:lstStyle/>
                    <a:p>
                      <a:pPr algn="ctr" fontAlgn="ctr"/>
                      <a:r>
                        <a:rPr lang="ja-JP" altLang="en-US" sz="700" u="none" strike="noStrike">
                          <a:effectLst/>
                        </a:rPr>
                        <a:t>　</a:t>
                      </a:r>
                      <a:endParaRPr lang="ja-JP" altLang="en-US"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700" u="none" strike="noStrike" dirty="0">
                          <a:effectLst/>
                        </a:rPr>
                        <a:t>　</a:t>
                      </a:r>
                      <a:endParaRPr lang="ja-JP" altLang="en-US" sz="7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700" u="none" strike="noStrike">
                          <a:effectLst/>
                        </a:rPr>
                        <a:t>　</a:t>
                      </a:r>
                      <a:endParaRPr lang="ja-JP" altLang="en-US"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700" u="none" strike="noStrike">
                          <a:effectLst/>
                        </a:rPr>
                        <a:t>　</a:t>
                      </a:r>
                      <a:endParaRPr lang="ja-JP" altLang="en-US"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700" u="none" strike="noStrike">
                          <a:effectLst/>
                        </a:rPr>
                        <a:t>-0.953%</a:t>
                      </a:r>
                      <a:endParaRPr lang="en-US" altLang="ja-JP"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700" u="none" strike="noStrike">
                          <a:effectLst/>
                        </a:rPr>
                        <a:t>-3.362%</a:t>
                      </a:r>
                      <a:endParaRPr lang="en-US" altLang="ja-JP"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700" u="none" strike="noStrike">
                          <a:effectLst/>
                        </a:rPr>
                        <a:t>1.082%</a:t>
                      </a:r>
                      <a:endParaRPr lang="en-US" altLang="ja-JP"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700" u="none" strike="noStrike">
                          <a:effectLst/>
                        </a:rPr>
                        <a:t>-0.281%</a:t>
                      </a:r>
                      <a:endParaRPr lang="en-US" altLang="ja-JP"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700" u="none" strike="noStrike">
                          <a:effectLst/>
                        </a:rPr>
                        <a:t>　</a:t>
                      </a:r>
                      <a:endParaRPr lang="ja-JP" altLang="en-US"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700" u="none" strike="noStrike">
                          <a:effectLst/>
                        </a:rPr>
                        <a:t>　</a:t>
                      </a:r>
                      <a:endParaRPr lang="ja-JP" altLang="en-US"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700" u="none" strike="noStrike">
                          <a:effectLst/>
                        </a:rPr>
                        <a:t>　</a:t>
                      </a:r>
                      <a:endParaRPr lang="ja-JP" altLang="en-US"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700" u="none" strike="noStrike">
                          <a:effectLst/>
                        </a:rPr>
                        <a:t>　</a:t>
                      </a:r>
                      <a:endParaRPr lang="ja-JP" altLang="en-US"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700" u="none" strike="noStrike">
                          <a:effectLst/>
                        </a:rPr>
                        <a:t>　</a:t>
                      </a:r>
                      <a:endParaRPr lang="ja-JP" altLang="en-US"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700" u="none" strike="noStrike">
                          <a:effectLst/>
                        </a:rPr>
                        <a:t>　</a:t>
                      </a:r>
                      <a:endParaRPr lang="ja-JP" altLang="en-US"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700" u="none" strike="noStrike">
                          <a:effectLst/>
                        </a:rPr>
                        <a:t>　</a:t>
                      </a:r>
                      <a:endParaRPr lang="ja-JP" altLang="en-US"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700" u="none" strike="noStrike">
                          <a:effectLst/>
                        </a:rPr>
                        <a:t>　</a:t>
                      </a:r>
                      <a:endParaRPr lang="ja-JP" altLang="en-US"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700" u="none" strike="noStrike">
                          <a:effectLst/>
                        </a:rPr>
                        <a:t>　</a:t>
                      </a:r>
                      <a:endParaRPr lang="ja-JP" altLang="en-US"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700" u="none" strike="noStrike">
                          <a:effectLst/>
                        </a:rPr>
                        <a:t>　</a:t>
                      </a:r>
                      <a:endParaRPr lang="ja-JP" altLang="en-US"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700" u="none" strike="noStrike">
                          <a:effectLst/>
                        </a:rPr>
                        <a:t>　</a:t>
                      </a:r>
                      <a:endParaRPr lang="ja-JP" altLang="en-US"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3027614"/>
                  </a:ext>
                </a:extLst>
              </a:tr>
              <a:tr h="184699">
                <a:tc>
                  <a:txBody>
                    <a:bodyPr/>
                    <a:lstStyle/>
                    <a:p>
                      <a:pPr algn="ctr" fontAlgn="ctr"/>
                      <a:r>
                        <a:rPr lang="ja-JP" altLang="en-US" sz="700" u="none" strike="noStrike">
                          <a:effectLst/>
                        </a:rPr>
                        <a:t>　</a:t>
                      </a:r>
                      <a:endParaRPr lang="ja-JP" altLang="en-US"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700" u="none" strike="noStrike" dirty="0">
                          <a:effectLst/>
                        </a:rPr>
                        <a:t>　</a:t>
                      </a:r>
                      <a:endParaRPr lang="ja-JP" altLang="en-US" sz="7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700" u="none" strike="noStrike" dirty="0">
                          <a:effectLst/>
                        </a:rPr>
                        <a:t>　</a:t>
                      </a:r>
                      <a:endParaRPr lang="ja-JP" altLang="en-US" sz="7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700" u="none" strike="noStrike">
                          <a:effectLst/>
                        </a:rPr>
                        <a:t>　</a:t>
                      </a:r>
                      <a:endParaRPr lang="ja-JP" altLang="en-US"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700" u="none" strike="noStrike">
                          <a:effectLst/>
                        </a:rPr>
                        <a:t>-5.052%</a:t>
                      </a:r>
                      <a:endParaRPr lang="en-US" altLang="ja-JP"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700" u="none" strike="noStrike">
                          <a:effectLst/>
                        </a:rPr>
                        <a:t>-0.953%</a:t>
                      </a:r>
                      <a:endParaRPr lang="en-US" altLang="ja-JP"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700" u="none" strike="noStrike">
                          <a:effectLst/>
                        </a:rPr>
                        <a:t>-3.362%</a:t>
                      </a:r>
                      <a:endParaRPr lang="en-US" altLang="ja-JP"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700" u="none" strike="noStrike">
                          <a:effectLst/>
                        </a:rPr>
                        <a:t>1.082%</a:t>
                      </a:r>
                      <a:endParaRPr lang="en-US" altLang="ja-JP"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700" u="none" strike="noStrike">
                          <a:effectLst/>
                        </a:rPr>
                        <a:t>-0.281%</a:t>
                      </a:r>
                      <a:endParaRPr lang="en-US" altLang="ja-JP"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700" u="none" strike="noStrike">
                          <a:effectLst/>
                        </a:rPr>
                        <a:t>　</a:t>
                      </a:r>
                      <a:endParaRPr lang="ja-JP" altLang="en-US"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700" u="none" strike="noStrike">
                          <a:effectLst/>
                        </a:rPr>
                        <a:t>　</a:t>
                      </a:r>
                      <a:endParaRPr lang="ja-JP" altLang="en-US"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700" u="none" strike="noStrike">
                          <a:effectLst/>
                        </a:rPr>
                        <a:t>　</a:t>
                      </a:r>
                      <a:endParaRPr lang="ja-JP" altLang="en-US"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700" u="none" strike="noStrike">
                          <a:effectLst/>
                        </a:rPr>
                        <a:t>　</a:t>
                      </a:r>
                      <a:endParaRPr lang="ja-JP" altLang="en-US"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700" u="none" strike="noStrike">
                          <a:effectLst/>
                        </a:rPr>
                        <a:t>　</a:t>
                      </a:r>
                      <a:endParaRPr lang="ja-JP" altLang="en-US"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700" u="none" strike="noStrike">
                          <a:effectLst/>
                        </a:rPr>
                        <a:t>　</a:t>
                      </a:r>
                      <a:endParaRPr lang="ja-JP" altLang="en-US"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700" u="none" strike="noStrike">
                          <a:effectLst/>
                        </a:rPr>
                        <a:t>　</a:t>
                      </a:r>
                      <a:endParaRPr lang="ja-JP" altLang="en-US"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700" u="none" strike="noStrike">
                          <a:effectLst/>
                        </a:rPr>
                        <a:t>　</a:t>
                      </a:r>
                      <a:endParaRPr lang="ja-JP" altLang="en-US"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700" u="none" strike="noStrike">
                          <a:effectLst/>
                        </a:rPr>
                        <a:t>　</a:t>
                      </a:r>
                      <a:endParaRPr lang="ja-JP" altLang="en-US"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700" u="none" strike="noStrike">
                          <a:effectLst/>
                        </a:rPr>
                        <a:t>　</a:t>
                      </a:r>
                      <a:endParaRPr lang="ja-JP" altLang="en-US"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21371667"/>
                  </a:ext>
                </a:extLst>
              </a:tr>
              <a:tr h="184699">
                <a:tc>
                  <a:txBody>
                    <a:bodyPr/>
                    <a:lstStyle/>
                    <a:p>
                      <a:pPr algn="ctr" fontAlgn="ctr"/>
                      <a:r>
                        <a:rPr lang="ja-JP" altLang="en-US" sz="700" u="none" strike="noStrike">
                          <a:effectLst/>
                        </a:rPr>
                        <a:t>　</a:t>
                      </a:r>
                      <a:endParaRPr lang="ja-JP" altLang="en-US"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700" u="none" strike="noStrike">
                          <a:effectLst/>
                        </a:rPr>
                        <a:t>　</a:t>
                      </a:r>
                      <a:endParaRPr lang="ja-JP" altLang="en-US"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700" u="none" strike="noStrike">
                          <a:effectLst/>
                        </a:rPr>
                        <a:t>　</a:t>
                      </a:r>
                      <a:endParaRPr lang="ja-JP" altLang="en-US"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700" u="none" strike="noStrike" dirty="0">
                          <a:effectLst/>
                        </a:rPr>
                        <a:t>　</a:t>
                      </a:r>
                      <a:endParaRPr lang="ja-JP" altLang="en-US" sz="7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700" u="none" strike="noStrike">
                          <a:effectLst/>
                        </a:rPr>
                        <a:t>0.379%</a:t>
                      </a:r>
                      <a:endParaRPr lang="en-US" altLang="ja-JP"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700" u="none" strike="noStrike">
                          <a:effectLst/>
                        </a:rPr>
                        <a:t>-5.052%</a:t>
                      </a:r>
                      <a:endParaRPr lang="en-US" altLang="ja-JP"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700" u="none" strike="noStrike">
                          <a:effectLst/>
                        </a:rPr>
                        <a:t>-0.953%</a:t>
                      </a:r>
                      <a:endParaRPr lang="en-US" altLang="ja-JP"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700" u="none" strike="noStrike">
                          <a:effectLst/>
                        </a:rPr>
                        <a:t>-3.362%</a:t>
                      </a:r>
                      <a:endParaRPr lang="en-US" altLang="ja-JP"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700" u="none" strike="noStrike">
                          <a:effectLst/>
                        </a:rPr>
                        <a:t>1.082%</a:t>
                      </a:r>
                      <a:endParaRPr lang="en-US" altLang="ja-JP"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700" u="none" strike="noStrike">
                          <a:effectLst/>
                        </a:rPr>
                        <a:t>-0.281%</a:t>
                      </a:r>
                      <a:endParaRPr lang="en-US" altLang="ja-JP"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700" u="none" strike="noStrike">
                          <a:effectLst/>
                        </a:rPr>
                        <a:t>　</a:t>
                      </a:r>
                      <a:endParaRPr lang="ja-JP" altLang="en-US"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700" u="none" strike="noStrike">
                          <a:effectLst/>
                        </a:rPr>
                        <a:t>　</a:t>
                      </a:r>
                      <a:endParaRPr lang="ja-JP" altLang="en-US"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700" u="none" strike="noStrike">
                          <a:effectLst/>
                        </a:rPr>
                        <a:t>　</a:t>
                      </a:r>
                      <a:endParaRPr lang="ja-JP" altLang="en-US"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700" u="none" strike="noStrike">
                          <a:effectLst/>
                        </a:rPr>
                        <a:t>　</a:t>
                      </a:r>
                      <a:endParaRPr lang="ja-JP" altLang="en-US"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700" u="none" strike="noStrike">
                          <a:effectLst/>
                        </a:rPr>
                        <a:t>　</a:t>
                      </a:r>
                      <a:endParaRPr lang="ja-JP" altLang="en-US"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700" u="none" strike="noStrike">
                          <a:effectLst/>
                        </a:rPr>
                        <a:t>　</a:t>
                      </a:r>
                      <a:endParaRPr lang="ja-JP" altLang="en-US"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700" u="none" strike="noStrike">
                          <a:effectLst/>
                        </a:rPr>
                        <a:t>　</a:t>
                      </a:r>
                      <a:endParaRPr lang="ja-JP" altLang="en-US"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700" u="none" strike="noStrike">
                          <a:effectLst/>
                        </a:rPr>
                        <a:t>　</a:t>
                      </a:r>
                      <a:endParaRPr lang="ja-JP" altLang="en-US"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700" u="none" strike="noStrike">
                          <a:effectLst/>
                        </a:rPr>
                        <a:t>　</a:t>
                      </a:r>
                      <a:endParaRPr lang="ja-JP" altLang="en-US"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49618247"/>
                  </a:ext>
                </a:extLst>
              </a:tr>
              <a:tr h="184699">
                <a:tc>
                  <a:txBody>
                    <a:bodyPr/>
                    <a:lstStyle/>
                    <a:p>
                      <a:pPr algn="ctr" fontAlgn="ctr"/>
                      <a:r>
                        <a:rPr lang="ja-JP" altLang="en-US" sz="500" u="none" strike="noStrike" dirty="0">
                          <a:effectLst/>
                        </a:rPr>
                        <a:t>　</a:t>
                      </a:r>
                      <a:endParaRPr lang="ja-JP" altLang="en-US" sz="500" b="0" i="0" u="none" strike="noStrike" dirty="0">
                        <a:solidFill>
                          <a:srgbClr val="333333"/>
                        </a:solidFill>
                        <a:effectLst/>
                        <a:latin typeface="Arial" panose="020B0604020202020204" pitchFamily="34" charset="0"/>
                        <a:ea typeface="游ゴシック" panose="020B0400000000000000" pitchFamily="50" charset="-128"/>
                      </a:endParaRPr>
                    </a:p>
                  </a:txBody>
                  <a:tcPr marL="0" marR="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700" u="none" strike="noStrike">
                          <a:effectLst/>
                        </a:rPr>
                        <a:t>　</a:t>
                      </a:r>
                      <a:endParaRPr lang="ja-JP" altLang="en-US"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700" u="none" strike="noStrike">
                          <a:effectLst/>
                        </a:rPr>
                        <a:t>　</a:t>
                      </a:r>
                      <a:endParaRPr lang="ja-JP" altLang="en-US"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700" u="none" strike="noStrike">
                          <a:effectLst/>
                        </a:rPr>
                        <a:t>　</a:t>
                      </a:r>
                      <a:endParaRPr lang="ja-JP" altLang="en-US"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700" u="none" strike="noStrike" dirty="0">
                          <a:effectLst/>
                        </a:rPr>
                        <a:t>-3.135%</a:t>
                      </a:r>
                      <a:endParaRPr lang="en-US" altLang="ja-JP" sz="7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700" u="none" strike="noStrike">
                          <a:effectLst/>
                        </a:rPr>
                        <a:t>0.379%</a:t>
                      </a:r>
                      <a:endParaRPr lang="en-US" altLang="ja-JP"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700" u="none" strike="noStrike">
                          <a:effectLst/>
                        </a:rPr>
                        <a:t>-5.052%</a:t>
                      </a:r>
                      <a:endParaRPr lang="en-US" altLang="ja-JP"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700" u="none" strike="noStrike">
                          <a:effectLst/>
                        </a:rPr>
                        <a:t>-0.953%</a:t>
                      </a:r>
                      <a:endParaRPr lang="en-US" altLang="ja-JP"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700" u="none" strike="noStrike">
                          <a:effectLst/>
                        </a:rPr>
                        <a:t>-3.362%</a:t>
                      </a:r>
                      <a:endParaRPr lang="en-US" altLang="ja-JP"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700" u="none" strike="noStrike">
                          <a:effectLst/>
                        </a:rPr>
                        <a:t>1.082%</a:t>
                      </a:r>
                      <a:endParaRPr lang="en-US" altLang="ja-JP"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700" u="none" strike="noStrike">
                          <a:effectLst/>
                        </a:rPr>
                        <a:t>-0.281%</a:t>
                      </a:r>
                      <a:endParaRPr lang="en-US" altLang="ja-JP"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700" u="none" strike="noStrike">
                          <a:effectLst/>
                        </a:rPr>
                        <a:t>　</a:t>
                      </a:r>
                      <a:endParaRPr lang="ja-JP" altLang="en-US"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700" u="none" strike="noStrike">
                          <a:effectLst/>
                        </a:rPr>
                        <a:t>　</a:t>
                      </a:r>
                      <a:endParaRPr lang="ja-JP" altLang="en-US"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700" u="none" strike="noStrike">
                          <a:effectLst/>
                        </a:rPr>
                        <a:t>　</a:t>
                      </a:r>
                      <a:endParaRPr lang="ja-JP" altLang="en-US"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700" u="none" strike="noStrike">
                          <a:effectLst/>
                        </a:rPr>
                        <a:t>　</a:t>
                      </a:r>
                      <a:endParaRPr lang="ja-JP" altLang="en-US"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700" u="none" strike="noStrike">
                          <a:effectLst/>
                        </a:rPr>
                        <a:t>　</a:t>
                      </a:r>
                      <a:endParaRPr lang="ja-JP" altLang="en-US"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700" u="none" strike="noStrike">
                          <a:effectLst/>
                        </a:rPr>
                        <a:t>　</a:t>
                      </a:r>
                      <a:endParaRPr lang="ja-JP" altLang="en-US"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700" u="none" strike="noStrike">
                          <a:effectLst/>
                        </a:rPr>
                        <a:t>　</a:t>
                      </a:r>
                      <a:endParaRPr lang="ja-JP" altLang="en-US"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700" u="none" strike="noStrike">
                          <a:effectLst/>
                        </a:rPr>
                        <a:t>　</a:t>
                      </a:r>
                      <a:endParaRPr lang="ja-JP" altLang="en-US"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42451882"/>
                  </a:ext>
                </a:extLst>
              </a:tr>
              <a:tr h="184699">
                <a:tc>
                  <a:txBody>
                    <a:bodyPr/>
                    <a:lstStyle/>
                    <a:p>
                      <a:pPr algn="ctr" fontAlgn="ctr"/>
                      <a:r>
                        <a:rPr lang="en-US" altLang="ja-JP" sz="900" b="1" u="none" strike="noStrike" dirty="0">
                          <a:effectLst/>
                        </a:rPr>
                        <a:t>2009/1/6</a:t>
                      </a:r>
                      <a:endParaRPr lang="en-US" altLang="ja-JP" sz="900" b="1" i="0" u="none" strike="noStrike" dirty="0">
                        <a:solidFill>
                          <a:srgbClr val="FF0000"/>
                        </a:solidFill>
                        <a:effectLst/>
                        <a:latin typeface="游ゴシック" panose="020B0400000000000000" pitchFamily="50" charset="-128"/>
                        <a:ea typeface="游ゴシック" panose="020B0400000000000000" pitchFamily="50" charset="-128"/>
                      </a:endParaRPr>
                    </a:p>
                  </a:txBody>
                  <a:tcPr marL="0" marR="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700" u="none" strike="noStrike">
                          <a:effectLst/>
                        </a:rPr>
                        <a:t>-2.195%</a:t>
                      </a:r>
                      <a:endParaRPr lang="en-US" altLang="ja-JP"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700" u="none" strike="noStrike">
                          <a:effectLst/>
                        </a:rPr>
                        <a:t>-2.713%</a:t>
                      </a:r>
                      <a:endParaRPr lang="en-US" altLang="ja-JP"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700" u="none" strike="noStrike">
                          <a:effectLst/>
                        </a:rPr>
                        <a:t>1.624%</a:t>
                      </a:r>
                      <a:endParaRPr lang="en-US" altLang="ja-JP"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700" u="none" strike="noStrike">
                          <a:effectLst/>
                        </a:rPr>
                        <a:t>2.483%</a:t>
                      </a:r>
                      <a:endParaRPr lang="en-US" altLang="ja-JP"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700" u="none" strike="noStrike">
                          <a:effectLst/>
                        </a:rPr>
                        <a:t>-3.135%</a:t>
                      </a:r>
                      <a:endParaRPr lang="en-US" altLang="ja-JP"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700" u="none" strike="noStrike">
                          <a:effectLst/>
                        </a:rPr>
                        <a:t>0.379%</a:t>
                      </a:r>
                      <a:endParaRPr lang="en-US" altLang="ja-JP"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700" u="none" strike="noStrike">
                          <a:effectLst/>
                        </a:rPr>
                        <a:t>-5.052%</a:t>
                      </a:r>
                      <a:endParaRPr lang="en-US" altLang="ja-JP"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700" u="none" strike="noStrike">
                          <a:effectLst/>
                        </a:rPr>
                        <a:t>-0.953%</a:t>
                      </a:r>
                      <a:endParaRPr lang="en-US" altLang="ja-JP"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700" u="none" strike="noStrike">
                          <a:effectLst/>
                        </a:rPr>
                        <a:t>-3.362%</a:t>
                      </a:r>
                      <a:endParaRPr lang="en-US" altLang="ja-JP"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700" u="none" strike="noStrike">
                          <a:effectLst/>
                        </a:rPr>
                        <a:t>1.082%</a:t>
                      </a:r>
                      <a:endParaRPr lang="en-US" altLang="ja-JP"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700" u="none" strike="noStrike">
                          <a:effectLst/>
                        </a:rPr>
                        <a:t>-0.281%</a:t>
                      </a:r>
                      <a:endParaRPr lang="en-US" altLang="ja-JP"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700" u="none" strike="noStrike">
                          <a:effectLst/>
                        </a:rPr>
                        <a:t>　</a:t>
                      </a:r>
                      <a:endParaRPr lang="ja-JP" altLang="en-US"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700" u="none" strike="noStrike">
                          <a:effectLst/>
                        </a:rPr>
                        <a:t>　</a:t>
                      </a:r>
                      <a:endParaRPr lang="ja-JP" altLang="en-US"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700" u="none" strike="noStrike">
                          <a:effectLst/>
                        </a:rPr>
                        <a:t>　</a:t>
                      </a:r>
                      <a:endParaRPr lang="ja-JP" altLang="en-US"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700" u="none" strike="noStrike">
                          <a:effectLst/>
                        </a:rPr>
                        <a:t>　</a:t>
                      </a:r>
                      <a:endParaRPr lang="ja-JP" altLang="en-US"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700" u="none" strike="noStrike">
                          <a:effectLst/>
                        </a:rPr>
                        <a:t>　</a:t>
                      </a:r>
                      <a:endParaRPr lang="ja-JP" altLang="en-US"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700" u="none" strike="noStrike">
                          <a:effectLst/>
                        </a:rPr>
                        <a:t>　</a:t>
                      </a:r>
                      <a:endParaRPr lang="ja-JP" altLang="en-US"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700" u="none" strike="noStrike" dirty="0">
                          <a:effectLst/>
                        </a:rPr>
                        <a:t>　</a:t>
                      </a:r>
                      <a:endParaRPr lang="ja-JP" altLang="en-US" sz="7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35563165"/>
                  </a:ext>
                </a:extLst>
              </a:tr>
              <a:tr h="184699">
                <a:tc>
                  <a:txBody>
                    <a:bodyPr/>
                    <a:lstStyle/>
                    <a:p>
                      <a:pPr algn="ctr" fontAlgn="ctr"/>
                      <a:r>
                        <a:rPr lang="en-US" altLang="ja-JP" sz="900" b="1" u="none" strike="noStrike" dirty="0">
                          <a:effectLst/>
                        </a:rPr>
                        <a:t>2009/1/7</a:t>
                      </a:r>
                      <a:endParaRPr lang="en-US" altLang="ja-JP" sz="90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700" u="none" strike="noStrike" dirty="0">
                          <a:effectLst/>
                        </a:rPr>
                        <a:t>-0.548%</a:t>
                      </a:r>
                      <a:endParaRPr lang="en-US" altLang="ja-JP" sz="7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700" u="none" strike="noStrike" dirty="0">
                          <a:effectLst/>
                        </a:rPr>
                        <a:t>2.183%</a:t>
                      </a:r>
                      <a:endParaRPr lang="en-US" altLang="ja-JP" sz="7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700" u="none" strike="noStrike">
                          <a:effectLst/>
                        </a:rPr>
                        <a:t>2.424%</a:t>
                      </a:r>
                      <a:endParaRPr lang="en-US" altLang="ja-JP"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700" u="none" strike="noStrike">
                          <a:effectLst/>
                        </a:rPr>
                        <a:t>-0.285%</a:t>
                      </a:r>
                      <a:endParaRPr lang="en-US" altLang="ja-JP"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700" u="none" strike="noStrike" dirty="0">
                          <a:effectLst/>
                        </a:rPr>
                        <a:t>2.483%</a:t>
                      </a:r>
                      <a:endParaRPr lang="en-US" altLang="ja-JP" sz="7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700" u="none" strike="noStrike" dirty="0">
                          <a:effectLst/>
                        </a:rPr>
                        <a:t>-3.135%</a:t>
                      </a:r>
                      <a:endParaRPr lang="en-US" altLang="ja-JP" sz="7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700" u="none" strike="noStrike">
                          <a:effectLst/>
                        </a:rPr>
                        <a:t>0.379%</a:t>
                      </a:r>
                      <a:endParaRPr lang="en-US" altLang="ja-JP"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700" u="none" strike="noStrike">
                          <a:effectLst/>
                        </a:rPr>
                        <a:t>-5.052%</a:t>
                      </a:r>
                      <a:endParaRPr lang="en-US" altLang="ja-JP"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700" u="none" strike="noStrike">
                          <a:effectLst/>
                        </a:rPr>
                        <a:t>-0.953%</a:t>
                      </a:r>
                      <a:endParaRPr lang="en-US" altLang="ja-JP"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700" u="none" strike="noStrike">
                          <a:effectLst/>
                        </a:rPr>
                        <a:t>-3.362%</a:t>
                      </a:r>
                      <a:endParaRPr lang="en-US" altLang="ja-JP"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700" u="none" strike="noStrike">
                          <a:effectLst/>
                        </a:rPr>
                        <a:t>1.082%</a:t>
                      </a:r>
                      <a:endParaRPr lang="en-US" altLang="ja-JP"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700" u="none" strike="noStrike">
                          <a:effectLst/>
                        </a:rPr>
                        <a:t>-0.281%</a:t>
                      </a:r>
                      <a:endParaRPr lang="en-US" altLang="ja-JP"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700" u="none" strike="noStrike">
                          <a:effectLst/>
                        </a:rPr>
                        <a:t>　</a:t>
                      </a:r>
                      <a:endParaRPr lang="ja-JP" altLang="en-US"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700" u="none" strike="noStrike">
                          <a:effectLst/>
                        </a:rPr>
                        <a:t>　</a:t>
                      </a:r>
                      <a:endParaRPr lang="ja-JP" altLang="en-US"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700" u="none" strike="noStrike">
                          <a:effectLst/>
                        </a:rPr>
                        <a:t>　</a:t>
                      </a:r>
                      <a:endParaRPr lang="ja-JP" altLang="en-US"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700" u="none" strike="noStrike">
                          <a:effectLst/>
                        </a:rPr>
                        <a:t>　</a:t>
                      </a:r>
                      <a:endParaRPr lang="ja-JP" altLang="en-US"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700" u="none" strike="noStrike">
                          <a:effectLst/>
                        </a:rPr>
                        <a:t>　</a:t>
                      </a:r>
                      <a:endParaRPr lang="ja-JP" altLang="en-US"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700" u="none" strike="noStrike">
                          <a:effectLst/>
                        </a:rPr>
                        <a:t>　</a:t>
                      </a:r>
                      <a:endParaRPr lang="ja-JP" altLang="en-US"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83035396"/>
                  </a:ext>
                </a:extLst>
              </a:tr>
              <a:tr h="184699">
                <a:tc>
                  <a:txBody>
                    <a:bodyPr/>
                    <a:lstStyle/>
                    <a:p>
                      <a:pPr algn="ctr" fontAlgn="ctr"/>
                      <a:r>
                        <a:rPr lang="en-US" altLang="ja-JP" sz="900" b="1" u="none" strike="noStrike" dirty="0">
                          <a:effectLst/>
                        </a:rPr>
                        <a:t>2009/1/8</a:t>
                      </a:r>
                      <a:endParaRPr lang="en-US" altLang="ja-JP" sz="90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700" u="none" strike="noStrike" dirty="0">
                          <a:effectLst/>
                        </a:rPr>
                        <a:t>-2.875%</a:t>
                      </a:r>
                      <a:endParaRPr lang="en-US" altLang="ja-JP" sz="7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700" u="none" strike="noStrike">
                          <a:effectLst/>
                        </a:rPr>
                        <a:t>-3.319%</a:t>
                      </a:r>
                      <a:endParaRPr lang="en-US" altLang="ja-JP"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700" u="none" strike="noStrike">
                          <a:effectLst/>
                        </a:rPr>
                        <a:t>-4.342%</a:t>
                      </a:r>
                      <a:endParaRPr lang="en-US" altLang="ja-JP"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700" u="none" strike="noStrike" dirty="0">
                          <a:effectLst/>
                        </a:rPr>
                        <a:t>-1.817%</a:t>
                      </a:r>
                      <a:endParaRPr lang="en-US" altLang="ja-JP" sz="7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700" u="none" strike="noStrike">
                          <a:effectLst/>
                        </a:rPr>
                        <a:t>-0.285%</a:t>
                      </a:r>
                      <a:endParaRPr lang="en-US" altLang="ja-JP"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700" u="none" strike="noStrike">
                          <a:effectLst/>
                        </a:rPr>
                        <a:t>2.483%</a:t>
                      </a:r>
                      <a:endParaRPr lang="en-US" altLang="ja-JP"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700" u="none" strike="noStrike">
                          <a:effectLst/>
                        </a:rPr>
                        <a:t>-3.135%</a:t>
                      </a:r>
                      <a:endParaRPr lang="en-US" altLang="ja-JP"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700" u="none" strike="noStrike">
                          <a:effectLst/>
                        </a:rPr>
                        <a:t>0.379%</a:t>
                      </a:r>
                      <a:endParaRPr lang="en-US" altLang="ja-JP"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700" u="none" strike="noStrike">
                          <a:effectLst/>
                        </a:rPr>
                        <a:t>-5.052%</a:t>
                      </a:r>
                      <a:endParaRPr lang="en-US" altLang="ja-JP"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700" u="none" strike="noStrike">
                          <a:effectLst/>
                        </a:rPr>
                        <a:t>-0.953%</a:t>
                      </a:r>
                      <a:endParaRPr lang="en-US" altLang="ja-JP"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700" u="none" strike="noStrike">
                          <a:effectLst/>
                        </a:rPr>
                        <a:t>-3.362%</a:t>
                      </a:r>
                      <a:endParaRPr lang="en-US" altLang="ja-JP"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700" u="none" strike="noStrike">
                          <a:effectLst/>
                        </a:rPr>
                        <a:t>1.082%</a:t>
                      </a:r>
                      <a:endParaRPr lang="en-US" altLang="ja-JP"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700" u="none" strike="noStrike">
                          <a:effectLst/>
                        </a:rPr>
                        <a:t>-0.281%</a:t>
                      </a:r>
                      <a:endParaRPr lang="en-US" altLang="ja-JP"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700" u="none" strike="noStrike">
                          <a:effectLst/>
                        </a:rPr>
                        <a:t>　</a:t>
                      </a:r>
                      <a:endParaRPr lang="ja-JP" altLang="en-US"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700" u="none" strike="noStrike">
                          <a:effectLst/>
                        </a:rPr>
                        <a:t>　</a:t>
                      </a:r>
                      <a:endParaRPr lang="ja-JP" altLang="en-US"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700" u="none" strike="noStrike" dirty="0">
                          <a:effectLst/>
                        </a:rPr>
                        <a:t>　</a:t>
                      </a:r>
                      <a:endParaRPr lang="ja-JP" altLang="en-US" sz="7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700" u="none" strike="noStrike">
                          <a:effectLst/>
                        </a:rPr>
                        <a:t>　</a:t>
                      </a:r>
                      <a:endParaRPr lang="ja-JP" altLang="en-US"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700" u="none" strike="noStrike">
                          <a:effectLst/>
                        </a:rPr>
                        <a:t>　</a:t>
                      </a:r>
                      <a:endParaRPr lang="ja-JP" altLang="en-US"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95673334"/>
                  </a:ext>
                </a:extLst>
              </a:tr>
              <a:tr h="184699">
                <a:tc>
                  <a:txBody>
                    <a:bodyPr/>
                    <a:lstStyle/>
                    <a:p>
                      <a:pPr algn="ctr" fontAlgn="ctr"/>
                      <a:r>
                        <a:rPr lang="en-US" altLang="ja-JP" sz="900" b="1" u="none" strike="noStrike" dirty="0">
                          <a:effectLst/>
                        </a:rPr>
                        <a:t>2009/1/9</a:t>
                      </a:r>
                      <a:endParaRPr lang="en-US" altLang="ja-JP" sz="90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700" u="none" strike="noStrike">
                          <a:effectLst/>
                        </a:rPr>
                        <a:t>-1.400%</a:t>
                      </a:r>
                      <a:endParaRPr lang="en-US" altLang="ja-JP"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700" u="none" strike="noStrike">
                          <a:effectLst/>
                        </a:rPr>
                        <a:t>-2.017%</a:t>
                      </a:r>
                      <a:endParaRPr lang="en-US" altLang="ja-JP"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700" u="none" strike="noStrike" dirty="0">
                          <a:effectLst/>
                        </a:rPr>
                        <a:t>-0.453%</a:t>
                      </a:r>
                      <a:endParaRPr lang="en-US" altLang="ja-JP" sz="7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700" u="none" strike="noStrike" dirty="0">
                          <a:effectLst/>
                        </a:rPr>
                        <a:t>-2.485%</a:t>
                      </a:r>
                      <a:endParaRPr lang="en-US" altLang="ja-JP" sz="7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700" u="none" strike="noStrike">
                          <a:effectLst/>
                        </a:rPr>
                        <a:t>-1.817%</a:t>
                      </a:r>
                      <a:endParaRPr lang="en-US" altLang="ja-JP"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700" u="none" strike="noStrike">
                          <a:effectLst/>
                        </a:rPr>
                        <a:t>-0.285%</a:t>
                      </a:r>
                      <a:endParaRPr lang="en-US" altLang="ja-JP"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700" u="none" strike="noStrike" dirty="0">
                          <a:effectLst/>
                        </a:rPr>
                        <a:t>2.483%</a:t>
                      </a:r>
                      <a:endParaRPr lang="en-US" altLang="ja-JP" sz="7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700" u="none" strike="noStrike">
                          <a:effectLst/>
                        </a:rPr>
                        <a:t>-3.135%</a:t>
                      </a:r>
                      <a:endParaRPr lang="en-US" altLang="ja-JP"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700" u="none" strike="noStrike">
                          <a:effectLst/>
                        </a:rPr>
                        <a:t>0.379%</a:t>
                      </a:r>
                      <a:endParaRPr lang="en-US" altLang="ja-JP"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700" u="none" strike="noStrike">
                          <a:effectLst/>
                        </a:rPr>
                        <a:t>-5.052%</a:t>
                      </a:r>
                      <a:endParaRPr lang="en-US" altLang="ja-JP"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700" u="none" strike="noStrike">
                          <a:effectLst/>
                        </a:rPr>
                        <a:t>-0.953%</a:t>
                      </a:r>
                      <a:endParaRPr lang="en-US" altLang="ja-JP"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700" u="none" strike="noStrike">
                          <a:effectLst/>
                        </a:rPr>
                        <a:t>-3.362%</a:t>
                      </a:r>
                      <a:endParaRPr lang="en-US" altLang="ja-JP"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700" u="none" strike="noStrike">
                          <a:effectLst/>
                        </a:rPr>
                        <a:t>1.082%</a:t>
                      </a:r>
                      <a:endParaRPr lang="en-US" altLang="ja-JP"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700" u="none" strike="noStrike">
                          <a:effectLst/>
                        </a:rPr>
                        <a:t>-0.281%</a:t>
                      </a:r>
                      <a:endParaRPr lang="en-US" altLang="ja-JP"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700" u="none" strike="noStrike">
                          <a:effectLst/>
                        </a:rPr>
                        <a:t>　</a:t>
                      </a:r>
                      <a:endParaRPr lang="ja-JP" altLang="en-US"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700" u="none" strike="noStrike">
                          <a:effectLst/>
                        </a:rPr>
                        <a:t>　</a:t>
                      </a:r>
                      <a:endParaRPr lang="ja-JP" altLang="en-US"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700" u="none" strike="noStrike">
                          <a:effectLst/>
                        </a:rPr>
                        <a:t>　</a:t>
                      </a:r>
                      <a:endParaRPr lang="ja-JP" altLang="en-US"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700" u="none" strike="noStrike">
                          <a:effectLst/>
                        </a:rPr>
                        <a:t>　</a:t>
                      </a:r>
                      <a:endParaRPr lang="ja-JP" altLang="en-US"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8668880"/>
                  </a:ext>
                </a:extLst>
              </a:tr>
              <a:tr h="184699">
                <a:tc>
                  <a:txBody>
                    <a:bodyPr/>
                    <a:lstStyle/>
                    <a:p>
                      <a:pPr algn="ctr" fontAlgn="ctr"/>
                      <a:r>
                        <a:rPr lang="en-US" altLang="ja-JP" sz="900" b="1" u="none" strike="noStrike" dirty="0">
                          <a:effectLst/>
                        </a:rPr>
                        <a:t>2009/1/13</a:t>
                      </a:r>
                      <a:endParaRPr lang="en-US" altLang="ja-JP" sz="90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700" u="none" strike="noStrike">
                          <a:effectLst/>
                        </a:rPr>
                        <a:t>-6.203%</a:t>
                      </a:r>
                      <a:endParaRPr lang="en-US" altLang="ja-JP"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700" u="none" strike="noStrike">
                          <a:effectLst/>
                        </a:rPr>
                        <a:t>-4.397%</a:t>
                      </a:r>
                      <a:endParaRPr lang="en-US" altLang="ja-JP"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700" u="none" strike="noStrike">
                          <a:effectLst/>
                        </a:rPr>
                        <a:t>-5.862%</a:t>
                      </a:r>
                      <a:endParaRPr lang="en-US" altLang="ja-JP"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700" u="none" strike="noStrike">
                          <a:effectLst/>
                        </a:rPr>
                        <a:t>0.852%</a:t>
                      </a:r>
                      <a:endParaRPr lang="en-US" altLang="ja-JP"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700" u="none" strike="noStrike">
                          <a:effectLst/>
                        </a:rPr>
                        <a:t>-2.485%</a:t>
                      </a:r>
                      <a:endParaRPr lang="en-US" altLang="ja-JP"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700" u="none" strike="noStrike" dirty="0">
                          <a:effectLst/>
                        </a:rPr>
                        <a:t>-1.817%</a:t>
                      </a:r>
                      <a:endParaRPr lang="en-US" altLang="ja-JP" sz="7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700" u="none" strike="noStrike" dirty="0">
                          <a:effectLst/>
                        </a:rPr>
                        <a:t>-0.285%</a:t>
                      </a:r>
                      <a:endParaRPr lang="en-US" altLang="ja-JP" sz="7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700" u="none" strike="noStrike">
                          <a:effectLst/>
                        </a:rPr>
                        <a:t>2.483%</a:t>
                      </a:r>
                      <a:endParaRPr lang="en-US" altLang="ja-JP"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700" u="none" strike="noStrike">
                          <a:effectLst/>
                        </a:rPr>
                        <a:t>-3.135%</a:t>
                      </a:r>
                      <a:endParaRPr lang="en-US" altLang="ja-JP"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700" u="none" strike="noStrike">
                          <a:effectLst/>
                        </a:rPr>
                        <a:t>0.379%</a:t>
                      </a:r>
                      <a:endParaRPr lang="en-US" altLang="ja-JP"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700" u="none" strike="noStrike">
                          <a:effectLst/>
                        </a:rPr>
                        <a:t>-5.052%</a:t>
                      </a:r>
                      <a:endParaRPr lang="en-US" altLang="ja-JP"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700" u="none" strike="noStrike">
                          <a:effectLst/>
                        </a:rPr>
                        <a:t>-0.953%</a:t>
                      </a:r>
                      <a:endParaRPr lang="en-US" altLang="ja-JP"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700" u="none" strike="noStrike">
                          <a:effectLst/>
                        </a:rPr>
                        <a:t>-3.362%</a:t>
                      </a:r>
                      <a:endParaRPr lang="en-US" altLang="ja-JP"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700" u="none" strike="noStrike">
                          <a:effectLst/>
                        </a:rPr>
                        <a:t>1.082%</a:t>
                      </a:r>
                      <a:endParaRPr lang="en-US" altLang="ja-JP"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700" u="none" strike="noStrike">
                          <a:effectLst/>
                        </a:rPr>
                        <a:t>-0.281%</a:t>
                      </a:r>
                      <a:endParaRPr lang="en-US" altLang="ja-JP"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700" u="none" strike="noStrike">
                          <a:effectLst/>
                        </a:rPr>
                        <a:t>　</a:t>
                      </a:r>
                      <a:endParaRPr lang="ja-JP" altLang="en-US"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700" u="none" strike="noStrike">
                          <a:effectLst/>
                        </a:rPr>
                        <a:t>　</a:t>
                      </a:r>
                      <a:endParaRPr lang="ja-JP" altLang="en-US"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700" u="none" strike="noStrike">
                          <a:effectLst/>
                        </a:rPr>
                        <a:t>　</a:t>
                      </a:r>
                      <a:endParaRPr lang="ja-JP" altLang="en-US"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84829709"/>
                  </a:ext>
                </a:extLst>
              </a:tr>
              <a:tr h="184699">
                <a:tc>
                  <a:txBody>
                    <a:bodyPr/>
                    <a:lstStyle/>
                    <a:p>
                      <a:pPr algn="ctr" fontAlgn="ctr"/>
                      <a:r>
                        <a:rPr lang="en-US" altLang="ja-JP" sz="900" b="1" u="none" strike="noStrike" dirty="0">
                          <a:effectLst/>
                        </a:rPr>
                        <a:t>2009/1/14</a:t>
                      </a:r>
                      <a:endParaRPr lang="en-US" altLang="ja-JP" sz="90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700" u="none" strike="noStrike">
                          <a:effectLst/>
                        </a:rPr>
                        <a:t>-1.710%</a:t>
                      </a:r>
                      <a:endParaRPr lang="en-US" altLang="ja-JP"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700" u="none" strike="noStrike">
                          <a:effectLst/>
                        </a:rPr>
                        <a:t>0.422%</a:t>
                      </a:r>
                      <a:endParaRPr lang="en-US" altLang="ja-JP"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700" u="none" strike="noStrike">
                          <a:effectLst/>
                        </a:rPr>
                        <a:t>-2.859%</a:t>
                      </a:r>
                      <a:endParaRPr lang="en-US" altLang="ja-JP"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700" u="none" strike="noStrike">
                          <a:effectLst/>
                        </a:rPr>
                        <a:t>-3.071%</a:t>
                      </a:r>
                      <a:endParaRPr lang="en-US" altLang="ja-JP"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700" u="none" strike="noStrike">
                          <a:effectLst/>
                        </a:rPr>
                        <a:t>0.852%</a:t>
                      </a:r>
                      <a:endParaRPr lang="en-US" altLang="ja-JP"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700" u="none" strike="noStrike" dirty="0">
                          <a:effectLst/>
                        </a:rPr>
                        <a:t>-2.485%</a:t>
                      </a:r>
                      <a:endParaRPr lang="en-US" altLang="ja-JP" sz="7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700" u="none" strike="noStrike">
                          <a:effectLst/>
                        </a:rPr>
                        <a:t>-1.817%</a:t>
                      </a:r>
                      <a:endParaRPr lang="en-US" altLang="ja-JP"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700" u="none" strike="noStrike">
                          <a:effectLst/>
                        </a:rPr>
                        <a:t>-0.285%</a:t>
                      </a:r>
                      <a:endParaRPr lang="en-US" altLang="ja-JP"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700" u="none" strike="noStrike">
                          <a:effectLst/>
                        </a:rPr>
                        <a:t>2.483%</a:t>
                      </a:r>
                      <a:endParaRPr lang="en-US" altLang="ja-JP"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700" u="none" strike="noStrike">
                          <a:effectLst/>
                        </a:rPr>
                        <a:t>-3.135%</a:t>
                      </a:r>
                      <a:endParaRPr lang="en-US" altLang="ja-JP"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700" u="none" strike="noStrike">
                          <a:effectLst/>
                        </a:rPr>
                        <a:t>0.379%</a:t>
                      </a:r>
                      <a:endParaRPr lang="en-US" altLang="ja-JP"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700" u="none" strike="noStrike">
                          <a:effectLst/>
                        </a:rPr>
                        <a:t>-5.052%</a:t>
                      </a:r>
                      <a:endParaRPr lang="en-US" altLang="ja-JP"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700" u="none" strike="noStrike">
                          <a:effectLst/>
                        </a:rPr>
                        <a:t>-0.953%</a:t>
                      </a:r>
                      <a:endParaRPr lang="en-US" altLang="ja-JP"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700" u="none" strike="noStrike">
                          <a:effectLst/>
                        </a:rPr>
                        <a:t>-3.362%</a:t>
                      </a:r>
                      <a:endParaRPr lang="en-US" altLang="ja-JP"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700" u="none" strike="noStrike">
                          <a:effectLst/>
                        </a:rPr>
                        <a:t>1.082%</a:t>
                      </a:r>
                      <a:endParaRPr lang="en-US" altLang="ja-JP"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700" u="none" strike="noStrike">
                          <a:effectLst/>
                        </a:rPr>
                        <a:t>-0.281%</a:t>
                      </a:r>
                      <a:endParaRPr lang="en-US" altLang="ja-JP"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700" u="none" strike="noStrike">
                          <a:effectLst/>
                        </a:rPr>
                        <a:t>　</a:t>
                      </a:r>
                      <a:endParaRPr lang="ja-JP" altLang="en-US"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700" u="none" strike="noStrike">
                          <a:effectLst/>
                        </a:rPr>
                        <a:t>　</a:t>
                      </a:r>
                      <a:endParaRPr lang="ja-JP" altLang="en-US"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62430456"/>
                  </a:ext>
                </a:extLst>
              </a:tr>
              <a:tr h="184699">
                <a:tc>
                  <a:txBody>
                    <a:bodyPr/>
                    <a:lstStyle/>
                    <a:p>
                      <a:pPr algn="ctr" fontAlgn="ctr"/>
                      <a:r>
                        <a:rPr lang="en-US" altLang="ja-JP" sz="900" b="1" u="none" strike="noStrike" dirty="0">
                          <a:effectLst/>
                        </a:rPr>
                        <a:t>2009/1/15</a:t>
                      </a:r>
                      <a:endParaRPr lang="en-US" altLang="ja-JP" sz="90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700" u="none" strike="noStrike">
                          <a:effectLst/>
                        </a:rPr>
                        <a:t>-1.088%</a:t>
                      </a:r>
                      <a:endParaRPr lang="en-US" altLang="ja-JP"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700" u="none" strike="noStrike" dirty="0">
                          <a:effectLst/>
                        </a:rPr>
                        <a:t>-0.139%</a:t>
                      </a:r>
                      <a:endParaRPr lang="en-US" altLang="ja-JP" sz="7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700" u="none" strike="noStrike">
                          <a:effectLst/>
                        </a:rPr>
                        <a:t>-0.383%</a:t>
                      </a:r>
                      <a:endParaRPr lang="en-US" altLang="ja-JP"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700" u="none" strike="noStrike" dirty="0">
                          <a:effectLst/>
                        </a:rPr>
                        <a:t>-0.952%</a:t>
                      </a:r>
                      <a:endParaRPr lang="en-US" altLang="ja-JP" sz="7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700" u="none" strike="noStrike" dirty="0">
                          <a:effectLst/>
                        </a:rPr>
                        <a:t>-3.071%</a:t>
                      </a:r>
                      <a:endParaRPr lang="en-US" altLang="ja-JP" sz="7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700" u="none" strike="noStrike">
                          <a:effectLst/>
                        </a:rPr>
                        <a:t>0.852%</a:t>
                      </a:r>
                      <a:endParaRPr lang="en-US" altLang="ja-JP"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700" u="none" strike="noStrike">
                          <a:effectLst/>
                        </a:rPr>
                        <a:t>-2.485%</a:t>
                      </a:r>
                      <a:endParaRPr lang="en-US" altLang="ja-JP"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700" u="none" strike="noStrike">
                          <a:effectLst/>
                        </a:rPr>
                        <a:t>-1.817%</a:t>
                      </a:r>
                      <a:endParaRPr lang="en-US" altLang="ja-JP"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700" u="none" strike="noStrike">
                          <a:effectLst/>
                        </a:rPr>
                        <a:t>-0.285%</a:t>
                      </a:r>
                      <a:endParaRPr lang="en-US" altLang="ja-JP"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700" u="none" strike="noStrike">
                          <a:effectLst/>
                        </a:rPr>
                        <a:t>2.483%</a:t>
                      </a:r>
                      <a:endParaRPr lang="en-US" altLang="ja-JP"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700" u="none" strike="noStrike">
                          <a:effectLst/>
                        </a:rPr>
                        <a:t>-3.135%</a:t>
                      </a:r>
                      <a:endParaRPr lang="en-US" altLang="ja-JP"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700" u="none" strike="noStrike">
                          <a:effectLst/>
                        </a:rPr>
                        <a:t>0.379%</a:t>
                      </a:r>
                      <a:endParaRPr lang="en-US" altLang="ja-JP"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700" u="none" strike="noStrike">
                          <a:effectLst/>
                        </a:rPr>
                        <a:t>-5.052%</a:t>
                      </a:r>
                      <a:endParaRPr lang="en-US" altLang="ja-JP"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700" u="none" strike="noStrike">
                          <a:effectLst/>
                        </a:rPr>
                        <a:t>-0.953%</a:t>
                      </a:r>
                      <a:endParaRPr lang="en-US" altLang="ja-JP"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700" u="none" strike="noStrike">
                          <a:effectLst/>
                        </a:rPr>
                        <a:t>-3.362%</a:t>
                      </a:r>
                      <a:endParaRPr lang="en-US" altLang="ja-JP"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700" u="none" strike="noStrike">
                          <a:effectLst/>
                        </a:rPr>
                        <a:t>1.082%</a:t>
                      </a:r>
                      <a:endParaRPr lang="en-US" altLang="ja-JP"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700" u="none" strike="noStrike">
                          <a:effectLst/>
                        </a:rPr>
                        <a:t>-0.281%</a:t>
                      </a:r>
                      <a:endParaRPr lang="en-US" altLang="ja-JP"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700" u="none" strike="noStrike">
                          <a:effectLst/>
                        </a:rPr>
                        <a:t>　</a:t>
                      </a:r>
                      <a:endParaRPr lang="ja-JP" altLang="en-US"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84274774"/>
                  </a:ext>
                </a:extLst>
              </a:tr>
              <a:tr h="184699">
                <a:tc>
                  <a:txBody>
                    <a:bodyPr/>
                    <a:lstStyle/>
                    <a:p>
                      <a:pPr algn="ctr" fontAlgn="ctr"/>
                      <a:r>
                        <a:rPr lang="en-US" altLang="ja-JP" sz="900" b="1" u="none" strike="noStrike" dirty="0">
                          <a:effectLst/>
                        </a:rPr>
                        <a:t>2009/1/16</a:t>
                      </a:r>
                      <a:endParaRPr lang="en-US" altLang="ja-JP" sz="900" b="1" i="0" u="none" strike="noStrike" dirty="0">
                        <a:solidFill>
                          <a:srgbClr val="FF0000"/>
                        </a:solidFill>
                        <a:effectLst/>
                        <a:latin typeface="游ゴシック" panose="020B0400000000000000" pitchFamily="50" charset="-128"/>
                        <a:ea typeface="游ゴシック" panose="020B0400000000000000" pitchFamily="50" charset="-128"/>
                      </a:endParaRP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700" u="none" strike="noStrike" dirty="0">
                          <a:effectLst/>
                        </a:rPr>
                        <a:t>1.234%</a:t>
                      </a:r>
                      <a:endParaRPr lang="en-US" altLang="ja-JP" sz="7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700" u="none" strike="noStrike">
                          <a:effectLst/>
                        </a:rPr>
                        <a:t>-0.004%</a:t>
                      </a:r>
                      <a:endParaRPr lang="en-US" altLang="ja-JP"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700" u="none" strike="noStrike">
                          <a:effectLst/>
                        </a:rPr>
                        <a:t>0.090%</a:t>
                      </a:r>
                      <a:endParaRPr lang="en-US" altLang="ja-JP"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700" u="none" strike="noStrike" dirty="0">
                          <a:effectLst/>
                        </a:rPr>
                        <a:t>4.556%</a:t>
                      </a:r>
                      <a:endParaRPr lang="en-US" altLang="ja-JP" sz="7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700" u="none" strike="noStrike" dirty="0">
                          <a:effectLst/>
                        </a:rPr>
                        <a:t>-0.952%</a:t>
                      </a:r>
                      <a:endParaRPr lang="en-US" altLang="ja-JP" sz="7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700" u="none" strike="noStrike">
                          <a:effectLst/>
                        </a:rPr>
                        <a:t>-3.071%</a:t>
                      </a:r>
                      <a:endParaRPr lang="en-US" altLang="ja-JP"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700" u="none" strike="noStrike" dirty="0">
                          <a:effectLst/>
                        </a:rPr>
                        <a:t>0.852%</a:t>
                      </a:r>
                      <a:endParaRPr lang="en-US" altLang="ja-JP" sz="7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700" u="none" strike="noStrike" dirty="0">
                          <a:effectLst/>
                        </a:rPr>
                        <a:t>-2.485%</a:t>
                      </a:r>
                      <a:endParaRPr lang="en-US" altLang="ja-JP" sz="7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700" u="none" strike="noStrike">
                          <a:effectLst/>
                        </a:rPr>
                        <a:t>-1.817%</a:t>
                      </a:r>
                      <a:endParaRPr lang="en-US" altLang="ja-JP"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700" u="none" strike="noStrike">
                          <a:effectLst/>
                        </a:rPr>
                        <a:t>-0.285%</a:t>
                      </a:r>
                      <a:endParaRPr lang="en-US" altLang="ja-JP"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700" u="none" strike="noStrike">
                          <a:effectLst/>
                        </a:rPr>
                        <a:t>2.483%</a:t>
                      </a:r>
                      <a:endParaRPr lang="en-US" altLang="ja-JP"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700" u="none" strike="noStrike">
                          <a:effectLst/>
                        </a:rPr>
                        <a:t>-3.135%</a:t>
                      </a:r>
                      <a:endParaRPr lang="en-US" altLang="ja-JP"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700" u="none" strike="noStrike">
                          <a:effectLst/>
                        </a:rPr>
                        <a:t>0.379%</a:t>
                      </a:r>
                      <a:endParaRPr lang="en-US" altLang="ja-JP"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700" u="none" strike="noStrike">
                          <a:effectLst/>
                        </a:rPr>
                        <a:t>-5.052%</a:t>
                      </a:r>
                      <a:endParaRPr lang="en-US" altLang="ja-JP"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700" u="none" strike="noStrike">
                          <a:effectLst/>
                        </a:rPr>
                        <a:t>-0.953%</a:t>
                      </a:r>
                      <a:endParaRPr lang="en-US" altLang="ja-JP"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700" u="none" strike="noStrike">
                          <a:effectLst/>
                        </a:rPr>
                        <a:t>-3.362%</a:t>
                      </a:r>
                      <a:endParaRPr lang="en-US" altLang="ja-JP"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700" u="none" strike="noStrike">
                          <a:effectLst/>
                        </a:rPr>
                        <a:t>1.082%</a:t>
                      </a:r>
                      <a:endParaRPr lang="en-US" altLang="ja-JP"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700" u="none" strike="noStrike">
                          <a:effectLst/>
                        </a:rPr>
                        <a:t>-0.281%</a:t>
                      </a:r>
                      <a:endParaRPr lang="en-US" altLang="ja-JP"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44146958"/>
                  </a:ext>
                </a:extLst>
              </a:tr>
              <a:tr h="184699">
                <a:tc>
                  <a:txBody>
                    <a:bodyPr/>
                    <a:lstStyle/>
                    <a:p>
                      <a:pPr algn="ctr" fontAlgn="ctr"/>
                      <a:r>
                        <a:rPr lang="en-US" altLang="ja-JP" sz="900" b="1" u="none" strike="noStrike" dirty="0">
                          <a:effectLst/>
                        </a:rPr>
                        <a:t>2009/1/19</a:t>
                      </a:r>
                      <a:endParaRPr lang="en-US" altLang="ja-JP" sz="90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700" u="none" strike="noStrike" dirty="0">
                          <a:effectLst/>
                        </a:rPr>
                        <a:t>-0.346%</a:t>
                      </a:r>
                      <a:endParaRPr lang="en-US" altLang="ja-JP" sz="7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700" u="none" strike="noStrike">
                          <a:effectLst/>
                        </a:rPr>
                        <a:t>0.638%</a:t>
                      </a:r>
                      <a:endParaRPr lang="en-US" altLang="ja-JP"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700" u="none" strike="noStrike">
                          <a:effectLst/>
                        </a:rPr>
                        <a:t>-0.869%</a:t>
                      </a:r>
                      <a:endParaRPr lang="en-US" altLang="ja-JP"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700" u="none" strike="noStrike">
                          <a:effectLst/>
                        </a:rPr>
                        <a:t>-0.444%</a:t>
                      </a:r>
                      <a:endParaRPr lang="en-US" altLang="ja-JP"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700" u="none" strike="noStrike">
                          <a:effectLst/>
                        </a:rPr>
                        <a:t>4.556%</a:t>
                      </a:r>
                      <a:endParaRPr lang="en-US" altLang="ja-JP"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700" u="none" strike="noStrike" dirty="0">
                          <a:effectLst/>
                        </a:rPr>
                        <a:t>-0.952%</a:t>
                      </a:r>
                      <a:endParaRPr lang="en-US" altLang="ja-JP" sz="7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700" u="none" strike="noStrike">
                          <a:effectLst/>
                        </a:rPr>
                        <a:t>-3.071%</a:t>
                      </a:r>
                      <a:endParaRPr lang="en-US" altLang="ja-JP"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700" u="none" strike="noStrike" dirty="0">
                          <a:effectLst/>
                        </a:rPr>
                        <a:t>0.852%</a:t>
                      </a:r>
                      <a:endParaRPr lang="en-US" altLang="ja-JP" sz="7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700" u="none" strike="noStrike" dirty="0">
                          <a:effectLst/>
                        </a:rPr>
                        <a:t>-2.485%</a:t>
                      </a:r>
                      <a:endParaRPr lang="en-US" altLang="ja-JP" sz="7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700" u="none" strike="noStrike">
                          <a:effectLst/>
                        </a:rPr>
                        <a:t>-1.817%</a:t>
                      </a:r>
                      <a:endParaRPr lang="en-US" altLang="ja-JP"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700" u="none" strike="noStrike">
                          <a:effectLst/>
                        </a:rPr>
                        <a:t>-0.285%</a:t>
                      </a:r>
                      <a:endParaRPr lang="en-US" altLang="ja-JP"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700" u="none" strike="noStrike">
                          <a:effectLst/>
                        </a:rPr>
                        <a:t>2.483%</a:t>
                      </a:r>
                      <a:endParaRPr lang="en-US" altLang="ja-JP"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700" u="none" strike="noStrike">
                          <a:effectLst/>
                        </a:rPr>
                        <a:t>-3.135%</a:t>
                      </a:r>
                      <a:endParaRPr lang="en-US" altLang="ja-JP"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700" u="none" strike="noStrike">
                          <a:effectLst/>
                        </a:rPr>
                        <a:t>0.379%</a:t>
                      </a:r>
                      <a:endParaRPr lang="en-US" altLang="ja-JP"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700" u="none" strike="noStrike">
                          <a:effectLst/>
                        </a:rPr>
                        <a:t>-5.052%</a:t>
                      </a:r>
                      <a:endParaRPr lang="en-US" altLang="ja-JP"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700" u="none" strike="noStrike">
                          <a:effectLst/>
                        </a:rPr>
                        <a:t>-0.953%</a:t>
                      </a:r>
                      <a:endParaRPr lang="en-US" altLang="ja-JP"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700" u="none" strike="noStrike">
                          <a:effectLst/>
                        </a:rPr>
                        <a:t>-3.362%</a:t>
                      </a:r>
                      <a:endParaRPr lang="en-US" altLang="ja-JP"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700" u="none" strike="noStrike">
                          <a:effectLst/>
                        </a:rPr>
                        <a:t>1.082%</a:t>
                      </a:r>
                      <a:endParaRPr lang="en-US" altLang="ja-JP"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40578941"/>
                  </a:ext>
                </a:extLst>
              </a:tr>
              <a:tr h="184699">
                <a:tc>
                  <a:txBody>
                    <a:bodyPr/>
                    <a:lstStyle/>
                    <a:p>
                      <a:pPr algn="ctr" fontAlgn="ctr"/>
                      <a:r>
                        <a:rPr lang="en-US" altLang="ja-JP" sz="900" b="1" u="none" strike="noStrike" dirty="0">
                          <a:effectLst/>
                        </a:rPr>
                        <a:t>2009/1/20</a:t>
                      </a:r>
                      <a:endParaRPr lang="en-US" altLang="ja-JP" sz="90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700" u="none" strike="noStrike" dirty="0">
                          <a:effectLst/>
                        </a:rPr>
                        <a:t>-2.044%</a:t>
                      </a:r>
                      <a:endParaRPr lang="en-US" altLang="ja-JP" sz="7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700" u="none" strike="noStrike">
                          <a:effectLst/>
                        </a:rPr>
                        <a:t>-1.257%</a:t>
                      </a:r>
                      <a:endParaRPr lang="en-US" altLang="ja-JP"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700" u="none" strike="noStrike">
                          <a:effectLst/>
                        </a:rPr>
                        <a:t>-1.703%</a:t>
                      </a:r>
                      <a:endParaRPr lang="en-US" altLang="ja-JP"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700" u="none" strike="noStrike">
                          <a:effectLst/>
                        </a:rPr>
                        <a:t>1.458%</a:t>
                      </a:r>
                      <a:endParaRPr lang="en-US" altLang="ja-JP"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700" u="none" strike="noStrike">
                          <a:effectLst/>
                        </a:rPr>
                        <a:t>-0.444%</a:t>
                      </a:r>
                      <a:endParaRPr lang="en-US" altLang="ja-JP"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700" u="none" strike="noStrike" dirty="0">
                          <a:effectLst/>
                        </a:rPr>
                        <a:t>4.556%</a:t>
                      </a:r>
                      <a:endParaRPr lang="en-US" altLang="ja-JP" sz="7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700" u="none" strike="noStrike">
                          <a:effectLst/>
                        </a:rPr>
                        <a:t>-0.952%</a:t>
                      </a:r>
                      <a:endParaRPr lang="en-US" altLang="ja-JP"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700" u="none" strike="noStrike">
                          <a:effectLst/>
                        </a:rPr>
                        <a:t>-3.071%</a:t>
                      </a:r>
                      <a:endParaRPr lang="en-US" altLang="ja-JP"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700" u="none" strike="noStrike" dirty="0">
                          <a:effectLst/>
                        </a:rPr>
                        <a:t>0.852%</a:t>
                      </a:r>
                      <a:endParaRPr lang="en-US" altLang="ja-JP" sz="7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700" u="none" strike="noStrike" dirty="0">
                          <a:effectLst/>
                        </a:rPr>
                        <a:t>-2.485%</a:t>
                      </a:r>
                      <a:endParaRPr lang="en-US" altLang="ja-JP" sz="7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700" u="none" strike="noStrike">
                          <a:effectLst/>
                        </a:rPr>
                        <a:t>-1.817%</a:t>
                      </a:r>
                      <a:endParaRPr lang="en-US" altLang="ja-JP"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700" u="none" strike="noStrike">
                          <a:effectLst/>
                        </a:rPr>
                        <a:t>-0.285%</a:t>
                      </a:r>
                      <a:endParaRPr lang="en-US" altLang="ja-JP"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700" u="none" strike="noStrike">
                          <a:effectLst/>
                        </a:rPr>
                        <a:t>2.483%</a:t>
                      </a:r>
                      <a:endParaRPr lang="en-US" altLang="ja-JP"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700" u="none" strike="noStrike">
                          <a:effectLst/>
                        </a:rPr>
                        <a:t>-3.135%</a:t>
                      </a:r>
                      <a:endParaRPr lang="en-US" altLang="ja-JP"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700" u="none" strike="noStrike">
                          <a:effectLst/>
                        </a:rPr>
                        <a:t>0.379%</a:t>
                      </a:r>
                      <a:endParaRPr lang="en-US" altLang="ja-JP"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700" u="none" strike="noStrike">
                          <a:effectLst/>
                        </a:rPr>
                        <a:t>-5.052%</a:t>
                      </a:r>
                      <a:endParaRPr lang="en-US" altLang="ja-JP"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700" u="none" strike="noStrike">
                          <a:effectLst/>
                        </a:rPr>
                        <a:t>-0.953%</a:t>
                      </a:r>
                      <a:endParaRPr lang="en-US" altLang="ja-JP"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700" u="none" strike="noStrike">
                          <a:effectLst/>
                        </a:rPr>
                        <a:t>-3.362%</a:t>
                      </a:r>
                      <a:endParaRPr lang="en-US" altLang="ja-JP"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14260311"/>
                  </a:ext>
                </a:extLst>
              </a:tr>
              <a:tr h="184699">
                <a:tc>
                  <a:txBody>
                    <a:bodyPr/>
                    <a:lstStyle/>
                    <a:p>
                      <a:pPr algn="ctr" fontAlgn="ctr"/>
                      <a:r>
                        <a:rPr lang="en-US" altLang="ja-JP" sz="900" b="1" u="none" strike="noStrike">
                          <a:effectLst/>
                        </a:rPr>
                        <a:t>2009/1/21</a:t>
                      </a:r>
                      <a:endParaRPr lang="en-US" altLang="ja-JP" sz="900" b="1"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700" u="none" strike="noStrike">
                          <a:effectLst/>
                        </a:rPr>
                        <a:t>2.905%</a:t>
                      </a:r>
                      <a:endParaRPr lang="en-US" altLang="ja-JP"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700" u="none" strike="noStrike" dirty="0">
                          <a:effectLst/>
                        </a:rPr>
                        <a:t>-0.188%</a:t>
                      </a:r>
                      <a:endParaRPr lang="en-US" altLang="ja-JP" sz="7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700" u="none" strike="noStrike" dirty="0">
                          <a:effectLst/>
                        </a:rPr>
                        <a:t>0.459%</a:t>
                      </a:r>
                      <a:endParaRPr lang="en-US" altLang="ja-JP" sz="7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700" u="none" strike="noStrike" dirty="0">
                          <a:effectLst/>
                        </a:rPr>
                        <a:t>-3.305%</a:t>
                      </a:r>
                      <a:endParaRPr lang="en-US" altLang="ja-JP" sz="7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700" u="none" strike="noStrike" dirty="0">
                          <a:effectLst/>
                        </a:rPr>
                        <a:t>1.458%</a:t>
                      </a:r>
                      <a:endParaRPr lang="en-US" altLang="ja-JP" sz="7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700" u="none" strike="noStrike" dirty="0">
                          <a:effectLst/>
                        </a:rPr>
                        <a:t>-0.444%</a:t>
                      </a:r>
                      <a:endParaRPr lang="en-US" altLang="ja-JP" sz="7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700" u="none" strike="noStrike" dirty="0">
                          <a:effectLst/>
                        </a:rPr>
                        <a:t>4.556%</a:t>
                      </a:r>
                      <a:endParaRPr lang="en-US" altLang="ja-JP" sz="7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700" u="none" strike="noStrike">
                          <a:effectLst/>
                        </a:rPr>
                        <a:t>-0.952%</a:t>
                      </a:r>
                      <a:endParaRPr lang="en-US" altLang="ja-JP"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700" u="none" strike="noStrike">
                          <a:effectLst/>
                        </a:rPr>
                        <a:t>-3.071%</a:t>
                      </a:r>
                      <a:endParaRPr lang="en-US" altLang="ja-JP"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700" u="none" strike="noStrike" dirty="0">
                          <a:effectLst/>
                        </a:rPr>
                        <a:t>0.852%</a:t>
                      </a:r>
                      <a:endParaRPr lang="en-US" altLang="ja-JP" sz="7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700" u="none" strike="noStrike" dirty="0">
                          <a:effectLst/>
                        </a:rPr>
                        <a:t>-2.485%</a:t>
                      </a:r>
                      <a:endParaRPr lang="en-US" altLang="ja-JP" sz="7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700" u="none" strike="noStrike">
                          <a:effectLst/>
                        </a:rPr>
                        <a:t>-1.817%</a:t>
                      </a:r>
                      <a:endParaRPr lang="en-US" altLang="ja-JP"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700" u="none" strike="noStrike">
                          <a:effectLst/>
                        </a:rPr>
                        <a:t>-0.285%</a:t>
                      </a:r>
                      <a:endParaRPr lang="en-US" altLang="ja-JP"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700" u="none" strike="noStrike">
                          <a:effectLst/>
                        </a:rPr>
                        <a:t>2.483%</a:t>
                      </a:r>
                      <a:endParaRPr lang="en-US" altLang="ja-JP"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700" u="none" strike="noStrike">
                          <a:effectLst/>
                        </a:rPr>
                        <a:t>-3.135%</a:t>
                      </a:r>
                      <a:endParaRPr lang="en-US" altLang="ja-JP"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700" u="none" strike="noStrike">
                          <a:effectLst/>
                        </a:rPr>
                        <a:t>0.379%</a:t>
                      </a:r>
                      <a:endParaRPr lang="en-US" altLang="ja-JP"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700" u="none" strike="noStrike">
                          <a:effectLst/>
                        </a:rPr>
                        <a:t>-5.052%</a:t>
                      </a:r>
                      <a:endParaRPr lang="en-US" altLang="ja-JP"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700" u="none" strike="noStrike">
                          <a:effectLst/>
                        </a:rPr>
                        <a:t>-0.953%</a:t>
                      </a:r>
                      <a:endParaRPr lang="en-US" altLang="ja-JP"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42602374"/>
                  </a:ext>
                </a:extLst>
              </a:tr>
              <a:tr h="184699">
                <a:tc>
                  <a:txBody>
                    <a:bodyPr/>
                    <a:lstStyle/>
                    <a:p>
                      <a:pPr algn="ctr" fontAlgn="ctr"/>
                      <a:r>
                        <a:rPr lang="en-US" altLang="ja-JP" sz="900" b="1" u="none" strike="noStrike" dirty="0">
                          <a:effectLst/>
                        </a:rPr>
                        <a:t>2009/1/22</a:t>
                      </a:r>
                      <a:endParaRPr lang="en-US" altLang="ja-JP" sz="90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700" u="none" strike="noStrike">
                          <a:effectLst/>
                        </a:rPr>
                        <a:t>6.224%</a:t>
                      </a:r>
                      <a:endParaRPr lang="en-US" altLang="ja-JP"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700" u="none" strike="noStrike">
                          <a:effectLst/>
                        </a:rPr>
                        <a:t>5.173%</a:t>
                      </a:r>
                      <a:endParaRPr lang="en-US" altLang="ja-JP"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700" u="none" strike="noStrike" dirty="0">
                          <a:effectLst/>
                        </a:rPr>
                        <a:t>4.988%</a:t>
                      </a:r>
                      <a:endParaRPr lang="en-US" altLang="ja-JP" sz="7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700" u="none" strike="noStrike">
                          <a:effectLst/>
                        </a:rPr>
                        <a:t>-2.356%</a:t>
                      </a:r>
                      <a:endParaRPr lang="en-US" altLang="ja-JP"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700" u="none" strike="noStrike">
                          <a:effectLst/>
                        </a:rPr>
                        <a:t>-3.305%</a:t>
                      </a:r>
                      <a:endParaRPr lang="en-US" altLang="ja-JP"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700" u="none" strike="noStrike" dirty="0">
                          <a:effectLst/>
                        </a:rPr>
                        <a:t>1.458%</a:t>
                      </a:r>
                      <a:endParaRPr lang="en-US" altLang="ja-JP" sz="7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700" u="none" strike="noStrike">
                          <a:effectLst/>
                        </a:rPr>
                        <a:t>-0.444%</a:t>
                      </a:r>
                      <a:endParaRPr lang="en-US" altLang="ja-JP"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700" u="none" strike="noStrike">
                          <a:effectLst/>
                        </a:rPr>
                        <a:t>4.556%</a:t>
                      </a:r>
                      <a:endParaRPr lang="en-US" altLang="ja-JP"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700" u="none" strike="noStrike">
                          <a:effectLst/>
                        </a:rPr>
                        <a:t>-0.952%</a:t>
                      </a:r>
                      <a:endParaRPr lang="en-US" altLang="ja-JP"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700" u="none" strike="noStrike" dirty="0">
                          <a:effectLst/>
                        </a:rPr>
                        <a:t>-3.071%</a:t>
                      </a:r>
                      <a:endParaRPr lang="en-US" altLang="ja-JP" sz="7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700" u="none" strike="noStrike">
                          <a:effectLst/>
                        </a:rPr>
                        <a:t>0.852%</a:t>
                      </a:r>
                      <a:endParaRPr lang="en-US" altLang="ja-JP"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700" u="none" strike="noStrike" dirty="0">
                          <a:effectLst/>
                        </a:rPr>
                        <a:t>-2.485%</a:t>
                      </a:r>
                      <a:endParaRPr lang="en-US" altLang="ja-JP" sz="7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700" u="none" strike="noStrike">
                          <a:effectLst/>
                        </a:rPr>
                        <a:t>-1.817%</a:t>
                      </a:r>
                      <a:endParaRPr lang="en-US" altLang="ja-JP"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700" u="none" strike="noStrike">
                          <a:effectLst/>
                        </a:rPr>
                        <a:t>-0.285%</a:t>
                      </a:r>
                      <a:endParaRPr lang="en-US" altLang="ja-JP"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700" u="none" strike="noStrike">
                          <a:effectLst/>
                        </a:rPr>
                        <a:t>2.483%</a:t>
                      </a:r>
                      <a:endParaRPr lang="en-US" altLang="ja-JP"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700" u="none" strike="noStrike">
                          <a:effectLst/>
                        </a:rPr>
                        <a:t>-3.135%</a:t>
                      </a:r>
                      <a:endParaRPr lang="en-US" altLang="ja-JP"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700" u="none" strike="noStrike">
                          <a:effectLst/>
                        </a:rPr>
                        <a:t>0.379%</a:t>
                      </a:r>
                      <a:endParaRPr lang="en-US" altLang="ja-JP"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700" u="none" strike="noStrike">
                          <a:effectLst/>
                        </a:rPr>
                        <a:t>-5.052%</a:t>
                      </a:r>
                      <a:endParaRPr lang="en-US" altLang="ja-JP"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46920614"/>
                  </a:ext>
                </a:extLst>
              </a:tr>
              <a:tr h="184699">
                <a:tc>
                  <a:txBody>
                    <a:bodyPr/>
                    <a:lstStyle/>
                    <a:p>
                      <a:pPr algn="ctr" fontAlgn="ctr"/>
                      <a:r>
                        <a:rPr lang="en-US" altLang="ja-JP" sz="900" b="1" u="none" strike="noStrike" dirty="0">
                          <a:effectLst/>
                        </a:rPr>
                        <a:t>2009/1/23</a:t>
                      </a:r>
                      <a:endParaRPr lang="en-US" altLang="ja-JP" sz="90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700" u="none" strike="noStrike">
                          <a:effectLst/>
                        </a:rPr>
                        <a:t>0.256%</a:t>
                      </a:r>
                      <a:endParaRPr lang="en-US" altLang="ja-JP"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700" u="none" strike="noStrike">
                          <a:effectLst/>
                        </a:rPr>
                        <a:t>1.501%</a:t>
                      </a:r>
                      <a:endParaRPr lang="en-US" altLang="ja-JP"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700" u="none" strike="noStrike">
                          <a:effectLst/>
                        </a:rPr>
                        <a:t>2.086%</a:t>
                      </a:r>
                      <a:endParaRPr lang="en-US" altLang="ja-JP"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700" u="none" strike="noStrike" dirty="0">
                          <a:effectLst/>
                        </a:rPr>
                        <a:t>-0.846%</a:t>
                      </a:r>
                      <a:endParaRPr lang="en-US" altLang="ja-JP" sz="7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700" u="none" strike="noStrike">
                          <a:effectLst/>
                        </a:rPr>
                        <a:t>-2.356%</a:t>
                      </a:r>
                      <a:endParaRPr lang="en-US" altLang="ja-JP"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700" u="none" strike="noStrike" dirty="0">
                          <a:effectLst/>
                        </a:rPr>
                        <a:t>-3.305%</a:t>
                      </a:r>
                      <a:endParaRPr lang="en-US" altLang="ja-JP" sz="7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700" u="none" strike="noStrike">
                          <a:effectLst/>
                        </a:rPr>
                        <a:t>1.458%</a:t>
                      </a:r>
                      <a:endParaRPr lang="en-US" altLang="ja-JP"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700" u="none" strike="noStrike" dirty="0">
                          <a:effectLst/>
                        </a:rPr>
                        <a:t>-0.444%</a:t>
                      </a:r>
                      <a:endParaRPr lang="en-US" altLang="ja-JP" sz="7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700" u="none" strike="noStrike">
                          <a:effectLst/>
                        </a:rPr>
                        <a:t>4.556%</a:t>
                      </a:r>
                      <a:endParaRPr lang="en-US" altLang="ja-JP"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700" u="none" strike="noStrike">
                          <a:effectLst/>
                        </a:rPr>
                        <a:t>-0.952%</a:t>
                      </a:r>
                      <a:endParaRPr lang="en-US" altLang="ja-JP"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700" u="none" strike="noStrike" dirty="0">
                          <a:effectLst/>
                        </a:rPr>
                        <a:t>-3.071%</a:t>
                      </a:r>
                      <a:endParaRPr lang="en-US" altLang="ja-JP" sz="7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700" u="none" strike="noStrike">
                          <a:effectLst/>
                        </a:rPr>
                        <a:t>0.852%</a:t>
                      </a:r>
                      <a:endParaRPr lang="en-US" altLang="ja-JP"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700" u="none" strike="noStrike">
                          <a:effectLst/>
                        </a:rPr>
                        <a:t>-2.485%</a:t>
                      </a:r>
                      <a:endParaRPr lang="en-US" altLang="ja-JP"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700" u="none" strike="noStrike" dirty="0">
                          <a:effectLst/>
                        </a:rPr>
                        <a:t>-1.817%</a:t>
                      </a:r>
                      <a:endParaRPr lang="en-US" altLang="ja-JP" sz="7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700" u="none" strike="noStrike">
                          <a:effectLst/>
                        </a:rPr>
                        <a:t>-0.285%</a:t>
                      </a:r>
                      <a:endParaRPr lang="en-US" altLang="ja-JP"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700" u="none" strike="noStrike">
                          <a:effectLst/>
                        </a:rPr>
                        <a:t>2.483%</a:t>
                      </a:r>
                      <a:endParaRPr lang="en-US" altLang="ja-JP"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700" u="none" strike="noStrike">
                          <a:effectLst/>
                        </a:rPr>
                        <a:t>-3.135%</a:t>
                      </a:r>
                      <a:endParaRPr lang="en-US" altLang="ja-JP"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700" u="none" strike="noStrike">
                          <a:effectLst/>
                        </a:rPr>
                        <a:t>0.379%</a:t>
                      </a:r>
                      <a:endParaRPr lang="en-US" altLang="ja-JP"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33854392"/>
                  </a:ext>
                </a:extLst>
              </a:tr>
              <a:tr h="184699">
                <a:tc>
                  <a:txBody>
                    <a:bodyPr/>
                    <a:lstStyle/>
                    <a:p>
                      <a:pPr algn="ctr" fontAlgn="ctr"/>
                      <a:r>
                        <a:rPr lang="en-US" altLang="ja-JP" sz="900" b="1" u="none" strike="noStrike" dirty="0">
                          <a:effectLst/>
                        </a:rPr>
                        <a:t>2009/1/26</a:t>
                      </a:r>
                      <a:endParaRPr lang="en-US" altLang="ja-JP" sz="90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700" u="none" strike="noStrike">
                          <a:effectLst/>
                        </a:rPr>
                        <a:t>-3.799%</a:t>
                      </a:r>
                      <a:endParaRPr lang="en-US" altLang="ja-JP"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700" u="none" strike="noStrike">
                          <a:effectLst/>
                        </a:rPr>
                        <a:t>-2.688%</a:t>
                      </a:r>
                      <a:endParaRPr lang="en-US" altLang="ja-JP"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700" u="none" strike="noStrike">
                          <a:effectLst/>
                        </a:rPr>
                        <a:t>-2.582%</a:t>
                      </a:r>
                      <a:endParaRPr lang="en-US" altLang="ja-JP"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700" u="none" strike="noStrike" dirty="0">
                          <a:effectLst/>
                        </a:rPr>
                        <a:t>2.126%</a:t>
                      </a:r>
                      <a:endParaRPr lang="en-US" altLang="ja-JP" sz="7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700" u="none" strike="noStrike">
                          <a:effectLst/>
                        </a:rPr>
                        <a:t>-0.846%</a:t>
                      </a:r>
                      <a:endParaRPr lang="en-US" altLang="ja-JP"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700" u="none" strike="noStrike" dirty="0">
                          <a:effectLst/>
                        </a:rPr>
                        <a:t>-2.356%</a:t>
                      </a:r>
                      <a:endParaRPr lang="en-US" altLang="ja-JP" sz="7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700" u="none" strike="noStrike" dirty="0">
                          <a:effectLst/>
                        </a:rPr>
                        <a:t>-3.305%</a:t>
                      </a:r>
                      <a:endParaRPr lang="en-US" altLang="ja-JP" sz="7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700" u="none" strike="noStrike" dirty="0">
                          <a:effectLst/>
                        </a:rPr>
                        <a:t>1.458%</a:t>
                      </a:r>
                      <a:endParaRPr lang="en-US" altLang="ja-JP" sz="7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700" u="none" strike="noStrike">
                          <a:effectLst/>
                        </a:rPr>
                        <a:t>-0.444%</a:t>
                      </a:r>
                      <a:endParaRPr lang="en-US" altLang="ja-JP"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700" u="none" strike="noStrike" dirty="0">
                          <a:effectLst/>
                        </a:rPr>
                        <a:t>4.556%</a:t>
                      </a:r>
                      <a:endParaRPr lang="en-US" altLang="ja-JP" sz="7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700" u="none" strike="noStrike">
                          <a:effectLst/>
                        </a:rPr>
                        <a:t>-0.952%</a:t>
                      </a:r>
                      <a:endParaRPr lang="en-US" altLang="ja-JP"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700" u="none" strike="noStrike">
                          <a:effectLst/>
                        </a:rPr>
                        <a:t>-3.071%</a:t>
                      </a:r>
                      <a:endParaRPr lang="en-US" altLang="ja-JP"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700" u="none" strike="noStrike">
                          <a:effectLst/>
                        </a:rPr>
                        <a:t>0.852%</a:t>
                      </a:r>
                      <a:endParaRPr lang="en-US" altLang="ja-JP"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700" u="none" strike="noStrike" dirty="0">
                          <a:effectLst/>
                        </a:rPr>
                        <a:t>-2.485%</a:t>
                      </a:r>
                      <a:endParaRPr lang="en-US" altLang="ja-JP" sz="7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700" u="none" strike="noStrike" dirty="0">
                          <a:effectLst/>
                        </a:rPr>
                        <a:t>-1.817%</a:t>
                      </a:r>
                      <a:endParaRPr lang="en-US" altLang="ja-JP" sz="7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700" u="none" strike="noStrike" dirty="0">
                          <a:effectLst/>
                        </a:rPr>
                        <a:t>-0.285%</a:t>
                      </a:r>
                      <a:endParaRPr lang="en-US" altLang="ja-JP" sz="7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700" u="none" strike="noStrike" dirty="0">
                          <a:effectLst/>
                        </a:rPr>
                        <a:t>2.483%</a:t>
                      </a:r>
                      <a:endParaRPr lang="en-US" altLang="ja-JP" sz="7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700" u="none" strike="noStrike" dirty="0">
                          <a:effectLst/>
                        </a:rPr>
                        <a:t>-3.135%</a:t>
                      </a:r>
                      <a:endParaRPr lang="en-US" altLang="ja-JP" sz="7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62717448"/>
                  </a:ext>
                </a:extLst>
              </a:tr>
              <a:tr h="184699">
                <a:tc>
                  <a:txBody>
                    <a:bodyPr/>
                    <a:lstStyle/>
                    <a:p>
                      <a:pPr algn="ctr" fontAlgn="ctr"/>
                      <a:r>
                        <a:rPr lang="en-US" altLang="ja-JP" sz="900" b="1" u="none" strike="noStrike" dirty="0">
                          <a:effectLst/>
                        </a:rPr>
                        <a:t>2009/1/27</a:t>
                      </a:r>
                      <a:endParaRPr lang="en-US" altLang="ja-JP" sz="90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700" u="none" strike="noStrike">
                          <a:effectLst/>
                        </a:rPr>
                        <a:t>0.415%</a:t>
                      </a:r>
                      <a:endParaRPr lang="en-US" altLang="ja-JP"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700" u="none" strike="noStrike">
                          <a:effectLst/>
                        </a:rPr>
                        <a:t>1.633%</a:t>
                      </a:r>
                      <a:endParaRPr lang="en-US" altLang="ja-JP"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700" u="none" strike="noStrike">
                          <a:effectLst/>
                        </a:rPr>
                        <a:t>3.844%</a:t>
                      </a:r>
                      <a:endParaRPr lang="en-US" altLang="ja-JP"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700" u="none" strike="noStrike">
                          <a:effectLst/>
                        </a:rPr>
                        <a:t>-1.138%</a:t>
                      </a:r>
                      <a:endParaRPr lang="en-US" altLang="ja-JP"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700" u="none" strike="noStrike">
                          <a:effectLst/>
                        </a:rPr>
                        <a:t>2.126%</a:t>
                      </a:r>
                      <a:endParaRPr lang="en-US" altLang="ja-JP"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700" u="none" strike="noStrike">
                          <a:effectLst/>
                        </a:rPr>
                        <a:t>-0.846%</a:t>
                      </a:r>
                      <a:endParaRPr lang="en-US" altLang="ja-JP"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700" u="none" strike="noStrike">
                          <a:effectLst/>
                        </a:rPr>
                        <a:t>-2.356%</a:t>
                      </a:r>
                      <a:endParaRPr lang="en-US" altLang="ja-JP"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700" u="none" strike="noStrike" dirty="0">
                          <a:effectLst/>
                        </a:rPr>
                        <a:t>-3.305%</a:t>
                      </a:r>
                      <a:endParaRPr lang="en-US" altLang="ja-JP" sz="7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700" u="none" strike="noStrike">
                          <a:effectLst/>
                        </a:rPr>
                        <a:t>1.458%</a:t>
                      </a:r>
                      <a:endParaRPr lang="en-US" altLang="ja-JP"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700" u="none" strike="noStrike" dirty="0">
                          <a:effectLst/>
                        </a:rPr>
                        <a:t>-0.444%</a:t>
                      </a:r>
                      <a:endParaRPr lang="en-US" altLang="ja-JP" sz="7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700" u="none" strike="noStrike">
                          <a:effectLst/>
                        </a:rPr>
                        <a:t>4.556%</a:t>
                      </a:r>
                      <a:endParaRPr lang="en-US" altLang="ja-JP"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700" u="none" strike="noStrike" dirty="0">
                          <a:effectLst/>
                        </a:rPr>
                        <a:t>-0.952%</a:t>
                      </a:r>
                      <a:endParaRPr lang="en-US" altLang="ja-JP" sz="7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700" u="none" strike="noStrike">
                          <a:effectLst/>
                        </a:rPr>
                        <a:t>-3.071%</a:t>
                      </a:r>
                      <a:endParaRPr lang="en-US" altLang="ja-JP"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700" u="none" strike="noStrike">
                          <a:effectLst/>
                        </a:rPr>
                        <a:t>0.852%</a:t>
                      </a:r>
                      <a:endParaRPr lang="en-US" altLang="ja-JP"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700" u="none" strike="noStrike">
                          <a:effectLst/>
                        </a:rPr>
                        <a:t>-2.485%</a:t>
                      </a:r>
                      <a:endParaRPr lang="en-US" altLang="ja-JP"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700" u="none" strike="noStrike" dirty="0">
                          <a:effectLst/>
                        </a:rPr>
                        <a:t>-1.817%</a:t>
                      </a:r>
                      <a:endParaRPr lang="en-US" altLang="ja-JP" sz="7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700" u="none" strike="noStrike" dirty="0">
                          <a:effectLst/>
                        </a:rPr>
                        <a:t>-0.285%</a:t>
                      </a:r>
                      <a:endParaRPr lang="en-US" altLang="ja-JP" sz="7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700" u="none" strike="noStrike" dirty="0">
                          <a:effectLst/>
                        </a:rPr>
                        <a:t>2.483%</a:t>
                      </a:r>
                      <a:endParaRPr lang="en-US" altLang="ja-JP" sz="7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7454349"/>
                  </a:ext>
                </a:extLst>
              </a:tr>
              <a:tr h="184699">
                <a:tc>
                  <a:txBody>
                    <a:bodyPr/>
                    <a:lstStyle/>
                    <a:p>
                      <a:pPr algn="ctr" fontAlgn="ctr"/>
                      <a:r>
                        <a:rPr lang="en-US" altLang="ja-JP" sz="900" b="1" u="none" strike="noStrike" dirty="0">
                          <a:effectLst/>
                        </a:rPr>
                        <a:t>2009/1/28</a:t>
                      </a:r>
                      <a:endParaRPr lang="en-US" altLang="ja-JP" sz="90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700" u="none" strike="noStrike">
                          <a:effectLst/>
                        </a:rPr>
                        <a:t>-2.178%</a:t>
                      </a:r>
                      <a:endParaRPr lang="en-US" altLang="ja-JP"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700" u="none" strike="noStrike">
                          <a:effectLst/>
                        </a:rPr>
                        <a:t>0.226%</a:t>
                      </a:r>
                      <a:endParaRPr lang="en-US" altLang="ja-JP"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700" u="none" strike="noStrike">
                          <a:effectLst/>
                        </a:rPr>
                        <a:t>0.917%</a:t>
                      </a:r>
                      <a:endParaRPr lang="en-US" altLang="ja-JP"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700" u="none" strike="noStrike">
                          <a:effectLst/>
                        </a:rPr>
                        <a:t>0.229%</a:t>
                      </a:r>
                      <a:endParaRPr lang="en-US" altLang="ja-JP"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700" u="none" strike="noStrike" dirty="0">
                          <a:effectLst/>
                        </a:rPr>
                        <a:t>-1.138%</a:t>
                      </a:r>
                      <a:endParaRPr lang="en-US" altLang="ja-JP" sz="7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700" u="none" strike="noStrike">
                          <a:effectLst/>
                        </a:rPr>
                        <a:t>2.126%</a:t>
                      </a:r>
                      <a:endParaRPr lang="en-US" altLang="ja-JP"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700" u="none" strike="noStrike">
                          <a:effectLst/>
                        </a:rPr>
                        <a:t>-0.846%</a:t>
                      </a:r>
                      <a:endParaRPr lang="en-US" altLang="ja-JP"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700" u="none" strike="noStrike">
                          <a:effectLst/>
                        </a:rPr>
                        <a:t>-2.356%</a:t>
                      </a:r>
                      <a:endParaRPr lang="en-US" altLang="ja-JP"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700" u="none" strike="noStrike">
                          <a:effectLst/>
                        </a:rPr>
                        <a:t>-3.305%</a:t>
                      </a:r>
                      <a:endParaRPr lang="en-US" altLang="ja-JP"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700" u="none" strike="noStrike">
                          <a:effectLst/>
                        </a:rPr>
                        <a:t>1.458%</a:t>
                      </a:r>
                      <a:endParaRPr lang="en-US" altLang="ja-JP"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700" u="none" strike="noStrike" dirty="0">
                          <a:effectLst/>
                        </a:rPr>
                        <a:t>-0.444%</a:t>
                      </a:r>
                      <a:endParaRPr lang="en-US" altLang="ja-JP" sz="7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700" u="none" strike="noStrike">
                          <a:effectLst/>
                        </a:rPr>
                        <a:t>4.556%</a:t>
                      </a:r>
                      <a:endParaRPr lang="en-US" altLang="ja-JP"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700" u="none" strike="noStrike" dirty="0">
                          <a:effectLst/>
                        </a:rPr>
                        <a:t>-0.952%</a:t>
                      </a:r>
                      <a:endParaRPr lang="en-US" altLang="ja-JP" sz="7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700" u="none" strike="noStrike">
                          <a:effectLst/>
                        </a:rPr>
                        <a:t>-3.071%</a:t>
                      </a:r>
                      <a:endParaRPr lang="en-US" altLang="ja-JP"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700" u="none" strike="noStrike" dirty="0">
                          <a:effectLst/>
                        </a:rPr>
                        <a:t>0.852%</a:t>
                      </a:r>
                      <a:endParaRPr lang="en-US" altLang="ja-JP" sz="7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700" u="none" strike="noStrike" dirty="0">
                          <a:effectLst/>
                        </a:rPr>
                        <a:t>-2.485%</a:t>
                      </a:r>
                      <a:endParaRPr lang="en-US" altLang="ja-JP" sz="7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700" u="none" strike="noStrike" dirty="0">
                          <a:effectLst/>
                        </a:rPr>
                        <a:t>-1.817%</a:t>
                      </a:r>
                      <a:endParaRPr lang="en-US" altLang="ja-JP" sz="7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700" u="none" strike="noStrike" dirty="0">
                          <a:effectLst/>
                        </a:rPr>
                        <a:t>-0.285%</a:t>
                      </a:r>
                      <a:endParaRPr lang="en-US" altLang="ja-JP" sz="7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45889670"/>
                  </a:ext>
                </a:extLst>
              </a:tr>
              <a:tr h="184699">
                <a:tc>
                  <a:txBody>
                    <a:bodyPr/>
                    <a:lstStyle/>
                    <a:p>
                      <a:pPr algn="ctr" fontAlgn="ctr"/>
                      <a:r>
                        <a:rPr lang="en-US" altLang="ja-JP" sz="900" b="1" u="none" strike="noStrike" dirty="0">
                          <a:effectLst/>
                        </a:rPr>
                        <a:t>2009/1/29</a:t>
                      </a:r>
                      <a:endParaRPr lang="en-US" altLang="ja-JP" sz="90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700" u="none" strike="noStrike">
                          <a:effectLst/>
                        </a:rPr>
                        <a:t>-0.883%</a:t>
                      </a:r>
                      <a:endParaRPr lang="en-US" altLang="ja-JP"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700" u="none" strike="noStrike">
                          <a:effectLst/>
                        </a:rPr>
                        <a:t>0.505%</a:t>
                      </a:r>
                      <a:endParaRPr lang="en-US" altLang="ja-JP"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700" u="none" strike="noStrike">
                          <a:effectLst/>
                        </a:rPr>
                        <a:t>-0.101%</a:t>
                      </a:r>
                      <a:endParaRPr lang="en-US" altLang="ja-JP"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700" u="none" strike="noStrike">
                          <a:effectLst/>
                        </a:rPr>
                        <a:t>-1.845%</a:t>
                      </a:r>
                      <a:endParaRPr lang="en-US" altLang="ja-JP"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700" u="none" strike="noStrike">
                          <a:effectLst/>
                        </a:rPr>
                        <a:t>0.229%</a:t>
                      </a:r>
                      <a:endParaRPr lang="en-US" altLang="ja-JP"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700" u="none" strike="noStrike">
                          <a:effectLst/>
                        </a:rPr>
                        <a:t>-1.138%</a:t>
                      </a:r>
                      <a:endParaRPr lang="en-US" altLang="ja-JP"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700" u="none" strike="noStrike">
                          <a:effectLst/>
                        </a:rPr>
                        <a:t>2.126%</a:t>
                      </a:r>
                      <a:endParaRPr lang="en-US" altLang="ja-JP"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700" u="none" strike="noStrike">
                          <a:effectLst/>
                        </a:rPr>
                        <a:t>-0.846%</a:t>
                      </a:r>
                      <a:endParaRPr lang="en-US" altLang="ja-JP"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700" u="none" strike="noStrike">
                          <a:effectLst/>
                        </a:rPr>
                        <a:t>-2.356%</a:t>
                      </a:r>
                      <a:endParaRPr lang="en-US" altLang="ja-JP"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700" u="none" strike="noStrike">
                          <a:effectLst/>
                        </a:rPr>
                        <a:t>-3.305%</a:t>
                      </a:r>
                      <a:endParaRPr lang="en-US" altLang="ja-JP"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700" u="none" strike="noStrike" dirty="0">
                          <a:effectLst/>
                        </a:rPr>
                        <a:t>1.458%</a:t>
                      </a:r>
                      <a:endParaRPr lang="en-US" altLang="ja-JP" sz="7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700" u="none" strike="noStrike">
                          <a:effectLst/>
                        </a:rPr>
                        <a:t>-0.444%</a:t>
                      </a:r>
                      <a:endParaRPr lang="en-US" altLang="ja-JP"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700" u="none" strike="noStrike">
                          <a:effectLst/>
                        </a:rPr>
                        <a:t>4.556%</a:t>
                      </a:r>
                      <a:endParaRPr lang="en-US" altLang="ja-JP"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700" u="none" strike="noStrike">
                          <a:effectLst/>
                        </a:rPr>
                        <a:t>-0.952%</a:t>
                      </a:r>
                      <a:endParaRPr lang="en-US" altLang="ja-JP"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700" u="none" strike="noStrike">
                          <a:effectLst/>
                        </a:rPr>
                        <a:t>-3.071%</a:t>
                      </a:r>
                      <a:endParaRPr lang="en-US" altLang="ja-JP"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700" u="none" strike="noStrike" dirty="0">
                          <a:effectLst/>
                        </a:rPr>
                        <a:t>0.852%</a:t>
                      </a:r>
                      <a:endParaRPr lang="en-US" altLang="ja-JP" sz="7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700" u="none" strike="noStrike" dirty="0">
                          <a:effectLst/>
                        </a:rPr>
                        <a:t>-2.485%</a:t>
                      </a:r>
                      <a:endParaRPr lang="en-US" altLang="ja-JP" sz="7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700" u="none" strike="noStrike" dirty="0">
                          <a:effectLst/>
                        </a:rPr>
                        <a:t>-1.817%</a:t>
                      </a:r>
                      <a:endParaRPr lang="en-US" altLang="ja-JP" sz="7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80875123"/>
                  </a:ext>
                </a:extLst>
              </a:tr>
              <a:tr h="184699">
                <a:tc>
                  <a:txBody>
                    <a:bodyPr/>
                    <a:lstStyle/>
                    <a:p>
                      <a:pPr algn="ctr" fontAlgn="ctr"/>
                      <a:r>
                        <a:rPr lang="en-US" altLang="ja-JP" sz="900" b="1" u="none" strike="noStrike" dirty="0">
                          <a:effectLst/>
                        </a:rPr>
                        <a:t>2009/1/30</a:t>
                      </a:r>
                      <a:endParaRPr lang="en-US" altLang="ja-JP" sz="90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700" u="none" strike="noStrike">
                          <a:effectLst/>
                        </a:rPr>
                        <a:t>-1.708%</a:t>
                      </a:r>
                      <a:endParaRPr lang="en-US" altLang="ja-JP"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700" u="none" strike="noStrike">
                          <a:effectLst/>
                        </a:rPr>
                        <a:t>-1.994%</a:t>
                      </a:r>
                      <a:endParaRPr lang="en-US" altLang="ja-JP"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700" u="none" strike="noStrike">
                          <a:effectLst/>
                        </a:rPr>
                        <a:t>-1.610%</a:t>
                      </a:r>
                      <a:endParaRPr lang="en-US" altLang="ja-JP"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700" u="none" strike="noStrike">
                          <a:effectLst/>
                        </a:rPr>
                        <a:t>-0.440%</a:t>
                      </a:r>
                      <a:endParaRPr lang="en-US" altLang="ja-JP"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700" u="none" strike="noStrike">
                          <a:effectLst/>
                        </a:rPr>
                        <a:t>-1.845%</a:t>
                      </a:r>
                      <a:endParaRPr lang="en-US" altLang="ja-JP"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700" u="none" strike="noStrike">
                          <a:effectLst/>
                        </a:rPr>
                        <a:t>0.229%</a:t>
                      </a:r>
                      <a:endParaRPr lang="en-US" altLang="ja-JP"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700" u="none" strike="noStrike" dirty="0">
                          <a:effectLst/>
                        </a:rPr>
                        <a:t>-1.138%</a:t>
                      </a:r>
                      <a:endParaRPr lang="en-US" altLang="ja-JP" sz="7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700" u="none" strike="noStrike" dirty="0">
                          <a:effectLst/>
                        </a:rPr>
                        <a:t>2.126%</a:t>
                      </a:r>
                      <a:endParaRPr lang="en-US" altLang="ja-JP" sz="7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700" u="none" strike="noStrike">
                          <a:effectLst/>
                        </a:rPr>
                        <a:t>-0.846%</a:t>
                      </a:r>
                      <a:endParaRPr lang="en-US" altLang="ja-JP"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700" u="none" strike="noStrike" dirty="0">
                          <a:effectLst/>
                        </a:rPr>
                        <a:t>-2.356%</a:t>
                      </a:r>
                      <a:endParaRPr lang="en-US" altLang="ja-JP" sz="7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700" u="none" strike="noStrike" dirty="0">
                          <a:effectLst/>
                        </a:rPr>
                        <a:t>-3.305%</a:t>
                      </a:r>
                      <a:endParaRPr lang="en-US" altLang="ja-JP" sz="7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700" u="none" strike="noStrike" dirty="0">
                          <a:effectLst/>
                        </a:rPr>
                        <a:t>1.458%</a:t>
                      </a:r>
                      <a:endParaRPr lang="en-US" altLang="ja-JP" sz="7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700" u="none" strike="noStrike" dirty="0">
                          <a:effectLst/>
                        </a:rPr>
                        <a:t>-0.444%</a:t>
                      </a:r>
                      <a:endParaRPr lang="en-US" altLang="ja-JP" sz="7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700" u="none" strike="noStrike" dirty="0">
                          <a:effectLst/>
                        </a:rPr>
                        <a:t>4.556%</a:t>
                      </a:r>
                      <a:endParaRPr lang="en-US" altLang="ja-JP" sz="7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700" u="none" strike="noStrike" dirty="0">
                          <a:effectLst/>
                        </a:rPr>
                        <a:t>-0.952%</a:t>
                      </a:r>
                      <a:endParaRPr lang="en-US" altLang="ja-JP" sz="7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700" u="none" strike="noStrike" dirty="0">
                          <a:effectLst/>
                        </a:rPr>
                        <a:t>-3.071%</a:t>
                      </a:r>
                      <a:endParaRPr lang="en-US" altLang="ja-JP" sz="7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700" u="none" strike="noStrike" dirty="0">
                          <a:effectLst/>
                        </a:rPr>
                        <a:t>0.852%</a:t>
                      </a:r>
                      <a:endParaRPr lang="en-US" altLang="ja-JP" sz="7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700" u="none" strike="noStrike" dirty="0">
                          <a:effectLst/>
                        </a:rPr>
                        <a:t>-2.485%</a:t>
                      </a:r>
                      <a:endParaRPr lang="en-US" altLang="ja-JP" sz="7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24808175"/>
                  </a:ext>
                </a:extLst>
              </a:tr>
            </a:tbl>
          </a:graphicData>
        </a:graphic>
      </p:graphicFrame>
      <p:sp>
        <p:nvSpPr>
          <p:cNvPr id="5" name="四角形: 角を丸くする 4">
            <a:extLst>
              <a:ext uri="{FF2B5EF4-FFF2-40B4-BE49-F238E27FC236}">
                <a16:creationId xmlns:a16="http://schemas.microsoft.com/office/drawing/2014/main" id="{3B2924E0-5AF2-656B-2EBD-82C4E1ECB442}"/>
              </a:ext>
            </a:extLst>
          </p:cNvPr>
          <p:cNvSpPr/>
          <p:nvPr/>
        </p:nvSpPr>
        <p:spPr>
          <a:xfrm>
            <a:off x="462013" y="4389120"/>
            <a:ext cx="11280808" cy="2194559"/>
          </a:xfrm>
          <a:prstGeom prst="round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四角形: 角を丸くする 5">
            <a:extLst>
              <a:ext uri="{FF2B5EF4-FFF2-40B4-BE49-F238E27FC236}">
                <a16:creationId xmlns:a16="http://schemas.microsoft.com/office/drawing/2014/main" id="{B4D07B47-5333-342B-BFDC-04F25C1B77F0}"/>
              </a:ext>
            </a:extLst>
          </p:cNvPr>
          <p:cNvSpPr/>
          <p:nvPr/>
        </p:nvSpPr>
        <p:spPr>
          <a:xfrm>
            <a:off x="2728661" y="4307951"/>
            <a:ext cx="8923928" cy="2381605"/>
          </a:xfrm>
          <a:prstGeom prst="roundRect">
            <a:avLst/>
          </a:prstGeom>
          <a:noFill/>
          <a:ln w="381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00B0F0"/>
              </a:solidFill>
            </a:endParaRPr>
          </a:p>
        </p:txBody>
      </p:sp>
      <p:sp>
        <p:nvSpPr>
          <p:cNvPr id="7" name="四角形: 角を丸くする 6">
            <a:extLst>
              <a:ext uri="{FF2B5EF4-FFF2-40B4-BE49-F238E27FC236}">
                <a16:creationId xmlns:a16="http://schemas.microsoft.com/office/drawing/2014/main" id="{317A2A0B-9DD4-E8E9-2ACD-EA44865562E3}"/>
              </a:ext>
            </a:extLst>
          </p:cNvPr>
          <p:cNvSpPr/>
          <p:nvPr/>
        </p:nvSpPr>
        <p:spPr>
          <a:xfrm>
            <a:off x="1164656" y="4307952"/>
            <a:ext cx="1655545" cy="2381606"/>
          </a:xfrm>
          <a:prstGeom prst="round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矢印: 下 2">
            <a:extLst>
              <a:ext uri="{FF2B5EF4-FFF2-40B4-BE49-F238E27FC236}">
                <a16:creationId xmlns:a16="http://schemas.microsoft.com/office/drawing/2014/main" id="{A7DC6E1D-DF1D-00FF-4489-0DADC9A9054E}"/>
              </a:ext>
            </a:extLst>
          </p:cNvPr>
          <p:cNvSpPr/>
          <p:nvPr/>
        </p:nvSpPr>
        <p:spPr>
          <a:xfrm>
            <a:off x="1750112" y="3151150"/>
            <a:ext cx="484632" cy="978408"/>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a:extLst>
              <a:ext uri="{FF2B5EF4-FFF2-40B4-BE49-F238E27FC236}">
                <a16:creationId xmlns:a16="http://schemas.microsoft.com/office/drawing/2014/main" id="{AB5FA9C0-3012-636D-1FB2-4CB1FCF7ED71}"/>
              </a:ext>
            </a:extLst>
          </p:cNvPr>
          <p:cNvSpPr txBox="1"/>
          <p:nvPr/>
        </p:nvSpPr>
        <p:spPr>
          <a:xfrm>
            <a:off x="79083" y="2360284"/>
            <a:ext cx="3826689" cy="707886"/>
          </a:xfrm>
          <a:prstGeom prst="rect">
            <a:avLst/>
          </a:prstGeom>
          <a:noFill/>
        </p:spPr>
        <p:txBody>
          <a:bodyPr wrap="none" rtlCol="0">
            <a:spAutoFit/>
          </a:bodyPr>
          <a:lstStyle/>
          <a:p>
            <a:pPr algn="ctr"/>
            <a:r>
              <a:rPr kumimoji="1" lang="en-US" altLang="ja-JP" sz="2000" b="1" dirty="0">
                <a:solidFill>
                  <a:srgbClr val="FF0000"/>
                </a:solidFill>
              </a:rPr>
              <a:t>Portfolio</a:t>
            </a:r>
            <a:r>
              <a:rPr kumimoji="1" lang="ja-JP" altLang="en-US" sz="2000" b="1" dirty="0">
                <a:solidFill>
                  <a:srgbClr val="FF0000"/>
                </a:solidFill>
              </a:rPr>
              <a:t>の日次平均超過収益率</a:t>
            </a:r>
            <a:endParaRPr kumimoji="1" lang="en-US" altLang="ja-JP" sz="2000" b="1" dirty="0">
              <a:solidFill>
                <a:srgbClr val="FF0000"/>
              </a:solidFill>
            </a:endParaRPr>
          </a:p>
          <a:p>
            <a:pPr algn="ctr"/>
            <a:r>
              <a:rPr lang="ja-JP" altLang="en-US" sz="2000" b="1" dirty="0">
                <a:solidFill>
                  <a:srgbClr val="FF0000"/>
                </a:solidFill>
              </a:rPr>
              <a:t>（</a:t>
            </a:r>
            <a:r>
              <a:rPr lang="en-US" altLang="ja-JP" sz="2000" b="1" dirty="0">
                <a:solidFill>
                  <a:srgbClr val="FF0000"/>
                </a:solidFill>
              </a:rPr>
              <a:t>Y</a:t>
            </a:r>
            <a:r>
              <a:rPr lang="ja-JP" altLang="en-US" sz="2000" b="1" dirty="0">
                <a:solidFill>
                  <a:srgbClr val="FF0000"/>
                </a:solidFill>
              </a:rPr>
              <a:t>：被説明変数）</a:t>
            </a:r>
            <a:endParaRPr kumimoji="1" lang="ja-JP" altLang="en-US" sz="2000" b="1" dirty="0">
              <a:solidFill>
                <a:srgbClr val="FF0000"/>
              </a:solidFill>
            </a:endParaRPr>
          </a:p>
        </p:txBody>
      </p:sp>
      <p:sp>
        <p:nvSpPr>
          <p:cNvPr id="9" name="矢印: 下 8">
            <a:extLst>
              <a:ext uri="{FF2B5EF4-FFF2-40B4-BE49-F238E27FC236}">
                <a16:creationId xmlns:a16="http://schemas.microsoft.com/office/drawing/2014/main" id="{CC868647-4F9B-8B6B-51E5-EF521EC6ABDB}"/>
              </a:ext>
            </a:extLst>
          </p:cNvPr>
          <p:cNvSpPr/>
          <p:nvPr/>
        </p:nvSpPr>
        <p:spPr>
          <a:xfrm>
            <a:off x="7233517" y="3151150"/>
            <a:ext cx="484632" cy="978408"/>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790827C6-3D78-8071-3A12-F74DB0746FEA}"/>
              </a:ext>
            </a:extLst>
          </p:cNvPr>
          <p:cNvSpPr txBox="1"/>
          <p:nvPr/>
        </p:nvSpPr>
        <p:spPr>
          <a:xfrm>
            <a:off x="5958430" y="2360284"/>
            <a:ext cx="3034805" cy="707886"/>
          </a:xfrm>
          <a:prstGeom prst="rect">
            <a:avLst/>
          </a:prstGeom>
          <a:noFill/>
        </p:spPr>
        <p:txBody>
          <a:bodyPr wrap="none" rtlCol="0">
            <a:spAutoFit/>
          </a:bodyPr>
          <a:lstStyle/>
          <a:p>
            <a:pPr algn="ctr"/>
            <a:r>
              <a:rPr kumimoji="1" lang="en-US" altLang="ja-JP" sz="2000" b="1" dirty="0">
                <a:solidFill>
                  <a:srgbClr val="0070C0"/>
                </a:solidFill>
              </a:rPr>
              <a:t>TOPIX</a:t>
            </a:r>
            <a:r>
              <a:rPr kumimoji="1" lang="ja-JP" altLang="en-US" sz="2000" b="1" dirty="0">
                <a:solidFill>
                  <a:srgbClr val="0070C0"/>
                </a:solidFill>
              </a:rPr>
              <a:t>の日次超過収益率</a:t>
            </a:r>
            <a:endParaRPr kumimoji="1" lang="en-US" altLang="ja-JP" sz="2000" b="1" dirty="0">
              <a:solidFill>
                <a:srgbClr val="0070C0"/>
              </a:solidFill>
            </a:endParaRPr>
          </a:p>
          <a:p>
            <a:pPr algn="ctr"/>
            <a:r>
              <a:rPr lang="ja-JP" altLang="en-US" sz="2000" b="1" dirty="0">
                <a:solidFill>
                  <a:srgbClr val="0070C0"/>
                </a:solidFill>
              </a:rPr>
              <a:t>（</a:t>
            </a:r>
            <a:r>
              <a:rPr lang="en-US" altLang="ja-JP" sz="2000" b="1" dirty="0">
                <a:solidFill>
                  <a:srgbClr val="0070C0"/>
                </a:solidFill>
              </a:rPr>
              <a:t>X</a:t>
            </a:r>
            <a:r>
              <a:rPr lang="ja-JP" altLang="en-US" sz="2000" b="1" dirty="0">
                <a:solidFill>
                  <a:srgbClr val="0070C0"/>
                </a:solidFill>
              </a:rPr>
              <a:t>：説明変数）</a:t>
            </a:r>
            <a:endParaRPr kumimoji="1" lang="ja-JP" altLang="en-US" sz="2000" b="1" dirty="0">
              <a:solidFill>
                <a:srgbClr val="0070C0"/>
              </a:solidFill>
            </a:endParaRPr>
          </a:p>
        </p:txBody>
      </p:sp>
      <p:sp>
        <p:nvSpPr>
          <p:cNvPr id="11" name="スライド番号プレースホルダー 10">
            <a:extLst>
              <a:ext uri="{FF2B5EF4-FFF2-40B4-BE49-F238E27FC236}">
                <a16:creationId xmlns:a16="http://schemas.microsoft.com/office/drawing/2014/main" id="{5C5E01FB-AC7A-8CE1-7BB5-49B32FDA5626}"/>
              </a:ext>
            </a:extLst>
          </p:cNvPr>
          <p:cNvSpPr>
            <a:spLocks noGrp="1"/>
          </p:cNvSpPr>
          <p:nvPr>
            <p:ph type="sldNum" sz="quarter" idx="12"/>
          </p:nvPr>
        </p:nvSpPr>
        <p:spPr/>
        <p:txBody>
          <a:bodyPr/>
          <a:lstStyle/>
          <a:p>
            <a:fld id="{7D8BC461-2CCC-4D57-97A5-EAAD55696971}" type="slidenum">
              <a:rPr kumimoji="1" lang="ja-JP" altLang="en-US" smtClean="0"/>
              <a:t>13</a:t>
            </a:fld>
            <a:endParaRPr kumimoji="1" lang="ja-JP" altLang="en-US"/>
          </a:p>
        </p:txBody>
      </p:sp>
    </p:spTree>
    <p:extLst>
      <p:ext uri="{BB962C8B-B14F-4D97-AF65-F5344CB8AC3E}">
        <p14:creationId xmlns:p14="http://schemas.microsoft.com/office/powerpoint/2010/main" val="35072730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2A7FD6F-7E70-500B-AAFA-B38F72110D4B}"/>
              </a:ext>
            </a:extLst>
          </p:cNvPr>
          <p:cNvSpPr>
            <a:spLocks noGrp="1"/>
          </p:cNvSpPr>
          <p:nvPr>
            <p:ph type="title"/>
          </p:nvPr>
        </p:nvSpPr>
        <p:spPr/>
        <p:txBody>
          <a:bodyPr/>
          <a:lstStyle/>
          <a:p>
            <a:r>
              <a:rPr kumimoji="1" lang="en-US" altLang="ja-JP" b="1" u="sng" dirty="0"/>
              <a:t>3</a:t>
            </a:r>
            <a:r>
              <a:rPr kumimoji="1" lang="ja-JP" altLang="en-US" b="1" u="sng" dirty="0"/>
              <a:t>．分析方法（補足）</a:t>
            </a:r>
            <a:endParaRPr kumimoji="1" lang="ja-JP" altLang="en-US" dirty="0"/>
          </a:p>
        </p:txBody>
      </p:sp>
      <p:pic>
        <p:nvPicPr>
          <p:cNvPr id="12" name="コンテンツ プレースホルダー 11" descr="テーブル, Excel&#10;&#10;自動的に生成された説明">
            <a:extLst>
              <a:ext uri="{FF2B5EF4-FFF2-40B4-BE49-F238E27FC236}">
                <a16:creationId xmlns:a16="http://schemas.microsoft.com/office/drawing/2014/main" id="{01317E8B-DC5C-0E09-4FD2-B46531D06B5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231026" y="311619"/>
            <a:ext cx="5122774" cy="6278208"/>
          </a:xfrm>
        </p:spPr>
      </p:pic>
      <p:sp>
        <p:nvSpPr>
          <p:cNvPr id="13" name="テキスト ボックス 12">
            <a:extLst>
              <a:ext uri="{FF2B5EF4-FFF2-40B4-BE49-F238E27FC236}">
                <a16:creationId xmlns:a16="http://schemas.microsoft.com/office/drawing/2014/main" id="{AE4F79E9-DB14-740B-BF07-BC0A4844286A}"/>
              </a:ext>
            </a:extLst>
          </p:cNvPr>
          <p:cNvSpPr txBox="1"/>
          <p:nvPr/>
        </p:nvSpPr>
        <p:spPr>
          <a:xfrm>
            <a:off x="9172876" y="6517573"/>
            <a:ext cx="2435192" cy="338554"/>
          </a:xfrm>
          <a:prstGeom prst="rect">
            <a:avLst/>
          </a:prstGeom>
          <a:noFill/>
        </p:spPr>
        <p:txBody>
          <a:bodyPr wrap="square" rtlCol="0">
            <a:spAutoFit/>
          </a:bodyPr>
          <a:lstStyle/>
          <a:p>
            <a:r>
              <a:rPr kumimoji="1" lang="ja-JP" altLang="en-US" sz="1600" dirty="0"/>
              <a:t>（例）</a:t>
            </a:r>
            <a:r>
              <a:rPr kumimoji="1" lang="en-US" altLang="ja-JP" sz="1600" dirty="0"/>
              <a:t>2009</a:t>
            </a:r>
            <a:r>
              <a:rPr kumimoji="1" lang="ja-JP" altLang="en-US" sz="1600" dirty="0"/>
              <a:t>年 </a:t>
            </a:r>
            <a:r>
              <a:rPr kumimoji="1" lang="en-US" altLang="ja-JP" sz="1600" dirty="0"/>
              <a:t>Portfolio1</a:t>
            </a:r>
            <a:endParaRPr kumimoji="1" lang="ja-JP" altLang="en-US" sz="1600" dirty="0"/>
          </a:p>
        </p:txBody>
      </p:sp>
      <p:sp>
        <p:nvSpPr>
          <p:cNvPr id="14" name="テキスト ボックス 13">
            <a:extLst>
              <a:ext uri="{FF2B5EF4-FFF2-40B4-BE49-F238E27FC236}">
                <a16:creationId xmlns:a16="http://schemas.microsoft.com/office/drawing/2014/main" id="{2F2962AF-0365-A824-13F5-A86BE8FE694C}"/>
              </a:ext>
            </a:extLst>
          </p:cNvPr>
          <p:cNvSpPr txBox="1"/>
          <p:nvPr/>
        </p:nvSpPr>
        <p:spPr>
          <a:xfrm>
            <a:off x="838200" y="1690688"/>
            <a:ext cx="5122775" cy="3477875"/>
          </a:xfrm>
          <a:prstGeom prst="rect">
            <a:avLst/>
          </a:prstGeom>
          <a:noFill/>
        </p:spPr>
        <p:txBody>
          <a:bodyPr wrap="square" rtlCol="0">
            <a:spAutoFit/>
          </a:bodyPr>
          <a:lstStyle/>
          <a:p>
            <a:r>
              <a:rPr kumimoji="1" lang="en-US" altLang="ja-JP" sz="2800" dirty="0">
                <a:latin typeface="Cambria Math" panose="02040503050406030204" pitchFamily="18" charset="0"/>
              </a:rPr>
              <a:t>【</a:t>
            </a:r>
            <a:r>
              <a:rPr kumimoji="1" lang="ja-JP" altLang="en-US" sz="2800" dirty="0">
                <a:latin typeface="Cambria Math" panose="02040503050406030204" pitchFamily="18" charset="0"/>
              </a:rPr>
              <a:t>重回帰分析</a:t>
            </a:r>
            <a:r>
              <a:rPr kumimoji="1" lang="en-US" altLang="ja-JP" sz="2800" dirty="0">
                <a:latin typeface="Cambria Math" panose="02040503050406030204" pitchFamily="18" charset="0"/>
              </a:rPr>
              <a:t>】</a:t>
            </a:r>
          </a:p>
          <a:p>
            <a:r>
              <a:rPr kumimoji="1" lang="en-US" altLang="ja-JP" sz="2400" dirty="0"/>
              <a:t>X</a:t>
            </a:r>
            <a:r>
              <a:rPr kumimoji="1" lang="ja-JP" altLang="en-US" sz="2400" dirty="0"/>
              <a:t>値</a:t>
            </a:r>
            <a:r>
              <a:rPr kumimoji="1" lang="en-US" altLang="ja-JP" sz="2400" dirty="0"/>
              <a:t>1</a:t>
            </a:r>
            <a:r>
              <a:rPr kumimoji="1" lang="ja-JP" altLang="en-US" sz="2400" dirty="0"/>
              <a:t>：</a:t>
            </a:r>
            <a:r>
              <a:rPr lang="ja-JP" altLang="en-US" sz="2400" dirty="0"/>
              <a:t>－</a:t>
            </a:r>
            <a:r>
              <a:rPr lang="en-US" altLang="ja-JP" sz="2400" dirty="0"/>
              <a:t>7</a:t>
            </a:r>
            <a:r>
              <a:rPr lang="ja-JP" altLang="en-US" sz="2400" dirty="0"/>
              <a:t>日の回帰係数</a:t>
            </a:r>
            <a:endParaRPr lang="en-US" altLang="ja-JP" sz="2400" dirty="0"/>
          </a:p>
          <a:p>
            <a:r>
              <a:rPr kumimoji="1" lang="en-US" altLang="ja-JP" sz="2400" dirty="0"/>
              <a:t>X</a:t>
            </a:r>
            <a:r>
              <a:rPr kumimoji="1" lang="ja-JP" altLang="en-US" sz="2400" dirty="0"/>
              <a:t>値</a:t>
            </a:r>
            <a:r>
              <a:rPr kumimoji="1" lang="en-US" altLang="ja-JP" sz="2400" dirty="0"/>
              <a:t>8</a:t>
            </a:r>
            <a:r>
              <a:rPr kumimoji="1" lang="ja-JP" altLang="en-US" sz="2400" dirty="0"/>
              <a:t>：</a:t>
            </a:r>
            <a:r>
              <a:rPr kumimoji="1" lang="en-US" altLang="ja-JP" sz="2400" dirty="0"/>
              <a:t>±0</a:t>
            </a:r>
            <a:r>
              <a:rPr kumimoji="1" lang="ja-JP" altLang="en-US" sz="2400" dirty="0"/>
              <a:t>日の回帰係数</a:t>
            </a:r>
            <a:endParaRPr kumimoji="1" lang="en-US" altLang="ja-JP" sz="2400" dirty="0"/>
          </a:p>
          <a:p>
            <a:r>
              <a:rPr lang="en-US" altLang="ja-JP" sz="2400" dirty="0"/>
              <a:t>X</a:t>
            </a:r>
            <a:r>
              <a:rPr lang="ja-JP" altLang="en-US" sz="2400" dirty="0"/>
              <a:t>値</a:t>
            </a:r>
            <a:r>
              <a:rPr lang="en-US" altLang="ja-JP" sz="2400" dirty="0"/>
              <a:t>15</a:t>
            </a:r>
            <a:r>
              <a:rPr lang="ja-JP" altLang="en-US" sz="2400" dirty="0"/>
              <a:t>：＋</a:t>
            </a:r>
            <a:r>
              <a:rPr lang="en-US" altLang="ja-JP" sz="2400" dirty="0"/>
              <a:t>7</a:t>
            </a:r>
            <a:r>
              <a:rPr lang="ja-JP" altLang="en-US" sz="2400" dirty="0"/>
              <a:t>日の回帰係数</a:t>
            </a:r>
            <a:endParaRPr lang="en-US" altLang="ja-JP" sz="2400" dirty="0"/>
          </a:p>
          <a:p>
            <a:endParaRPr kumimoji="1" lang="en-US" altLang="ja-JP" sz="2400" dirty="0"/>
          </a:p>
          <a:p>
            <a:endParaRPr lang="en-US" altLang="ja-JP" sz="2400" dirty="0"/>
          </a:p>
          <a:p>
            <a:r>
              <a:rPr lang="en-US" altLang="ja-JP" sz="2400" dirty="0"/>
              <a:t>2009</a:t>
            </a:r>
            <a:r>
              <a:rPr lang="ja-JP" altLang="en-US" sz="2400" dirty="0"/>
              <a:t>年</a:t>
            </a:r>
            <a:r>
              <a:rPr lang="en-US" altLang="ja-JP" sz="2400" dirty="0"/>
              <a:t>~2022</a:t>
            </a:r>
            <a:r>
              <a:rPr lang="ja-JP" altLang="en-US" sz="2400" dirty="0"/>
              <a:t>年の</a:t>
            </a:r>
            <a:r>
              <a:rPr lang="en-US" altLang="ja-JP" sz="2400" dirty="0"/>
              <a:t>14</a:t>
            </a:r>
            <a:r>
              <a:rPr lang="ja-JP" altLang="en-US" sz="2400" dirty="0"/>
              <a:t>年間の回帰係数を足し合わせたものが</a:t>
            </a:r>
            <a:r>
              <a:rPr lang="en-US" altLang="ja-JP" sz="2400" b="1" dirty="0"/>
              <a:t>ACβ</a:t>
            </a:r>
            <a:r>
              <a:rPr lang="ja-JP" altLang="en-US" sz="2400" b="1" dirty="0"/>
              <a:t>（集計係数の</a:t>
            </a:r>
            <a:r>
              <a:rPr lang="en-US" altLang="ja-JP" sz="2400" b="1" dirty="0"/>
              <a:t>β</a:t>
            </a:r>
            <a:r>
              <a:rPr lang="ja-JP" altLang="en-US" sz="2400" b="1" dirty="0"/>
              <a:t>）</a:t>
            </a:r>
            <a:r>
              <a:rPr lang="ja-JP" altLang="en-US" sz="2400" dirty="0"/>
              <a:t>となる</a:t>
            </a:r>
            <a:endParaRPr kumimoji="1" lang="ja-JP" altLang="en-US" sz="2400" dirty="0"/>
          </a:p>
        </p:txBody>
      </p:sp>
      <p:sp>
        <p:nvSpPr>
          <p:cNvPr id="15" name="四角形: 角を丸くする 14">
            <a:extLst>
              <a:ext uri="{FF2B5EF4-FFF2-40B4-BE49-F238E27FC236}">
                <a16:creationId xmlns:a16="http://schemas.microsoft.com/office/drawing/2014/main" id="{578F7E29-9730-5AC3-E7FC-6D7EA9EE083D}"/>
              </a:ext>
            </a:extLst>
          </p:cNvPr>
          <p:cNvSpPr/>
          <p:nvPr/>
        </p:nvSpPr>
        <p:spPr>
          <a:xfrm>
            <a:off x="6458552" y="3532471"/>
            <a:ext cx="1164656" cy="2985101"/>
          </a:xfrm>
          <a:prstGeom prst="round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スライド番号プレースホルダー 2">
            <a:extLst>
              <a:ext uri="{FF2B5EF4-FFF2-40B4-BE49-F238E27FC236}">
                <a16:creationId xmlns:a16="http://schemas.microsoft.com/office/drawing/2014/main" id="{59E262D1-777B-2E2B-F4DE-F08FF2AA0818}"/>
              </a:ext>
            </a:extLst>
          </p:cNvPr>
          <p:cNvSpPr>
            <a:spLocks noGrp="1"/>
          </p:cNvSpPr>
          <p:nvPr>
            <p:ph type="sldNum" sz="quarter" idx="12"/>
          </p:nvPr>
        </p:nvSpPr>
        <p:spPr/>
        <p:txBody>
          <a:bodyPr/>
          <a:lstStyle/>
          <a:p>
            <a:fld id="{7D8BC461-2CCC-4D57-97A5-EAAD55696971}" type="slidenum">
              <a:rPr kumimoji="1" lang="ja-JP" altLang="en-US" smtClean="0"/>
              <a:t>14</a:t>
            </a:fld>
            <a:endParaRPr kumimoji="1" lang="ja-JP" altLang="en-US"/>
          </a:p>
        </p:txBody>
      </p:sp>
    </p:spTree>
    <p:extLst>
      <p:ext uri="{BB962C8B-B14F-4D97-AF65-F5344CB8AC3E}">
        <p14:creationId xmlns:p14="http://schemas.microsoft.com/office/powerpoint/2010/main" val="20721445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D9F5177-2A52-9343-CE6C-C30BAA814DD8}"/>
              </a:ext>
            </a:extLst>
          </p:cNvPr>
          <p:cNvSpPr>
            <a:spLocks noGrp="1"/>
          </p:cNvSpPr>
          <p:nvPr>
            <p:ph type="title"/>
          </p:nvPr>
        </p:nvSpPr>
        <p:spPr/>
        <p:txBody>
          <a:bodyPr/>
          <a:lstStyle/>
          <a:p>
            <a:r>
              <a:rPr lang="en-US" altLang="ja-JP" b="1" u="sng" dirty="0"/>
              <a:t>3</a:t>
            </a:r>
            <a:r>
              <a:rPr lang="ja-JP" altLang="en-US" b="1" u="sng" dirty="0"/>
              <a:t>．分析方法</a:t>
            </a:r>
            <a:endParaRPr kumimoji="1" lang="ja-JP" altLang="en-US" dirty="0"/>
          </a:p>
        </p:txBody>
      </p:sp>
      <p:sp>
        <p:nvSpPr>
          <p:cNvPr id="3" name="コンテンツ プレースホルダー 2">
            <a:extLst>
              <a:ext uri="{FF2B5EF4-FFF2-40B4-BE49-F238E27FC236}">
                <a16:creationId xmlns:a16="http://schemas.microsoft.com/office/drawing/2014/main" id="{7F26A014-2F57-F7DC-AE97-665799F6E1A0}"/>
              </a:ext>
            </a:extLst>
          </p:cNvPr>
          <p:cNvSpPr>
            <a:spLocks noGrp="1"/>
          </p:cNvSpPr>
          <p:nvPr>
            <p:ph idx="1"/>
          </p:nvPr>
        </p:nvSpPr>
        <p:spPr>
          <a:xfrm>
            <a:off x="838200" y="1825625"/>
            <a:ext cx="10515600" cy="4667250"/>
          </a:xfrm>
        </p:spPr>
        <p:txBody>
          <a:bodyPr>
            <a:normAutofit fontScale="85000" lnSpcReduction="10000"/>
          </a:bodyPr>
          <a:lstStyle/>
          <a:p>
            <a:pPr marL="0" indent="0">
              <a:buNone/>
            </a:pPr>
            <a:r>
              <a:rPr lang="en-US" altLang="ja-JP" sz="3300" dirty="0"/>
              <a:t>【</a:t>
            </a:r>
            <a:r>
              <a:rPr lang="ja-JP" altLang="en-US" sz="3300" dirty="0"/>
              <a:t>なぜ</a:t>
            </a:r>
            <a:r>
              <a:rPr lang="en-US" altLang="ja-JP" sz="3300" dirty="0"/>
              <a:t>Dimson</a:t>
            </a:r>
            <a:r>
              <a:rPr lang="ja-JP" altLang="en-US" sz="3300" dirty="0"/>
              <a:t>法を使用するのか</a:t>
            </a:r>
            <a:r>
              <a:rPr lang="en-US" altLang="ja-JP" sz="3300" dirty="0"/>
              <a:t>】</a:t>
            </a:r>
          </a:p>
          <a:p>
            <a:pPr marL="0" indent="0">
              <a:buNone/>
            </a:pPr>
            <a:r>
              <a:rPr lang="ja-JP" altLang="en-US" sz="3300" u="sng" dirty="0"/>
              <a:t>「小型株効果」の要因｛</a:t>
            </a:r>
            <a:r>
              <a:rPr lang="en-US" altLang="ja-JP" sz="3300" u="sng" dirty="0"/>
              <a:t>Barry and Brown(1984)</a:t>
            </a:r>
            <a:r>
              <a:rPr lang="ja-JP" altLang="en-US" sz="3300" u="sng" dirty="0"/>
              <a:t>｝</a:t>
            </a:r>
            <a:endParaRPr lang="en-US" altLang="ja-JP" sz="3300" u="sng" dirty="0"/>
          </a:p>
          <a:p>
            <a:pPr marL="514350" indent="-514350">
              <a:buFont typeface="+mj-lt"/>
              <a:buAutoNum type="arabicPeriod"/>
            </a:pPr>
            <a:r>
              <a:rPr lang="ja-JP" altLang="en-US" sz="3300" dirty="0"/>
              <a:t>先行要因</a:t>
            </a:r>
            <a:endParaRPr lang="en-US" altLang="ja-JP" sz="3300" dirty="0"/>
          </a:p>
          <a:p>
            <a:pPr marL="514350" indent="-514350">
              <a:buFont typeface="+mj-lt"/>
              <a:buAutoNum type="arabicPeriod"/>
            </a:pPr>
            <a:r>
              <a:rPr lang="ja-JP" altLang="en-US" sz="3300" dirty="0"/>
              <a:t>遅行要因</a:t>
            </a:r>
            <a:endParaRPr lang="en-US" altLang="ja-JP" sz="3300" dirty="0"/>
          </a:p>
          <a:p>
            <a:pPr marL="514350" indent="-514350">
              <a:buFont typeface="+mj-lt"/>
              <a:buAutoNum type="arabicPeriod"/>
            </a:pPr>
            <a:r>
              <a:rPr lang="ja-JP" altLang="en-US" sz="3300" dirty="0"/>
              <a:t>取引コスト</a:t>
            </a:r>
            <a:endParaRPr lang="en-US" altLang="ja-JP" sz="3300" dirty="0"/>
          </a:p>
          <a:p>
            <a:pPr marL="457200" lvl="1" indent="0">
              <a:buNone/>
            </a:pPr>
            <a:r>
              <a:rPr lang="ja-JP" altLang="en-US" sz="2800" dirty="0"/>
              <a:t>→年次リバランスによる取引コスト低下により考慮不要</a:t>
            </a:r>
            <a:endParaRPr lang="en-US" altLang="ja-JP" sz="2800" dirty="0"/>
          </a:p>
          <a:p>
            <a:pPr marL="514350" indent="-514350">
              <a:buFont typeface="+mj-lt"/>
              <a:buAutoNum type="arabicPeriod"/>
            </a:pPr>
            <a:r>
              <a:rPr lang="ja-JP" altLang="en-US" sz="3300" dirty="0"/>
              <a:t>アナリストの注意</a:t>
            </a:r>
            <a:endParaRPr lang="en-US" altLang="ja-JP" sz="3300" dirty="0"/>
          </a:p>
          <a:p>
            <a:pPr marL="457200" lvl="1" indent="0">
              <a:buNone/>
            </a:pPr>
            <a:r>
              <a:rPr lang="ja-JP" altLang="en-US" sz="2800" dirty="0"/>
              <a:t>→全ての</a:t>
            </a:r>
            <a:r>
              <a:rPr lang="en-US" altLang="ja-JP" sz="2800" dirty="0"/>
              <a:t>REIT</a:t>
            </a:r>
            <a:r>
              <a:rPr lang="ja-JP" altLang="en-US" sz="2800" dirty="0"/>
              <a:t>は同じアナリストによりフォローされているため考慮不要</a:t>
            </a:r>
            <a:endParaRPr lang="en-US" altLang="ja-JP" sz="2800" dirty="0"/>
          </a:p>
          <a:p>
            <a:pPr marL="514350" indent="-514350">
              <a:buFont typeface="+mj-lt"/>
              <a:buAutoNum type="arabicPeriod"/>
            </a:pPr>
            <a:r>
              <a:rPr lang="ja-JP" altLang="en-US" sz="3300" dirty="0"/>
              <a:t>情報の差異</a:t>
            </a:r>
            <a:endParaRPr lang="en-US" altLang="ja-JP" sz="3300" dirty="0"/>
          </a:p>
          <a:p>
            <a:pPr marL="457200" lvl="1" indent="0">
              <a:buNone/>
            </a:pPr>
            <a:r>
              <a:rPr lang="ja-JP" altLang="en-US" sz="2800" dirty="0"/>
              <a:t>→通常全ての</a:t>
            </a:r>
            <a:r>
              <a:rPr lang="en-US" altLang="ja-JP" sz="2800" dirty="0"/>
              <a:t>REIT</a:t>
            </a:r>
            <a:r>
              <a:rPr lang="ja-JP" altLang="en-US" sz="2800" dirty="0"/>
              <a:t>は同じアナリストグループによりフォローされているため考慮不要</a:t>
            </a:r>
            <a:endParaRPr lang="en-US" altLang="ja-JP" sz="2800" dirty="0"/>
          </a:p>
        </p:txBody>
      </p:sp>
      <p:sp>
        <p:nvSpPr>
          <p:cNvPr id="4" name="スライド番号プレースホルダー 3">
            <a:extLst>
              <a:ext uri="{FF2B5EF4-FFF2-40B4-BE49-F238E27FC236}">
                <a16:creationId xmlns:a16="http://schemas.microsoft.com/office/drawing/2014/main" id="{7680A94B-7AF2-1ED9-F79A-92A62356F590}"/>
              </a:ext>
            </a:extLst>
          </p:cNvPr>
          <p:cNvSpPr>
            <a:spLocks noGrp="1"/>
          </p:cNvSpPr>
          <p:nvPr>
            <p:ph type="sldNum" sz="quarter" idx="12"/>
          </p:nvPr>
        </p:nvSpPr>
        <p:spPr/>
        <p:txBody>
          <a:bodyPr/>
          <a:lstStyle/>
          <a:p>
            <a:fld id="{57A7E0CB-059B-4D92-BD4B-722AE724837D}" type="slidenum">
              <a:rPr kumimoji="1" lang="ja-JP" altLang="en-US" smtClean="0"/>
              <a:t>15</a:t>
            </a:fld>
            <a:endParaRPr kumimoji="1" lang="ja-JP" altLang="en-US"/>
          </a:p>
        </p:txBody>
      </p:sp>
      <p:sp>
        <p:nvSpPr>
          <p:cNvPr id="5" name="右中かっこ 4">
            <a:extLst>
              <a:ext uri="{FF2B5EF4-FFF2-40B4-BE49-F238E27FC236}">
                <a16:creationId xmlns:a16="http://schemas.microsoft.com/office/drawing/2014/main" id="{553F7BE0-66CA-78F2-7B58-DC3BFC80E440}"/>
              </a:ext>
            </a:extLst>
          </p:cNvPr>
          <p:cNvSpPr/>
          <p:nvPr/>
        </p:nvSpPr>
        <p:spPr>
          <a:xfrm>
            <a:off x="2964303" y="2812422"/>
            <a:ext cx="421241" cy="744876"/>
          </a:xfrm>
          <a:prstGeom prst="rightBrace">
            <a:avLst/>
          </a:prstGeom>
          <a:noFill/>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6" name="テキスト ボックス 5">
            <a:extLst>
              <a:ext uri="{FF2B5EF4-FFF2-40B4-BE49-F238E27FC236}">
                <a16:creationId xmlns:a16="http://schemas.microsoft.com/office/drawing/2014/main" id="{D7B6762C-3222-B258-B83F-49796D87D19C}"/>
              </a:ext>
            </a:extLst>
          </p:cNvPr>
          <p:cNvSpPr txBox="1"/>
          <p:nvPr/>
        </p:nvSpPr>
        <p:spPr>
          <a:xfrm>
            <a:off x="3487990" y="2923250"/>
            <a:ext cx="5122609" cy="954107"/>
          </a:xfrm>
          <a:prstGeom prst="rect">
            <a:avLst/>
          </a:prstGeom>
          <a:noFill/>
        </p:spPr>
        <p:txBody>
          <a:bodyPr wrap="square" rtlCol="0">
            <a:spAutoFit/>
          </a:bodyPr>
          <a:lstStyle/>
          <a:p>
            <a:r>
              <a:rPr lang="en-US" altLang="ja-JP" sz="2800" b="1" dirty="0"/>
              <a:t>Dimson</a:t>
            </a:r>
            <a:r>
              <a:rPr lang="ja-JP" altLang="en-US" sz="2800" b="1" dirty="0"/>
              <a:t>法の重回帰分析により正確なリスク測定を行う</a:t>
            </a:r>
            <a:endParaRPr kumimoji="1" lang="ja-JP" altLang="en-US" sz="2800" b="1" dirty="0"/>
          </a:p>
        </p:txBody>
      </p:sp>
    </p:spTree>
    <p:extLst>
      <p:ext uri="{BB962C8B-B14F-4D97-AF65-F5344CB8AC3E}">
        <p14:creationId xmlns:p14="http://schemas.microsoft.com/office/powerpoint/2010/main" val="3129457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D98A0AB-DC13-D735-E8D8-1E011641BD92}"/>
              </a:ext>
            </a:extLst>
          </p:cNvPr>
          <p:cNvSpPr>
            <a:spLocks noGrp="1"/>
          </p:cNvSpPr>
          <p:nvPr>
            <p:ph type="title"/>
          </p:nvPr>
        </p:nvSpPr>
        <p:spPr/>
        <p:txBody>
          <a:bodyPr/>
          <a:lstStyle/>
          <a:p>
            <a:r>
              <a:rPr kumimoji="1" lang="en-US" altLang="ja-JP" b="1" u="sng" dirty="0"/>
              <a:t>3</a:t>
            </a:r>
            <a:r>
              <a:rPr kumimoji="1" lang="ja-JP" altLang="en-US" b="1" u="sng" dirty="0"/>
              <a:t>．分析方法（補足）</a:t>
            </a:r>
            <a:endParaRPr kumimoji="1" lang="ja-JP" altLang="en-US" dirty="0"/>
          </a:p>
        </p:txBody>
      </p:sp>
      <mc:AlternateContent xmlns:mc="http://schemas.openxmlformats.org/markup-compatibility/2006" xmlns:a14="http://schemas.microsoft.com/office/drawing/2010/main">
        <mc:Choice Requires="a14">
          <p:sp>
            <p:nvSpPr>
              <p:cNvPr id="3" name="コンテンツ プレースホルダー 2">
                <a:extLst>
                  <a:ext uri="{FF2B5EF4-FFF2-40B4-BE49-F238E27FC236}">
                    <a16:creationId xmlns:a16="http://schemas.microsoft.com/office/drawing/2014/main" id="{7A64CD65-D327-7686-2A55-35207F271D17}"/>
                  </a:ext>
                </a:extLst>
              </p:cNvPr>
              <p:cNvSpPr>
                <a:spLocks noGrp="1"/>
              </p:cNvSpPr>
              <p:nvPr>
                <p:ph idx="1"/>
              </p:nvPr>
            </p:nvSpPr>
            <p:spPr/>
            <p:txBody>
              <a:bodyPr>
                <a:normAutofit/>
              </a:bodyPr>
              <a:lstStyle/>
              <a:p>
                <a:r>
                  <a:rPr kumimoji="1" lang="en-US" altLang="ja-JP" dirty="0"/>
                  <a:t>(1)</a:t>
                </a:r>
                <a:r>
                  <a:rPr kumimoji="1" lang="ja-JP" altLang="en-US" dirty="0"/>
                  <a:t>、</a:t>
                </a:r>
                <a:r>
                  <a:rPr kumimoji="1" lang="en-US" altLang="ja-JP" dirty="0"/>
                  <a:t>(2)</a:t>
                </a:r>
                <a:r>
                  <a:rPr kumimoji="1" lang="ja-JP" altLang="en-US" dirty="0"/>
                  <a:t>式で求めた</a:t>
                </a:r>
                <a:r>
                  <a:rPr kumimoji="1" lang="en-US" altLang="ja-JP" dirty="0"/>
                  <a:t>β</a:t>
                </a:r>
                <a:r>
                  <a:rPr kumimoji="1" lang="ja-JP" altLang="en-US" dirty="0"/>
                  <a:t>を</a:t>
                </a:r>
                <a:r>
                  <a:rPr kumimoji="1" lang="en-US" altLang="ja-JP" dirty="0"/>
                  <a:t>t</a:t>
                </a:r>
                <a:r>
                  <a:rPr kumimoji="1" lang="ja-JP" altLang="en-US" dirty="0"/>
                  <a:t>検定により有意であるかを確かめる</a:t>
                </a:r>
                <a:br>
                  <a:rPr kumimoji="1" lang="en-US" altLang="ja-JP" dirty="0"/>
                </a:br>
                <a:r>
                  <a:rPr lang="ja-JP" altLang="en-US" dirty="0"/>
                  <a:t>（補足）</a:t>
                </a:r>
                <a:endParaRPr lang="en-US" altLang="ja-JP" dirty="0"/>
              </a:p>
              <a:p>
                <a:pPr lvl="1"/>
                <a:r>
                  <a:rPr lang="en-US" altLang="ja-JP" dirty="0"/>
                  <a:t>β</a:t>
                </a:r>
                <a:r>
                  <a:rPr lang="ja-JP" altLang="en-US" dirty="0"/>
                  <a:t>について</a:t>
                </a:r>
                <a:r>
                  <a:rPr lang="en-US" altLang="ja-JP" dirty="0"/>
                  <a:t>t</a:t>
                </a:r>
                <a:r>
                  <a:rPr lang="ja-JP" altLang="en-US" dirty="0"/>
                  <a:t>検定を行う（有意水準：</a:t>
                </a:r>
                <a:r>
                  <a:rPr lang="en-US" altLang="ja-JP" dirty="0"/>
                  <a:t>90%</a:t>
                </a:r>
                <a:r>
                  <a:rPr lang="ja-JP" altLang="en-US" dirty="0"/>
                  <a:t>）</a:t>
                </a:r>
                <a:endParaRPr lang="en-US" altLang="ja-JP" dirty="0"/>
              </a:p>
              <a:p>
                <a:pPr lvl="1"/>
                <a:r>
                  <a:rPr lang="ja-JP" altLang="en-US" dirty="0"/>
                  <a:t>帰無仮説を</a:t>
                </a:r>
                <a14:m>
                  <m:oMath xmlns:m="http://schemas.openxmlformats.org/officeDocument/2006/math">
                    <m:sSub>
                      <m:sSubPr>
                        <m:ctrlPr>
                          <a:rPr lang="en-US" altLang="ja-JP" i="1" smtClean="0">
                            <a:latin typeface="Cambria Math" panose="02040503050406030204" pitchFamily="18" charset="0"/>
                          </a:rPr>
                        </m:ctrlPr>
                      </m:sSubPr>
                      <m:e>
                        <m:r>
                          <m:rPr>
                            <m:sty m:val="p"/>
                          </m:rPr>
                          <a:rPr lang="en-US" altLang="ja-JP" b="0" i="0" smtClean="0">
                            <a:latin typeface="Cambria Math" panose="02040503050406030204" pitchFamily="18" charset="0"/>
                          </a:rPr>
                          <m:t>H</m:t>
                        </m:r>
                      </m:e>
                      <m:sub>
                        <m:r>
                          <a:rPr lang="en-US" altLang="ja-JP" b="0" i="0" smtClean="0">
                            <a:latin typeface="Cambria Math" panose="02040503050406030204" pitchFamily="18" charset="0"/>
                          </a:rPr>
                          <m:t>0</m:t>
                        </m:r>
                      </m:sub>
                    </m:sSub>
                    <m:r>
                      <a:rPr lang="ja-JP" altLang="en-US" i="0">
                        <a:latin typeface="Cambria Math" panose="02040503050406030204" pitchFamily="18" charset="0"/>
                      </a:rPr>
                      <m:t>：</m:t>
                    </m:r>
                    <m:r>
                      <m:rPr>
                        <m:sty m:val="p"/>
                      </m:rPr>
                      <a:rPr lang="ja-JP" altLang="en-US" i="0" smtClean="0">
                        <a:latin typeface="Cambria Math" panose="02040503050406030204" pitchFamily="18" charset="0"/>
                      </a:rPr>
                      <m:t>β</m:t>
                    </m:r>
                    <m:r>
                      <a:rPr lang="en-US" altLang="ja-JP" b="0" i="0" smtClean="0">
                        <a:latin typeface="Cambria Math" panose="02040503050406030204" pitchFamily="18" charset="0"/>
                      </a:rPr>
                      <m:t> = 0</m:t>
                    </m:r>
                  </m:oMath>
                </a14:m>
                <a:r>
                  <a:rPr lang="en-US" altLang="ja-JP" dirty="0"/>
                  <a:t> </a:t>
                </a:r>
                <a:r>
                  <a:rPr lang="ja-JP" altLang="en-US" dirty="0"/>
                  <a:t>とする</a:t>
                </a:r>
                <a:endParaRPr lang="en-US" altLang="ja-JP" dirty="0"/>
              </a:p>
              <a:p>
                <a:pPr marL="914400" lvl="2" indent="0">
                  <a:buNone/>
                </a:pPr>
                <a:r>
                  <a:rPr lang="ja-JP" altLang="en-US" sz="2400" dirty="0"/>
                  <a:t>→</a:t>
                </a:r>
                <a:r>
                  <a:rPr lang="en-US" altLang="ja-JP" sz="2400" dirty="0"/>
                  <a:t>J-REIT</a:t>
                </a:r>
                <a:r>
                  <a:rPr lang="ja-JP" altLang="en-US" sz="2400" dirty="0"/>
                  <a:t>が市場に対して反応しているかどうかを確認するため</a:t>
                </a:r>
                <a:endParaRPr lang="en-US" altLang="ja-JP" sz="2400" dirty="0"/>
              </a:p>
              <a:p>
                <a:pPr lvl="1"/>
                <a:r>
                  <a:rPr lang="ja-JP" altLang="en-US" dirty="0"/>
                  <a:t>本研究では</a:t>
                </a:r>
                <a14:m>
                  <m:oMath xmlns:m="http://schemas.openxmlformats.org/officeDocument/2006/math">
                    <m:r>
                      <a:rPr lang="ja-JP" altLang="en-US" i="1" smtClean="0">
                        <a:latin typeface="Cambria Math" panose="02040503050406030204" pitchFamily="18" charset="0"/>
                      </a:rPr>
                      <m:t>𝛼</m:t>
                    </m:r>
                  </m:oMath>
                </a14:m>
                <a:r>
                  <a:rPr lang="ja-JP" altLang="en-US" dirty="0"/>
                  <a:t>についても</a:t>
                </a:r>
                <a:r>
                  <a:rPr lang="en-US" altLang="ja-JP" dirty="0"/>
                  <a:t>t</a:t>
                </a:r>
                <a:r>
                  <a:rPr lang="ja-JP" altLang="en-US" dirty="0"/>
                  <a:t>検定を行う（有意水準：</a:t>
                </a:r>
                <a:r>
                  <a:rPr lang="en-US" altLang="ja-JP" dirty="0"/>
                  <a:t>90%</a:t>
                </a:r>
                <a:r>
                  <a:rPr lang="ja-JP" altLang="en-US" dirty="0"/>
                  <a:t>）</a:t>
                </a:r>
                <a:endParaRPr lang="en-US" altLang="ja-JP" dirty="0"/>
              </a:p>
              <a:p>
                <a:pPr marL="914400" lvl="2" indent="0">
                  <a:buNone/>
                </a:pPr>
                <a:r>
                  <a:rPr lang="ja-JP" altLang="en-US" sz="2400" dirty="0"/>
                  <a:t>→ポートフォリオの実現リターンが理論的に期待されるリターンに比べどれほど上回っているか（超過リターン）を確認するため</a:t>
                </a:r>
                <a:endParaRPr lang="en-US" altLang="ja-JP" sz="2400" dirty="0"/>
              </a:p>
              <a:p>
                <a:endParaRPr lang="en-US" altLang="ja-JP" dirty="0"/>
              </a:p>
            </p:txBody>
          </p:sp>
        </mc:Choice>
        <mc:Fallback xmlns="">
          <p:sp>
            <p:nvSpPr>
              <p:cNvPr id="3" name="コンテンツ プレースホルダー 2">
                <a:extLst>
                  <a:ext uri="{FF2B5EF4-FFF2-40B4-BE49-F238E27FC236}">
                    <a16:creationId xmlns:a16="http://schemas.microsoft.com/office/drawing/2014/main" id="{7A64CD65-D327-7686-2A55-35207F271D17}"/>
                  </a:ext>
                </a:extLst>
              </p:cNvPr>
              <p:cNvSpPr>
                <a:spLocks noGrp="1" noRot="1" noChangeAspect="1" noMove="1" noResize="1" noEditPoints="1" noAdjustHandles="1" noChangeArrowheads="1" noChangeShapeType="1" noTextEdit="1"/>
              </p:cNvSpPr>
              <p:nvPr>
                <p:ph idx="1"/>
              </p:nvPr>
            </p:nvSpPr>
            <p:spPr>
              <a:blipFill>
                <a:blip r:embed="rId3"/>
                <a:stretch>
                  <a:fillRect l="-1043" t="-2241"/>
                </a:stretch>
              </a:blipFill>
            </p:spPr>
            <p:txBody>
              <a:bodyPr/>
              <a:lstStyle/>
              <a:p>
                <a:r>
                  <a:rPr lang="ja-JP" altLang="en-US">
                    <a:noFill/>
                  </a:rPr>
                  <a:t> </a:t>
                </a:r>
              </a:p>
            </p:txBody>
          </p:sp>
        </mc:Fallback>
      </mc:AlternateContent>
      <p:sp>
        <p:nvSpPr>
          <p:cNvPr id="4" name="スライド番号プレースホルダー 3">
            <a:extLst>
              <a:ext uri="{FF2B5EF4-FFF2-40B4-BE49-F238E27FC236}">
                <a16:creationId xmlns:a16="http://schemas.microsoft.com/office/drawing/2014/main" id="{19F69939-A572-E991-8618-233DF7322A70}"/>
              </a:ext>
            </a:extLst>
          </p:cNvPr>
          <p:cNvSpPr>
            <a:spLocks noGrp="1"/>
          </p:cNvSpPr>
          <p:nvPr>
            <p:ph type="sldNum" sz="quarter" idx="12"/>
          </p:nvPr>
        </p:nvSpPr>
        <p:spPr/>
        <p:txBody>
          <a:bodyPr/>
          <a:lstStyle/>
          <a:p>
            <a:fld id="{57A7E0CB-059B-4D92-BD4B-722AE724837D}" type="slidenum">
              <a:rPr kumimoji="1" lang="ja-JP" altLang="en-US" smtClean="0"/>
              <a:t>16</a:t>
            </a:fld>
            <a:endParaRPr kumimoji="1" lang="ja-JP" altLang="en-US"/>
          </a:p>
        </p:txBody>
      </p:sp>
    </p:spTree>
    <p:extLst>
      <p:ext uri="{BB962C8B-B14F-4D97-AF65-F5344CB8AC3E}">
        <p14:creationId xmlns:p14="http://schemas.microsoft.com/office/powerpoint/2010/main" val="21852545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B510A27-53DD-5664-D5FA-654782667FAE}"/>
              </a:ext>
            </a:extLst>
          </p:cNvPr>
          <p:cNvSpPr>
            <a:spLocks noGrp="1"/>
          </p:cNvSpPr>
          <p:nvPr>
            <p:ph type="title"/>
          </p:nvPr>
        </p:nvSpPr>
        <p:spPr/>
        <p:txBody>
          <a:bodyPr/>
          <a:lstStyle/>
          <a:p>
            <a:r>
              <a:rPr lang="en-US" altLang="ja-JP" b="1" u="sng" dirty="0"/>
              <a:t>4</a:t>
            </a:r>
            <a:r>
              <a:rPr lang="ja-JP" altLang="en-US" b="1" u="sng" dirty="0"/>
              <a:t>．</a:t>
            </a:r>
            <a:r>
              <a:rPr kumimoji="1" lang="ja-JP" altLang="en-US" b="1" u="sng" dirty="0"/>
              <a:t>分析対象・分析期間</a:t>
            </a:r>
          </a:p>
        </p:txBody>
      </p:sp>
      <p:sp>
        <p:nvSpPr>
          <p:cNvPr id="3" name="コンテンツ プレースホルダー 2">
            <a:extLst>
              <a:ext uri="{FF2B5EF4-FFF2-40B4-BE49-F238E27FC236}">
                <a16:creationId xmlns:a16="http://schemas.microsoft.com/office/drawing/2014/main" id="{C6983141-7A4B-0E33-6981-793EC7577EA4}"/>
              </a:ext>
            </a:extLst>
          </p:cNvPr>
          <p:cNvSpPr>
            <a:spLocks noGrp="1"/>
          </p:cNvSpPr>
          <p:nvPr>
            <p:ph idx="1"/>
          </p:nvPr>
        </p:nvSpPr>
        <p:spPr/>
        <p:txBody>
          <a:bodyPr>
            <a:normAutofit/>
          </a:bodyPr>
          <a:lstStyle/>
          <a:p>
            <a:r>
              <a:rPr lang="ja-JP" altLang="en-US" dirty="0"/>
              <a:t>分析期間</a:t>
            </a:r>
            <a:endParaRPr lang="en-US" altLang="ja-JP" dirty="0"/>
          </a:p>
          <a:p>
            <a:pPr marL="457200" lvl="1" indent="0">
              <a:buNone/>
            </a:pPr>
            <a:r>
              <a:rPr lang="en-US" altLang="ja-JP" dirty="0"/>
              <a:t>2009</a:t>
            </a:r>
            <a:r>
              <a:rPr lang="ja-JP" altLang="en-US" dirty="0"/>
              <a:t>年</a:t>
            </a:r>
            <a:r>
              <a:rPr lang="en-US" altLang="ja-JP" dirty="0"/>
              <a:t>1</a:t>
            </a:r>
            <a:r>
              <a:rPr lang="ja-JP" altLang="en-US" dirty="0"/>
              <a:t>月</a:t>
            </a:r>
            <a:r>
              <a:rPr lang="en-US" altLang="ja-JP" dirty="0"/>
              <a:t>1</a:t>
            </a:r>
            <a:r>
              <a:rPr lang="ja-JP" altLang="en-US" dirty="0"/>
              <a:t>日～</a:t>
            </a:r>
            <a:r>
              <a:rPr lang="en-US" altLang="ja-JP" dirty="0"/>
              <a:t>2022</a:t>
            </a:r>
            <a:r>
              <a:rPr lang="ja-JP" altLang="en-US" dirty="0"/>
              <a:t>年</a:t>
            </a:r>
            <a:r>
              <a:rPr lang="en-US" altLang="ja-JP" dirty="0"/>
              <a:t>12</a:t>
            </a:r>
            <a:r>
              <a:rPr lang="ja-JP" altLang="en-US" dirty="0"/>
              <a:t>月</a:t>
            </a:r>
            <a:r>
              <a:rPr lang="en-US" altLang="ja-JP" dirty="0"/>
              <a:t>31</a:t>
            </a:r>
            <a:r>
              <a:rPr lang="ja-JP" altLang="en-US" dirty="0"/>
              <a:t>日</a:t>
            </a:r>
            <a:endParaRPr lang="en-US" altLang="ja-JP" dirty="0"/>
          </a:p>
          <a:p>
            <a:pPr marL="457200" lvl="1" indent="0">
              <a:buNone/>
            </a:pPr>
            <a:endParaRPr lang="en-US" altLang="ja-JP" dirty="0"/>
          </a:p>
          <a:p>
            <a:r>
              <a:rPr kumimoji="1" lang="ja-JP" altLang="en-US" dirty="0"/>
              <a:t>分析対象</a:t>
            </a:r>
            <a:endParaRPr kumimoji="1" lang="en-US" altLang="ja-JP" dirty="0"/>
          </a:p>
          <a:p>
            <a:pPr marL="457200" lvl="1" indent="0">
              <a:buNone/>
            </a:pPr>
            <a:r>
              <a:rPr kumimoji="1" lang="ja-JP" altLang="en-US" dirty="0"/>
              <a:t>東証</a:t>
            </a:r>
            <a:r>
              <a:rPr kumimoji="1" lang="en-US" altLang="ja-JP" dirty="0"/>
              <a:t>J-REIT</a:t>
            </a:r>
            <a:r>
              <a:rPr kumimoji="1" lang="ja-JP" altLang="en-US" dirty="0"/>
              <a:t>登録銘柄（</a:t>
            </a:r>
            <a:r>
              <a:rPr lang="ja-JP" altLang="en-US" dirty="0"/>
              <a:t>年の途中に上場廃止、合併した銘柄を除く</a:t>
            </a:r>
            <a:r>
              <a:rPr kumimoji="1" lang="en-US" altLang="ja-JP" sz="2800" baseline="30000" dirty="0"/>
              <a:t>※1</a:t>
            </a:r>
            <a:r>
              <a:rPr kumimoji="1" lang="ja-JP" altLang="en-US" dirty="0"/>
              <a:t>）</a:t>
            </a:r>
            <a:endParaRPr kumimoji="1" lang="en-US" altLang="ja-JP" dirty="0"/>
          </a:p>
          <a:p>
            <a:pPr marL="0" indent="0">
              <a:buNone/>
            </a:pPr>
            <a:endParaRPr kumimoji="1" lang="en-US" altLang="ja-JP" dirty="0"/>
          </a:p>
          <a:p>
            <a:r>
              <a:rPr lang="ja-JP" altLang="en-US" dirty="0"/>
              <a:t>データ取得先</a:t>
            </a:r>
            <a:endParaRPr lang="en-US" altLang="ja-JP" dirty="0"/>
          </a:p>
          <a:p>
            <a:pPr marL="457200" lvl="1" indent="0">
              <a:buNone/>
            </a:pPr>
            <a:r>
              <a:rPr lang="en-US" altLang="ja-JP" dirty="0"/>
              <a:t>Yahoo!</a:t>
            </a:r>
            <a:r>
              <a:rPr lang="ja-JP" altLang="en-US" dirty="0"/>
              <a:t>ファイナンスの日次修正後終値</a:t>
            </a:r>
            <a:endParaRPr lang="en-US" altLang="ja-JP" dirty="0"/>
          </a:p>
          <a:p>
            <a:pPr marL="457200" lvl="1" indent="0">
              <a:buNone/>
            </a:pPr>
            <a:r>
              <a:rPr lang="ja-JP" altLang="en-US" sz="2000" dirty="0"/>
              <a:t>日次リターン</a:t>
            </a:r>
            <a:r>
              <a:rPr lang="en-US" altLang="ja-JP" sz="2000" dirty="0"/>
              <a:t>(%)</a:t>
            </a:r>
            <a:r>
              <a:rPr lang="ja-JP" altLang="en-US" sz="2000" dirty="0"/>
              <a:t> </a:t>
            </a:r>
            <a:r>
              <a:rPr lang="en-US" altLang="ja-JP" sz="2000" dirty="0"/>
              <a:t>= {(2009/01/05</a:t>
            </a:r>
            <a:r>
              <a:rPr lang="ja-JP" altLang="en-US" sz="2000" dirty="0"/>
              <a:t>終値</a:t>
            </a:r>
            <a:r>
              <a:rPr lang="en-US" altLang="ja-JP" sz="2000" dirty="0"/>
              <a:t> – 2009/01/04</a:t>
            </a:r>
            <a:r>
              <a:rPr lang="ja-JP" altLang="en-US" sz="2000" dirty="0"/>
              <a:t>終値</a:t>
            </a:r>
            <a:r>
              <a:rPr lang="en-US" altLang="ja-JP" sz="2000" dirty="0"/>
              <a:t>) / 2009/01/04</a:t>
            </a:r>
            <a:r>
              <a:rPr lang="ja-JP" altLang="en-US" sz="2000" dirty="0"/>
              <a:t>終値</a:t>
            </a:r>
            <a:r>
              <a:rPr lang="en-US" altLang="ja-JP" sz="2000" dirty="0"/>
              <a:t>}</a:t>
            </a:r>
            <a:r>
              <a:rPr lang="ja-JP" altLang="en-US" sz="2000" dirty="0"/>
              <a:t> </a:t>
            </a:r>
            <a:r>
              <a:rPr lang="en-US" altLang="ja-JP" sz="2000" dirty="0"/>
              <a:t>× 100</a:t>
            </a:r>
          </a:p>
        </p:txBody>
      </p:sp>
      <p:sp>
        <p:nvSpPr>
          <p:cNvPr id="4" name="スライド番号プレースホルダー 3">
            <a:extLst>
              <a:ext uri="{FF2B5EF4-FFF2-40B4-BE49-F238E27FC236}">
                <a16:creationId xmlns:a16="http://schemas.microsoft.com/office/drawing/2014/main" id="{980152C5-9030-7B9C-C18D-1C83010C9698}"/>
              </a:ext>
            </a:extLst>
          </p:cNvPr>
          <p:cNvSpPr>
            <a:spLocks noGrp="1"/>
          </p:cNvSpPr>
          <p:nvPr>
            <p:ph type="sldNum" sz="quarter" idx="12"/>
          </p:nvPr>
        </p:nvSpPr>
        <p:spPr/>
        <p:txBody>
          <a:bodyPr/>
          <a:lstStyle/>
          <a:p>
            <a:fld id="{57A7E0CB-059B-4D92-BD4B-722AE724837D}" type="slidenum">
              <a:rPr kumimoji="1" lang="ja-JP" altLang="en-US" smtClean="0"/>
              <a:t>17</a:t>
            </a:fld>
            <a:endParaRPr kumimoji="1" lang="ja-JP" altLang="en-US"/>
          </a:p>
        </p:txBody>
      </p:sp>
      <p:sp>
        <p:nvSpPr>
          <p:cNvPr id="5" name="テキスト ボックス 4">
            <a:extLst>
              <a:ext uri="{FF2B5EF4-FFF2-40B4-BE49-F238E27FC236}">
                <a16:creationId xmlns:a16="http://schemas.microsoft.com/office/drawing/2014/main" id="{3DB19F2B-EB2D-6621-1AC8-2E363A108BD8}"/>
              </a:ext>
            </a:extLst>
          </p:cNvPr>
          <p:cNvSpPr txBox="1"/>
          <p:nvPr/>
        </p:nvSpPr>
        <p:spPr>
          <a:xfrm>
            <a:off x="838200" y="5956240"/>
            <a:ext cx="3405099" cy="400110"/>
          </a:xfrm>
          <a:prstGeom prst="rect">
            <a:avLst/>
          </a:prstGeom>
          <a:noFill/>
        </p:spPr>
        <p:txBody>
          <a:bodyPr wrap="none" rtlCol="0">
            <a:spAutoFit/>
          </a:bodyPr>
          <a:lstStyle/>
          <a:p>
            <a:r>
              <a:rPr kumimoji="1" lang="en-US" altLang="ja-JP" sz="2000" dirty="0"/>
              <a:t>※1</a:t>
            </a:r>
            <a:r>
              <a:rPr kumimoji="1" lang="ja-JP" altLang="en-US" sz="2000" dirty="0"/>
              <a:t>：年次リバランスのため</a:t>
            </a:r>
          </a:p>
        </p:txBody>
      </p:sp>
    </p:spTree>
    <p:extLst>
      <p:ext uri="{BB962C8B-B14F-4D97-AF65-F5344CB8AC3E}">
        <p14:creationId xmlns:p14="http://schemas.microsoft.com/office/powerpoint/2010/main" val="23493928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336ABFC-F156-BF9A-28CA-7EED50EE4D51}"/>
              </a:ext>
            </a:extLst>
          </p:cNvPr>
          <p:cNvSpPr>
            <a:spLocks noGrp="1"/>
          </p:cNvSpPr>
          <p:nvPr>
            <p:ph type="title"/>
          </p:nvPr>
        </p:nvSpPr>
        <p:spPr/>
        <p:txBody>
          <a:bodyPr/>
          <a:lstStyle/>
          <a:p>
            <a:r>
              <a:rPr kumimoji="1" lang="en-US" altLang="ja-JP" b="1" u="sng" dirty="0"/>
              <a:t>5-1</a:t>
            </a:r>
            <a:r>
              <a:rPr kumimoji="1" lang="ja-JP" altLang="en-US" b="1" u="sng" dirty="0"/>
              <a:t>．結果と考察①</a:t>
            </a:r>
          </a:p>
        </p:txBody>
      </p:sp>
      <mc:AlternateContent xmlns:mc="http://schemas.openxmlformats.org/markup-compatibility/2006" xmlns:a14="http://schemas.microsoft.com/office/drawing/2010/main">
        <mc:Choice Requires="a14">
          <p:sp>
            <p:nvSpPr>
              <p:cNvPr id="9" name="テキスト ボックス 8">
                <a:extLst>
                  <a:ext uri="{FF2B5EF4-FFF2-40B4-BE49-F238E27FC236}">
                    <a16:creationId xmlns:a16="http://schemas.microsoft.com/office/drawing/2014/main" id="{CF71A475-29B2-01FA-1B1E-474D9B26B4DC}"/>
                  </a:ext>
                </a:extLst>
              </p:cNvPr>
              <p:cNvSpPr txBox="1"/>
              <p:nvPr/>
            </p:nvSpPr>
            <p:spPr>
              <a:xfrm>
                <a:off x="838198" y="3521555"/>
                <a:ext cx="10515598" cy="2031325"/>
              </a:xfrm>
              <a:prstGeom prst="rect">
                <a:avLst/>
              </a:prstGeom>
              <a:noFill/>
            </p:spPr>
            <p:txBody>
              <a:bodyPr wrap="square" rtlCol="0">
                <a:spAutoFit/>
              </a:bodyPr>
              <a:lstStyle/>
              <a:p>
                <a:r>
                  <a:rPr kumimoji="1" lang="en-US" altLang="ja-JP" dirty="0"/>
                  <a:t>※1</a:t>
                </a:r>
                <a:r>
                  <a:rPr kumimoji="1" lang="ja-JP" altLang="en-US" dirty="0"/>
                  <a:t>：</a:t>
                </a:r>
                <a:r>
                  <a:rPr kumimoji="1" lang="en-US" altLang="ja-JP" dirty="0"/>
                  <a:t>2009</a:t>
                </a:r>
                <a:r>
                  <a:rPr kumimoji="1" lang="ja-JP" altLang="en-US" dirty="0"/>
                  <a:t>年から</a:t>
                </a:r>
                <a:r>
                  <a:rPr kumimoji="1" lang="en-US" altLang="ja-JP" dirty="0"/>
                  <a:t>2022</a:t>
                </a:r>
                <a:r>
                  <a:rPr kumimoji="1" lang="ja-JP" altLang="en-US" dirty="0"/>
                  <a:t>年の計</a:t>
                </a:r>
                <a:r>
                  <a:rPr kumimoji="1" lang="en-US" altLang="ja-JP" dirty="0"/>
                  <a:t>3409</a:t>
                </a:r>
                <a:r>
                  <a:rPr kumimoji="1" lang="ja-JP" altLang="en-US" dirty="0"/>
                  <a:t>日間の日次超過収益率を使用</a:t>
                </a:r>
                <a:endParaRPr kumimoji="1" lang="en-US" altLang="ja-JP" dirty="0"/>
              </a:p>
              <a:p>
                <a:pPr marL="539750" indent="-539750"/>
                <a:r>
                  <a:rPr kumimoji="1" lang="en-US" altLang="ja-JP" dirty="0"/>
                  <a:t>※2</a:t>
                </a:r>
                <a:r>
                  <a:rPr kumimoji="1" lang="ja-JP" altLang="en-US" dirty="0"/>
                  <a:t>：回帰分析が実際のデータにどれだけ当てはまっているかを示すもの</a:t>
                </a:r>
                <a:r>
                  <a:rPr lang="ja-JP" altLang="en-US" dirty="0"/>
                  <a:t>。つまり説明変数である</a:t>
                </a:r>
                <a:r>
                  <a:rPr lang="en-US" altLang="ja-JP" dirty="0"/>
                  <a:t>TOPIX</a:t>
                </a:r>
                <a:r>
                  <a:rPr lang="ja-JP" altLang="en-US" dirty="0"/>
                  <a:t>の価格変動が被説明変数の</a:t>
                </a:r>
                <a:r>
                  <a:rPr lang="en-US" altLang="ja-JP" dirty="0"/>
                  <a:t>J-REIT</a:t>
                </a:r>
                <a:r>
                  <a:rPr lang="ja-JP" altLang="en-US" dirty="0"/>
                  <a:t>の銘柄の価格変動をどの程度説明できるかを表す。</a:t>
                </a:r>
                <a:endParaRPr kumimoji="1" lang="en-US" altLang="ja-JP" dirty="0"/>
              </a:p>
              <a:p>
                <a:pPr marL="539750" indent="-539750">
                  <a:tabLst>
                    <a:tab pos="87313" algn="l"/>
                  </a:tabLst>
                </a:pPr>
                <a:r>
                  <a:rPr kumimoji="1" lang="en-US" altLang="ja-JP" dirty="0"/>
                  <a:t>※3</a:t>
                </a:r>
                <a:r>
                  <a:rPr kumimoji="1" lang="ja-JP" altLang="en-US" dirty="0"/>
                  <a:t>：</a:t>
                </a:r>
                <a:r>
                  <a:rPr lang="ja-JP" altLang="en-US" dirty="0"/>
                  <a:t>回帰</a:t>
                </a:r>
                <a:r>
                  <a:rPr kumimoji="1" lang="ja-JP" altLang="en-US" dirty="0"/>
                  <a:t>分析に使用した説明変数（</a:t>
                </a:r>
                <a:r>
                  <a:rPr kumimoji="1" lang="en-US" altLang="ja-JP" dirty="0"/>
                  <a:t>TOPIX</a:t>
                </a:r>
                <a:r>
                  <a:rPr kumimoji="1" lang="ja-JP" altLang="en-US" dirty="0"/>
                  <a:t>）の組み合わせに意味がない確率を示すもの。今回は有意水準が</a:t>
                </a:r>
                <a:r>
                  <a:rPr kumimoji="1" lang="en-US" altLang="ja-JP" dirty="0"/>
                  <a:t>90%</a:t>
                </a:r>
                <a:r>
                  <a:rPr kumimoji="1" lang="ja-JP" altLang="en-US" dirty="0"/>
                  <a:t>であるため有意</a:t>
                </a:r>
                <a:r>
                  <a:rPr kumimoji="1" lang="en-US" altLang="ja-JP" dirty="0"/>
                  <a:t>F</a:t>
                </a:r>
                <a:r>
                  <a:rPr kumimoji="1" lang="ja-JP" altLang="en-US" dirty="0"/>
                  <a:t>が</a:t>
                </a:r>
                <a:r>
                  <a:rPr kumimoji="1" lang="en-US" altLang="ja-JP" dirty="0"/>
                  <a:t>0.1</a:t>
                </a:r>
                <a:r>
                  <a:rPr kumimoji="1" lang="ja-JP" altLang="en-US" dirty="0"/>
                  <a:t>未満であれば、有用な回帰式を得られたことになる。</a:t>
                </a:r>
                <a:endParaRPr kumimoji="1" lang="en-US" altLang="ja-JP" dirty="0"/>
              </a:p>
              <a:p>
                <a:pPr marL="539750" indent="-539750">
                  <a:tabLst>
                    <a:tab pos="87313" algn="l"/>
                  </a:tabLst>
                </a:pPr>
                <a:r>
                  <a:rPr lang="en-US" altLang="ja-JP" dirty="0"/>
                  <a:t>※4</a:t>
                </a:r>
                <a:r>
                  <a:rPr lang="ja-JP" altLang="en-US" dirty="0"/>
                  <a:t>：</a:t>
                </a:r>
                <a:r>
                  <a:rPr lang="ja-JP" altLang="en-US" sz="1800" dirty="0"/>
                  <a:t>帰無仮説を</a:t>
                </a:r>
                <a14:m>
                  <m:oMath xmlns:m="http://schemas.openxmlformats.org/officeDocument/2006/math">
                    <m:sSub>
                      <m:sSubPr>
                        <m:ctrlPr>
                          <a:rPr lang="en-US" altLang="ja-JP" sz="1800" i="1" smtClean="0">
                            <a:latin typeface="Cambria Math" panose="02040503050406030204" pitchFamily="18" charset="0"/>
                          </a:rPr>
                        </m:ctrlPr>
                      </m:sSubPr>
                      <m:e>
                        <m:r>
                          <a:rPr lang="en-US" altLang="ja-JP" sz="1800" b="0" i="1" smtClean="0">
                            <a:latin typeface="Cambria Math" panose="02040503050406030204" pitchFamily="18" charset="0"/>
                          </a:rPr>
                          <m:t>𝐻</m:t>
                        </m:r>
                      </m:e>
                      <m:sub>
                        <m:r>
                          <a:rPr lang="en-US" altLang="ja-JP" sz="1800" b="0" i="1" smtClean="0">
                            <a:latin typeface="Cambria Math" panose="02040503050406030204" pitchFamily="18" charset="0"/>
                          </a:rPr>
                          <m:t>0</m:t>
                        </m:r>
                      </m:sub>
                    </m:sSub>
                    <m:r>
                      <a:rPr lang="ja-JP" altLang="en-US" sz="1800" i="1">
                        <a:latin typeface="Cambria Math" panose="02040503050406030204" pitchFamily="18" charset="0"/>
                      </a:rPr>
                      <m:t>：</m:t>
                    </m:r>
                    <m:r>
                      <a:rPr lang="ja-JP" altLang="en-US" sz="1800" i="1" smtClean="0">
                        <a:latin typeface="Cambria Math" panose="02040503050406030204" pitchFamily="18" charset="0"/>
                      </a:rPr>
                      <m:t>𝛽</m:t>
                    </m:r>
                    <m:r>
                      <a:rPr lang="en-US" altLang="ja-JP" sz="1800" b="0" i="1" smtClean="0">
                        <a:latin typeface="Cambria Math" panose="02040503050406030204" pitchFamily="18" charset="0"/>
                      </a:rPr>
                      <m:t> = 0</m:t>
                    </m:r>
                  </m:oMath>
                </a14:m>
                <a:r>
                  <a:rPr lang="en-US" altLang="ja-JP" sz="1800" dirty="0"/>
                  <a:t> </a:t>
                </a:r>
                <a:r>
                  <a:rPr lang="ja-JP" altLang="en-US" sz="1800" dirty="0"/>
                  <a:t>とする</a:t>
                </a:r>
                <a:endParaRPr lang="en-US" altLang="ja-JP" sz="1800" dirty="0"/>
              </a:p>
              <a:p>
                <a:r>
                  <a:rPr lang="en-US" altLang="ja-JP" dirty="0"/>
                  <a:t>※5</a:t>
                </a:r>
                <a:r>
                  <a:rPr lang="ja-JP" altLang="en-US" dirty="0"/>
                  <a:t>：</a:t>
                </a:r>
                <a:r>
                  <a:rPr lang="en-US" altLang="ja-JP" dirty="0"/>
                  <a:t>E-161 = </a:t>
                </a:r>
                <a14:m>
                  <m:oMath xmlns:m="http://schemas.openxmlformats.org/officeDocument/2006/math">
                    <m:sSup>
                      <m:sSupPr>
                        <m:ctrlPr>
                          <a:rPr lang="en-US" altLang="ja-JP" i="1" smtClean="0">
                            <a:latin typeface="Cambria Math" panose="02040503050406030204" pitchFamily="18" charset="0"/>
                          </a:rPr>
                        </m:ctrlPr>
                      </m:sSupPr>
                      <m:e>
                        <m:r>
                          <a:rPr lang="en-US" altLang="ja-JP" b="0" i="0" smtClean="0">
                            <a:latin typeface="Cambria Math" panose="02040503050406030204" pitchFamily="18" charset="0"/>
                          </a:rPr>
                          <m:t>10</m:t>
                        </m:r>
                      </m:e>
                      <m:sup>
                        <m:r>
                          <a:rPr lang="en-US" altLang="ja-JP" b="0" i="0" smtClean="0">
                            <a:latin typeface="Cambria Math" panose="02040503050406030204" pitchFamily="18" charset="0"/>
                          </a:rPr>
                          <m:t>−161</m:t>
                        </m:r>
                      </m:sup>
                    </m:sSup>
                  </m:oMath>
                </a14:m>
                <a:endParaRPr lang="en-US" altLang="ja-JP" dirty="0"/>
              </a:p>
            </p:txBody>
          </p:sp>
        </mc:Choice>
        <mc:Fallback xmlns="">
          <p:sp>
            <p:nvSpPr>
              <p:cNvPr id="9" name="テキスト ボックス 8">
                <a:extLst>
                  <a:ext uri="{FF2B5EF4-FFF2-40B4-BE49-F238E27FC236}">
                    <a16:creationId xmlns:a16="http://schemas.microsoft.com/office/drawing/2014/main" id="{CF71A475-29B2-01FA-1B1E-474D9B26B4DC}"/>
                  </a:ext>
                </a:extLst>
              </p:cNvPr>
              <p:cNvSpPr txBox="1">
                <a:spLocks noRot="1" noChangeAspect="1" noMove="1" noResize="1" noEditPoints="1" noAdjustHandles="1" noChangeArrowheads="1" noChangeShapeType="1" noTextEdit="1"/>
              </p:cNvSpPr>
              <p:nvPr/>
            </p:nvSpPr>
            <p:spPr>
              <a:xfrm>
                <a:off x="838198" y="3521555"/>
                <a:ext cx="10515598" cy="2031325"/>
              </a:xfrm>
              <a:prstGeom prst="rect">
                <a:avLst/>
              </a:prstGeom>
              <a:blipFill>
                <a:blip r:embed="rId3"/>
                <a:stretch>
                  <a:fillRect l="-464" t="-1802" b="-4204"/>
                </a:stretch>
              </a:blipFill>
            </p:spPr>
            <p:txBody>
              <a:bodyPr/>
              <a:lstStyle/>
              <a:p>
                <a:r>
                  <a:rPr lang="ja-JP" altLang="en-US">
                    <a:noFill/>
                  </a:rPr>
                  <a:t> </a:t>
                </a:r>
              </a:p>
            </p:txBody>
          </p:sp>
        </mc:Fallback>
      </mc:AlternateContent>
      <p:graphicFrame>
        <p:nvGraphicFramePr>
          <p:cNvPr id="3" name="表 2">
            <a:extLst>
              <a:ext uri="{FF2B5EF4-FFF2-40B4-BE49-F238E27FC236}">
                <a16:creationId xmlns:a16="http://schemas.microsoft.com/office/drawing/2014/main" id="{772CBA95-DE3C-D47F-1F3C-43AD46784810}"/>
              </a:ext>
            </a:extLst>
          </p:cNvPr>
          <p:cNvGraphicFramePr>
            <a:graphicFrameLocks noGrp="1"/>
          </p:cNvGraphicFramePr>
          <p:nvPr>
            <p:extLst>
              <p:ext uri="{D42A27DB-BD31-4B8C-83A1-F6EECF244321}">
                <p14:modId xmlns:p14="http://schemas.microsoft.com/office/powerpoint/2010/main" val="2773465965"/>
              </p:ext>
            </p:extLst>
          </p:nvPr>
        </p:nvGraphicFramePr>
        <p:xfrm>
          <a:off x="838198" y="1690688"/>
          <a:ext cx="10515598" cy="1831372"/>
        </p:xfrm>
        <a:graphic>
          <a:graphicData uri="http://schemas.openxmlformats.org/drawingml/2006/table">
            <a:tbl>
              <a:tblPr/>
              <a:tblGrid>
                <a:gridCol w="950477">
                  <a:extLst>
                    <a:ext uri="{9D8B030D-6E8A-4147-A177-3AD203B41FA5}">
                      <a16:colId xmlns:a16="http://schemas.microsoft.com/office/drawing/2014/main" val="2585288545"/>
                    </a:ext>
                  </a:extLst>
                </a:gridCol>
                <a:gridCol w="1734998">
                  <a:extLst>
                    <a:ext uri="{9D8B030D-6E8A-4147-A177-3AD203B41FA5}">
                      <a16:colId xmlns:a16="http://schemas.microsoft.com/office/drawing/2014/main" val="816580608"/>
                    </a:ext>
                  </a:extLst>
                </a:gridCol>
                <a:gridCol w="1840607">
                  <a:extLst>
                    <a:ext uri="{9D8B030D-6E8A-4147-A177-3AD203B41FA5}">
                      <a16:colId xmlns:a16="http://schemas.microsoft.com/office/drawing/2014/main" val="736333653"/>
                    </a:ext>
                  </a:extLst>
                </a:gridCol>
                <a:gridCol w="1040999">
                  <a:extLst>
                    <a:ext uri="{9D8B030D-6E8A-4147-A177-3AD203B41FA5}">
                      <a16:colId xmlns:a16="http://schemas.microsoft.com/office/drawing/2014/main" val="1002756823"/>
                    </a:ext>
                  </a:extLst>
                </a:gridCol>
                <a:gridCol w="1025912">
                  <a:extLst>
                    <a:ext uri="{9D8B030D-6E8A-4147-A177-3AD203B41FA5}">
                      <a16:colId xmlns:a16="http://schemas.microsoft.com/office/drawing/2014/main" val="849030823"/>
                    </a:ext>
                  </a:extLst>
                </a:gridCol>
                <a:gridCol w="784521">
                  <a:extLst>
                    <a:ext uri="{9D8B030D-6E8A-4147-A177-3AD203B41FA5}">
                      <a16:colId xmlns:a16="http://schemas.microsoft.com/office/drawing/2014/main" val="3959936289"/>
                    </a:ext>
                  </a:extLst>
                </a:gridCol>
                <a:gridCol w="784521">
                  <a:extLst>
                    <a:ext uri="{9D8B030D-6E8A-4147-A177-3AD203B41FA5}">
                      <a16:colId xmlns:a16="http://schemas.microsoft.com/office/drawing/2014/main" val="921933140"/>
                    </a:ext>
                  </a:extLst>
                </a:gridCol>
                <a:gridCol w="784521">
                  <a:extLst>
                    <a:ext uri="{9D8B030D-6E8A-4147-A177-3AD203B41FA5}">
                      <a16:colId xmlns:a16="http://schemas.microsoft.com/office/drawing/2014/main" val="1423044801"/>
                    </a:ext>
                  </a:extLst>
                </a:gridCol>
                <a:gridCol w="784521">
                  <a:extLst>
                    <a:ext uri="{9D8B030D-6E8A-4147-A177-3AD203B41FA5}">
                      <a16:colId xmlns:a16="http://schemas.microsoft.com/office/drawing/2014/main" val="3348853296"/>
                    </a:ext>
                  </a:extLst>
                </a:gridCol>
                <a:gridCol w="784521">
                  <a:extLst>
                    <a:ext uri="{9D8B030D-6E8A-4147-A177-3AD203B41FA5}">
                      <a16:colId xmlns:a16="http://schemas.microsoft.com/office/drawing/2014/main" val="1590599140"/>
                    </a:ext>
                  </a:extLst>
                </a:gridCol>
              </a:tblGrid>
              <a:tr h="464115">
                <a:tc>
                  <a:txBody>
                    <a:bodyPr/>
                    <a:lstStyle/>
                    <a:p>
                      <a:pPr algn="ctr"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zh-TW" altLang="en-US" sz="1100" b="1" i="0" u="none" strike="noStrike" dirty="0">
                          <a:solidFill>
                            <a:srgbClr val="000000"/>
                          </a:solidFill>
                          <a:effectLst/>
                          <a:latin typeface="游ゴシック" panose="020B0400000000000000" pitchFamily="50" charset="-128"/>
                          <a:ea typeface="游ゴシック" panose="020B0400000000000000" pitchFamily="50" charset="-128"/>
                        </a:rPr>
                        <a:t>平均日次超過収益率</a:t>
                      </a:r>
                      <a:r>
                        <a:rPr lang="en-US" altLang="ja-JP" sz="1600" b="1" i="0" u="none" strike="noStrike" baseline="30000" dirty="0">
                          <a:solidFill>
                            <a:srgbClr val="000000"/>
                          </a:solidFill>
                          <a:effectLst/>
                          <a:latin typeface="游ゴシック" panose="020B0400000000000000" pitchFamily="50" charset="-128"/>
                          <a:ea typeface="游ゴシック" panose="020B0400000000000000" pitchFamily="50" charset="-128"/>
                        </a:rPr>
                        <a:t>※1</a:t>
                      </a:r>
                      <a:endParaRPr lang="zh-TW" altLang="en-US" sz="1100" b="1" i="0" u="none" strike="noStrike" baseline="30000" dirty="0">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1100" b="1" i="0" u="none" strike="noStrike" dirty="0">
                          <a:solidFill>
                            <a:srgbClr val="000000"/>
                          </a:solidFill>
                          <a:effectLst/>
                          <a:latin typeface="游ゴシック" panose="020B0400000000000000" pitchFamily="50" charset="-128"/>
                          <a:ea typeface="游ゴシック" panose="020B0400000000000000" pitchFamily="50" charset="-128"/>
                        </a:rPr>
                        <a:t>株式の平均中央値</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1100" b="1" i="0" u="none" strike="noStrike" dirty="0">
                          <a:solidFill>
                            <a:srgbClr val="000000"/>
                          </a:solidFill>
                          <a:effectLst/>
                          <a:latin typeface="游ゴシック" panose="020B0400000000000000" pitchFamily="50" charset="-128"/>
                          <a:ea typeface="游ゴシック" panose="020B0400000000000000" pitchFamily="50" charset="-128"/>
                        </a:rPr>
                        <a:t>決定係数</a:t>
                      </a:r>
                      <a:r>
                        <a:rPr lang="en-US" altLang="ja-JP" sz="1600" b="1" i="0" u="none" strike="noStrike" baseline="30000" dirty="0">
                          <a:solidFill>
                            <a:srgbClr val="000000"/>
                          </a:solidFill>
                          <a:effectLst/>
                          <a:latin typeface="游ゴシック" panose="020B0400000000000000" pitchFamily="50" charset="-128"/>
                          <a:ea typeface="游ゴシック" panose="020B0400000000000000" pitchFamily="50" charset="-128"/>
                        </a:rPr>
                        <a:t>※2</a:t>
                      </a:r>
                      <a:endParaRPr lang="ja-JP" altLang="en-US" sz="1100" b="1" i="0" u="none" strike="noStrike" baseline="30000" dirty="0">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1100" b="1" i="0" u="none" strike="noStrike" dirty="0">
                          <a:solidFill>
                            <a:srgbClr val="000000"/>
                          </a:solidFill>
                          <a:effectLst/>
                          <a:latin typeface="游ゴシック" panose="020B0400000000000000" pitchFamily="50" charset="-128"/>
                          <a:ea typeface="游ゴシック" panose="020B0400000000000000" pitchFamily="50" charset="-128"/>
                        </a:rPr>
                        <a:t>有意</a:t>
                      </a:r>
                      <a:r>
                        <a:rPr lang="en-US" sz="1100" b="1" i="0" u="none" strike="noStrike" dirty="0">
                          <a:solidFill>
                            <a:srgbClr val="000000"/>
                          </a:solidFill>
                          <a:effectLst/>
                          <a:latin typeface="游ゴシック" panose="020B0400000000000000" pitchFamily="50" charset="-128"/>
                          <a:ea typeface="游ゴシック" panose="020B0400000000000000" pitchFamily="50" charset="-128"/>
                        </a:rPr>
                        <a:t>F</a:t>
                      </a:r>
                      <a:r>
                        <a:rPr lang="en-US" altLang="ja-JP" sz="1600" b="1" i="0" u="none" strike="noStrike" baseline="30000" dirty="0">
                          <a:solidFill>
                            <a:srgbClr val="000000"/>
                          </a:solidFill>
                          <a:effectLst/>
                          <a:latin typeface="游ゴシック" panose="020B0400000000000000" pitchFamily="50" charset="-128"/>
                          <a:ea typeface="游ゴシック" panose="020B0400000000000000" pitchFamily="50" charset="-128"/>
                        </a:rPr>
                        <a:t>※3</a:t>
                      </a:r>
                      <a:endParaRPr lang="en-US" sz="1100" b="1" i="0" u="none" strike="noStrike" baseline="30000" dirty="0">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l-GR" sz="1100" b="1" i="0" u="none" strike="noStrike">
                          <a:solidFill>
                            <a:srgbClr val="000000"/>
                          </a:solidFill>
                          <a:effectLst/>
                          <a:latin typeface="游ゴシック" panose="020B0400000000000000" pitchFamily="50" charset="-128"/>
                          <a:ea typeface="游ゴシック" panose="020B0400000000000000" pitchFamily="50" charset="-128"/>
                        </a:rPr>
                        <a:t>α</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游ゴシック" panose="020B0400000000000000" pitchFamily="50" charset="-128"/>
                          <a:ea typeface="游ゴシック" panose="020B0400000000000000" pitchFamily="50" charset="-128"/>
                        </a:rPr>
                        <a:t>t</a:t>
                      </a:r>
                      <a:r>
                        <a:rPr lang="ja-JP" altLang="en-US" sz="1100" b="1" i="0" u="none" strike="noStrike">
                          <a:solidFill>
                            <a:srgbClr val="000000"/>
                          </a:solidFill>
                          <a:effectLst/>
                          <a:latin typeface="游ゴシック" panose="020B0400000000000000" pitchFamily="50" charset="-128"/>
                          <a:ea typeface="游ゴシック" panose="020B0400000000000000" pitchFamily="50" charset="-128"/>
                        </a:rPr>
                        <a:t>値</a:t>
                      </a:r>
                      <a:r>
                        <a:rPr lang="en-US" altLang="ja-JP" sz="1100" b="1" i="0" u="none" strike="noStrike">
                          <a:solidFill>
                            <a:srgbClr val="000000"/>
                          </a:solidFill>
                          <a:effectLst/>
                          <a:latin typeface="游ゴシック" panose="020B0400000000000000" pitchFamily="50" charset="-128"/>
                          <a:ea typeface="游ゴシック" panose="020B0400000000000000" pitchFamily="50" charset="-128"/>
                        </a:rPr>
                        <a:t>(</a:t>
                      </a:r>
                      <a:r>
                        <a:rPr lang="el-GR" sz="1100" b="1" i="0" u="none" strike="noStrike">
                          <a:solidFill>
                            <a:srgbClr val="000000"/>
                          </a:solidFill>
                          <a:effectLst/>
                          <a:latin typeface="游ゴシック" panose="020B0400000000000000" pitchFamily="50" charset="-128"/>
                          <a:ea typeface="游ゴシック" panose="020B0400000000000000" pitchFamily="50" charset="-128"/>
                        </a:rPr>
                        <a:t>α)</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l-GR" sz="1100" b="1" i="0" u="none" strike="noStrike">
                          <a:solidFill>
                            <a:srgbClr val="000000"/>
                          </a:solidFill>
                          <a:effectLst/>
                          <a:latin typeface="游ゴシック" panose="020B0400000000000000" pitchFamily="50" charset="-128"/>
                          <a:ea typeface="游ゴシック" panose="020B0400000000000000" pitchFamily="50" charset="-128"/>
                        </a:rPr>
                        <a:t>β</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1" i="0" u="none" strike="noStrike" dirty="0">
                          <a:solidFill>
                            <a:srgbClr val="000000"/>
                          </a:solidFill>
                          <a:effectLst/>
                          <a:latin typeface="游ゴシック" panose="020B0400000000000000" pitchFamily="50" charset="-128"/>
                          <a:ea typeface="游ゴシック" panose="020B0400000000000000" pitchFamily="50" charset="-128"/>
                        </a:rPr>
                        <a:t>t</a:t>
                      </a:r>
                      <a:r>
                        <a:rPr lang="ja-JP" altLang="en-US" sz="1100" b="1" i="0" u="none" strike="noStrike" dirty="0">
                          <a:solidFill>
                            <a:srgbClr val="000000"/>
                          </a:solidFill>
                          <a:effectLst/>
                          <a:latin typeface="游ゴシック" panose="020B0400000000000000" pitchFamily="50" charset="-128"/>
                          <a:ea typeface="游ゴシック" panose="020B0400000000000000" pitchFamily="50" charset="-128"/>
                        </a:rPr>
                        <a:t>値</a:t>
                      </a:r>
                      <a:r>
                        <a:rPr lang="en-US" altLang="ja-JP" sz="1100" b="1" i="0" u="none" strike="noStrike" dirty="0">
                          <a:solidFill>
                            <a:srgbClr val="000000"/>
                          </a:solidFill>
                          <a:effectLst/>
                          <a:latin typeface="游ゴシック" panose="020B0400000000000000" pitchFamily="50" charset="-128"/>
                          <a:ea typeface="游ゴシック" panose="020B0400000000000000" pitchFamily="50" charset="-128"/>
                        </a:rPr>
                        <a:t>(</a:t>
                      </a:r>
                      <a:r>
                        <a:rPr lang="el-GR" sz="1100" b="1" i="0" u="none" strike="noStrike" dirty="0">
                          <a:solidFill>
                            <a:srgbClr val="000000"/>
                          </a:solidFill>
                          <a:effectLst/>
                          <a:latin typeface="游ゴシック" panose="020B0400000000000000" pitchFamily="50" charset="-128"/>
                          <a:ea typeface="游ゴシック" panose="020B0400000000000000" pitchFamily="50" charset="-128"/>
                        </a:rPr>
                        <a:t>β)</a:t>
                      </a:r>
                      <a:r>
                        <a:rPr lang="en-US" altLang="ja-JP" sz="1600" b="1" i="0" u="none" strike="noStrike" baseline="30000" dirty="0">
                          <a:solidFill>
                            <a:srgbClr val="000000"/>
                          </a:solidFill>
                          <a:effectLst/>
                          <a:latin typeface="游ゴシック" panose="020B0400000000000000" pitchFamily="50" charset="-128"/>
                          <a:ea typeface="游ゴシック" panose="020B0400000000000000" pitchFamily="50" charset="-128"/>
                        </a:rPr>
                        <a:t>※4</a:t>
                      </a:r>
                      <a:endParaRPr lang="el-GR" sz="1100" b="1" i="0" u="none" strike="noStrike" baseline="30000" dirty="0">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游ゴシック" panose="020B0400000000000000" pitchFamily="50" charset="-128"/>
                          <a:ea typeface="游ゴシック" panose="020B0400000000000000" pitchFamily="50" charset="-128"/>
                        </a:rPr>
                        <a:t>AC</a:t>
                      </a:r>
                      <a:r>
                        <a:rPr lang="el-GR" sz="1100" b="1" i="0" u="none" strike="noStrike">
                          <a:solidFill>
                            <a:srgbClr val="000000"/>
                          </a:solidFill>
                          <a:effectLst/>
                          <a:latin typeface="游ゴシック" panose="020B0400000000000000" pitchFamily="50" charset="-128"/>
                          <a:ea typeface="游ゴシック" panose="020B0400000000000000" pitchFamily="50" charset="-128"/>
                        </a:rPr>
                        <a:t>β</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23778272"/>
                  </a:ext>
                </a:extLst>
              </a:tr>
              <a:tr h="451571">
                <a:tc>
                  <a:txBody>
                    <a:bodyPr/>
                    <a:lstStyle/>
                    <a:p>
                      <a:pPr algn="ctr" fontAlgn="ctr"/>
                      <a:r>
                        <a:rPr lang="en-US" sz="1100" b="1" i="0" u="none" strike="noStrike" dirty="0">
                          <a:solidFill>
                            <a:srgbClr val="000000"/>
                          </a:solidFill>
                          <a:effectLst/>
                          <a:latin typeface="游ゴシック" panose="020B0400000000000000" pitchFamily="50" charset="-128"/>
                          <a:ea typeface="游ゴシック" panose="020B0400000000000000" pitchFamily="50" charset="-128"/>
                        </a:rPr>
                        <a:t>Portfolio1</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rPr>
                        <a:t>0.082%</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77,425</a:t>
                      </a: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円</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0.19312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游ゴシック" panose="020B0400000000000000" pitchFamily="50" charset="-128"/>
                          <a:ea typeface="游ゴシック" panose="020B0400000000000000" pitchFamily="50" charset="-128"/>
                        </a:rPr>
                        <a:t>5.457E-161</a:t>
                      </a:r>
                      <a:r>
                        <a:rPr lang="en-US" altLang="ja-JP" sz="1600" b="0" i="0" u="none" strike="noStrike" baseline="30000" dirty="0">
                          <a:solidFill>
                            <a:srgbClr val="000000"/>
                          </a:solidFill>
                          <a:effectLst/>
                          <a:latin typeface="游ゴシック" panose="020B0400000000000000" pitchFamily="50" charset="-128"/>
                          <a:ea typeface="游ゴシック" panose="020B0400000000000000" pitchFamily="50" charset="-128"/>
                        </a:rPr>
                        <a:t>※5</a:t>
                      </a:r>
                      <a:endParaRPr lang="en-US" sz="1100" b="0" i="0" u="none" strike="noStrike" baseline="30000" dirty="0">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rPr>
                        <a:t>0.057%</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2.967022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rPr>
                        <a:t>0.442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28.55629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rPr>
                        <a:t>0.518</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10255238"/>
                  </a:ext>
                </a:extLst>
              </a:tr>
              <a:tr h="451571">
                <a:tc>
                  <a:txBody>
                    <a:bodyPr/>
                    <a:lstStyle/>
                    <a:p>
                      <a:pPr algn="ctr" fontAlgn="ctr"/>
                      <a:r>
                        <a:rPr lang="en-US" sz="1100" b="1" i="0" u="none" strike="noStrike">
                          <a:solidFill>
                            <a:srgbClr val="000000"/>
                          </a:solidFill>
                          <a:effectLst/>
                          <a:latin typeface="游ゴシック" panose="020B0400000000000000" pitchFamily="50" charset="-128"/>
                          <a:ea typeface="游ゴシック" panose="020B0400000000000000" pitchFamily="50" charset="-128"/>
                        </a:rPr>
                        <a:t>Portfolio2</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0.063%</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216,505</a:t>
                      </a: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円</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0.16010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游ゴシック" panose="020B0400000000000000" pitchFamily="50" charset="-128"/>
                          <a:ea typeface="游ゴシック" panose="020B0400000000000000" pitchFamily="50" charset="-128"/>
                        </a:rPr>
                        <a:t>2.851E-131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0.040%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1.972943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rPr>
                        <a:t>0.412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25.48397</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rPr>
                        <a:t>0.476</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3799277033"/>
                  </a:ext>
                </a:extLst>
              </a:tr>
              <a:tr h="464115">
                <a:tc>
                  <a:txBody>
                    <a:bodyPr/>
                    <a:lstStyle/>
                    <a:p>
                      <a:pPr algn="ctr" fontAlgn="ctr"/>
                      <a:r>
                        <a:rPr lang="en-US" sz="1100" b="1" i="0" u="none" strike="noStrike" dirty="0">
                          <a:solidFill>
                            <a:srgbClr val="000000"/>
                          </a:solidFill>
                          <a:effectLst/>
                          <a:latin typeface="游ゴシック" panose="020B0400000000000000" pitchFamily="50" charset="-128"/>
                          <a:ea typeface="游ゴシック" panose="020B0400000000000000" pitchFamily="50" charset="-128"/>
                        </a:rPr>
                        <a:t>Portfolio3</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rPr>
                        <a:t>0.060%</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435,957</a:t>
                      </a: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円</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0.15465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游ゴシック" panose="020B0400000000000000" pitchFamily="50" charset="-128"/>
                          <a:ea typeface="游ゴシック" panose="020B0400000000000000" pitchFamily="50" charset="-128"/>
                        </a:rPr>
                        <a:t>1.777E-126</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rPr>
                        <a:t>0.036%</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1.693323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rPr>
                        <a:t>0.425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24.96536</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rPr>
                        <a:t>0.499</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66411664"/>
                  </a:ext>
                </a:extLst>
              </a:tr>
            </a:tbl>
          </a:graphicData>
        </a:graphic>
      </p:graphicFrame>
      <p:sp>
        <p:nvSpPr>
          <p:cNvPr id="4" name="スライド番号プレースホルダー 3">
            <a:extLst>
              <a:ext uri="{FF2B5EF4-FFF2-40B4-BE49-F238E27FC236}">
                <a16:creationId xmlns:a16="http://schemas.microsoft.com/office/drawing/2014/main" id="{05953F50-61F8-C8DF-F256-0B9B710DA474}"/>
              </a:ext>
            </a:extLst>
          </p:cNvPr>
          <p:cNvSpPr>
            <a:spLocks noGrp="1"/>
          </p:cNvSpPr>
          <p:nvPr>
            <p:ph type="sldNum" sz="quarter" idx="12"/>
          </p:nvPr>
        </p:nvSpPr>
        <p:spPr/>
        <p:txBody>
          <a:bodyPr/>
          <a:lstStyle/>
          <a:p>
            <a:fld id="{7D8BC461-2CCC-4D57-97A5-EAAD55696971}" type="slidenum">
              <a:rPr kumimoji="1" lang="ja-JP" altLang="en-US" smtClean="0"/>
              <a:t>18</a:t>
            </a:fld>
            <a:endParaRPr kumimoji="1" lang="ja-JP" altLang="en-US"/>
          </a:p>
        </p:txBody>
      </p:sp>
    </p:spTree>
    <p:extLst>
      <p:ext uri="{BB962C8B-B14F-4D97-AF65-F5344CB8AC3E}">
        <p14:creationId xmlns:p14="http://schemas.microsoft.com/office/powerpoint/2010/main" val="14381098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EFCC000-2A63-92F7-3DD2-6A209B8DC894}"/>
              </a:ext>
            </a:extLst>
          </p:cNvPr>
          <p:cNvSpPr>
            <a:spLocks noGrp="1"/>
          </p:cNvSpPr>
          <p:nvPr>
            <p:ph type="title"/>
          </p:nvPr>
        </p:nvSpPr>
        <p:spPr/>
        <p:txBody>
          <a:bodyPr/>
          <a:lstStyle/>
          <a:p>
            <a:r>
              <a:rPr kumimoji="1" lang="en-US" altLang="ja-JP" b="1" u="sng" dirty="0"/>
              <a:t>5-1</a:t>
            </a:r>
            <a:r>
              <a:rPr kumimoji="1" lang="ja-JP" altLang="en-US" b="1" u="sng" dirty="0"/>
              <a:t>．結果と考察①</a:t>
            </a:r>
            <a:endParaRPr kumimoji="1" lang="ja-JP" altLang="en-US" dirty="0"/>
          </a:p>
        </p:txBody>
      </p:sp>
      <mc:AlternateContent xmlns:mc="http://schemas.openxmlformats.org/markup-compatibility/2006" xmlns:a14="http://schemas.microsoft.com/office/drawing/2010/main">
        <mc:Choice Requires="a14">
          <p:sp>
            <p:nvSpPr>
              <p:cNvPr id="3" name="コンテンツ プレースホルダー 2">
                <a:extLst>
                  <a:ext uri="{FF2B5EF4-FFF2-40B4-BE49-F238E27FC236}">
                    <a16:creationId xmlns:a16="http://schemas.microsoft.com/office/drawing/2014/main" id="{8D74CB2B-1841-7A75-CFA7-0BEED241AF40}"/>
                  </a:ext>
                </a:extLst>
              </p:cNvPr>
              <p:cNvSpPr>
                <a:spLocks noGrp="1"/>
              </p:cNvSpPr>
              <p:nvPr>
                <p:ph idx="1"/>
              </p:nvPr>
            </p:nvSpPr>
            <p:spPr>
              <a:xfrm>
                <a:off x="838200" y="1825624"/>
                <a:ext cx="7035800" cy="4681484"/>
              </a:xfrm>
            </p:spPr>
            <p:txBody>
              <a:bodyPr>
                <a:normAutofit/>
              </a:bodyPr>
              <a:lstStyle/>
              <a:p>
                <a:pPr marL="0" indent="0">
                  <a:buNone/>
                </a:pPr>
                <a:r>
                  <a:rPr kumimoji="1" lang="en-US" altLang="ja-JP" sz="2400" dirty="0"/>
                  <a:t>【t</a:t>
                </a:r>
                <a:r>
                  <a:rPr kumimoji="1" lang="ja-JP" altLang="en-US" sz="2400" dirty="0"/>
                  <a:t>値</a:t>
                </a:r>
                <a:r>
                  <a:rPr kumimoji="1" lang="en-US" altLang="ja-JP" sz="2400" dirty="0"/>
                  <a:t>】</a:t>
                </a:r>
              </a:p>
              <a:p>
                <a:pPr marL="0" indent="0">
                  <a:buNone/>
                </a:pPr>
                <a:r>
                  <a:rPr kumimoji="1" lang="ja-JP" altLang="en-US" sz="2000" dirty="0"/>
                  <a:t>データの平均値が</a:t>
                </a:r>
                <a:r>
                  <a:rPr kumimoji="1" lang="en-US" altLang="ja-JP" sz="2000" dirty="0"/>
                  <a:t>0</a:t>
                </a:r>
                <a:r>
                  <a:rPr kumimoji="1" lang="ja-JP" altLang="en-US" sz="2000" dirty="0"/>
                  <a:t>と有意に異なるか</a:t>
                </a:r>
                <a:endParaRPr kumimoji="1" lang="en-US" altLang="ja-JP" sz="2000" dirty="0"/>
              </a:p>
              <a:p>
                <a:pPr marL="0" indent="0">
                  <a:buNone/>
                </a:pPr>
                <a:r>
                  <a:rPr lang="ja-JP" altLang="en-US" sz="2000" dirty="0"/>
                  <a:t>→</a:t>
                </a:r>
                <a:r>
                  <a:rPr lang="en-US" altLang="ja-JP" sz="2000" dirty="0"/>
                  <a:t>t</a:t>
                </a:r>
                <a:r>
                  <a:rPr lang="ja-JP" altLang="en-US" sz="2000" dirty="0"/>
                  <a:t>検定</a:t>
                </a:r>
                <a:endParaRPr kumimoji="1" lang="en-US" altLang="ja-JP" sz="2000" dirty="0"/>
              </a:p>
              <a:p>
                <a:pPr marL="0" indent="0">
                  <a:buNone/>
                </a:pPr>
                <a14:m>
                  <m:oMathPara xmlns:m="http://schemas.openxmlformats.org/officeDocument/2006/math">
                    <m:oMathParaPr>
                      <m:jc m:val="center"/>
                    </m:oMathParaPr>
                    <m:oMath xmlns:m="http://schemas.openxmlformats.org/officeDocument/2006/math">
                      <m:r>
                        <m:rPr>
                          <m:sty m:val="p"/>
                        </m:rPr>
                        <a:rPr kumimoji="1" lang="en-US" altLang="ja-JP" sz="2600" b="0" i="0" smtClean="0">
                          <a:latin typeface="Cambria Math" panose="02040503050406030204" pitchFamily="18" charset="0"/>
                        </a:rPr>
                        <m:t>t</m:t>
                      </m:r>
                      <m:r>
                        <a:rPr kumimoji="1" lang="en-US" altLang="ja-JP" sz="2600" b="0" i="0" smtClean="0">
                          <a:latin typeface="Cambria Math" panose="02040503050406030204" pitchFamily="18" charset="0"/>
                        </a:rPr>
                        <m:t>= </m:t>
                      </m:r>
                      <m:f>
                        <m:fPr>
                          <m:ctrlPr>
                            <a:rPr kumimoji="1" lang="en-US" altLang="ja-JP" sz="2600" b="0" i="1" smtClean="0">
                              <a:latin typeface="Cambria Math" panose="02040503050406030204" pitchFamily="18" charset="0"/>
                            </a:rPr>
                          </m:ctrlPr>
                        </m:fPr>
                        <m:num>
                          <m:r>
                            <m:rPr>
                              <m:sty m:val="p"/>
                            </m:rPr>
                            <a:rPr kumimoji="1" lang="ja-JP" altLang="en-US" sz="2600" b="0" i="0" smtClean="0">
                              <a:latin typeface="Cambria Math" panose="02040503050406030204" pitchFamily="18" charset="0"/>
                            </a:rPr>
                            <m:t>μ</m:t>
                          </m:r>
                          <m:r>
                            <a:rPr kumimoji="1" lang="en-US" altLang="ja-JP" sz="2600" b="0" i="0" smtClean="0">
                              <a:latin typeface="Cambria Math" panose="02040503050406030204" pitchFamily="18" charset="0"/>
                            </a:rPr>
                            <m:t> −0</m:t>
                          </m:r>
                        </m:num>
                        <m:den>
                          <m:rad>
                            <m:radPr>
                              <m:degHide m:val="on"/>
                              <m:ctrlPr>
                                <a:rPr kumimoji="1" lang="en-US" altLang="ja-JP" sz="2600" b="0" i="1" smtClean="0">
                                  <a:latin typeface="Cambria Math" panose="02040503050406030204" pitchFamily="18" charset="0"/>
                                </a:rPr>
                              </m:ctrlPr>
                            </m:radPr>
                            <m:deg/>
                            <m:e>
                              <m:sSup>
                                <m:sSupPr>
                                  <m:ctrlPr>
                                    <a:rPr kumimoji="1" lang="en-US" altLang="ja-JP" sz="2600" b="0" i="1" smtClean="0">
                                      <a:latin typeface="Cambria Math" panose="02040503050406030204" pitchFamily="18" charset="0"/>
                                    </a:rPr>
                                  </m:ctrlPr>
                                </m:sSupPr>
                                <m:e>
                                  <m:r>
                                    <m:rPr>
                                      <m:sty m:val="p"/>
                                    </m:rPr>
                                    <a:rPr kumimoji="1" lang="ja-JP" altLang="en-US" sz="2600" b="0" i="0" smtClean="0">
                                      <a:latin typeface="Cambria Math" panose="02040503050406030204" pitchFamily="18" charset="0"/>
                                    </a:rPr>
                                    <m:t>σ</m:t>
                                  </m:r>
                                </m:e>
                                <m:sup>
                                  <m:r>
                                    <a:rPr kumimoji="1" lang="en-US" altLang="ja-JP" sz="2600" b="0" i="0" smtClean="0">
                                      <a:latin typeface="Cambria Math" panose="02040503050406030204" pitchFamily="18" charset="0"/>
                                    </a:rPr>
                                    <m:t>2</m:t>
                                  </m:r>
                                </m:sup>
                              </m:sSup>
                              <m:r>
                                <a:rPr kumimoji="1" lang="en-US" altLang="ja-JP" sz="2600" b="0" i="0" smtClean="0">
                                  <a:latin typeface="Cambria Math" panose="02040503050406030204" pitchFamily="18" charset="0"/>
                                </a:rPr>
                                <m:t> </m:t>
                              </m:r>
                              <m:r>
                                <a:rPr kumimoji="1" lang="en-US" altLang="ja-JP" sz="2600" b="0" i="0" smtClean="0">
                                  <a:latin typeface="Cambria Math" panose="02040503050406030204" pitchFamily="18" charset="0"/>
                                  <a:ea typeface="Cambria Math" panose="02040503050406030204" pitchFamily="18" charset="0"/>
                                </a:rPr>
                                <m:t>÷</m:t>
                              </m:r>
                              <m:r>
                                <m:rPr>
                                  <m:sty m:val="p"/>
                                </m:rPr>
                                <a:rPr kumimoji="1" lang="en-US" altLang="ja-JP" sz="2600" b="0" i="0" smtClean="0">
                                  <a:latin typeface="Cambria Math" panose="02040503050406030204" pitchFamily="18" charset="0"/>
                                  <a:ea typeface="Cambria Math" panose="02040503050406030204" pitchFamily="18" charset="0"/>
                                </a:rPr>
                                <m:t>n</m:t>
                              </m:r>
                            </m:e>
                          </m:rad>
                        </m:den>
                      </m:f>
                    </m:oMath>
                  </m:oMathPara>
                </a14:m>
                <a:endParaRPr kumimoji="1" lang="en-US" altLang="ja-JP" sz="2600" b="0" dirty="0"/>
              </a:p>
              <a:p>
                <a:pPr marL="0" indent="0">
                  <a:buNone/>
                </a:pPr>
                <a:r>
                  <a:rPr kumimoji="1" lang="ja-JP" altLang="en-US" sz="1600" dirty="0"/>
                  <a:t>（</a:t>
                </a:r>
                <a:r>
                  <a:rPr kumimoji="1" lang="en-US" altLang="ja-JP" sz="1600" dirty="0"/>
                  <a:t>μ</a:t>
                </a:r>
                <a:r>
                  <a:rPr kumimoji="1" lang="ja-JP" altLang="en-US" sz="1600" dirty="0"/>
                  <a:t>：</a:t>
                </a:r>
                <a:r>
                  <a:rPr lang="ja-JP" altLang="en-US" sz="1600" dirty="0"/>
                  <a:t>データの平均値　</a:t>
                </a:r>
                <a:r>
                  <a:rPr lang="en-US" altLang="ja-JP" sz="1600" dirty="0"/>
                  <a:t>0</a:t>
                </a:r>
                <a:r>
                  <a:rPr lang="ja-JP" altLang="en-US" sz="1600" dirty="0"/>
                  <a:t>：帰無仮説　</a:t>
                </a:r>
                <a:r>
                  <a:rPr kumimoji="1" lang="en-US" altLang="ja-JP" sz="1600" b="0" dirty="0"/>
                  <a:t> </a:t>
                </a:r>
                <a14:m>
                  <m:oMath xmlns:m="http://schemas.openxmlformats.org/officeDocument/2006/math">
                    <m:sSup>
                      <m:sSupPr>
                        <m:ctrlPr>
                          <a:rPr kumimoji="1" lang="en-US" altLang="ja-JP" sz="1600" b="0" i="1" smtClean="0">
                            <a:latin typeface="Cambria Math" panose="02040503050406030204" pitchFamily="18" charset="0"/>
                          </a:rPr>
                        </m:ctrlPr>
                      </m:sSupPr>
                      <m:e>
                        <m:r>
                          <a:rPr kumimoji="1" lang="ja-JP" altLang="en-US" sz="1600" b="0" i="1" smtClean="0">
                            <a:latin typeface="Cambria Math" panose="02040503050406030204" pitchFamily="18" charset="0"/>
                          </a:rPr>
                          <m:t>𝜎</m:t>
                        </m:r>
                      </m:e>
                      <m:sup>
                        <m:r>
                          <a:rPr kumimoji="1" lang="en-US" altLang="ja-JP" sz="1600" b="0" i="1" smtClean="0">
                            <a:latin typeface="Cambria Math" panose="02040503050406030204" pitchFamily="18" charset="0"/>
                          </a:rPr>
                          <m:t>2</m:t>
                        </m:r>
                      </m:sup>
                    </m:sSup>
                  </m:oMath>
                </a14:m>
                <a:r>
                  <a:rPr kumimoji="1" lang="ja-JP" altLang="en-US" sz="1600" dirty="0"/>
                  <a:t>：分散　</a:t>
                </a:r>
                <a:r>
                  <a:rPr kumimoji="1" lang="en-US" altLang="ja-JP" sz="1600" dirty="0"/>
                  <a:t>n</a:t>
                </a:r>
                <a:r>
                  <a:rPr kumimoji="1" lang="ja-JP" altLang="en-US" sz="1600" dirty="0"/>
                  <a:t>：データの数）</a:t>
                </a:r>
                <a:endParaRPr lang="en-US" altLang="ja-JP" sz="1600" dirty="0"/>
              </a:p>
              <a:p>
                <a:pPr marL="0" indent="0">
                  <a:buNone/>
                </a:pPr>
                <a:r>
                  <a:rPr kumimoji="1" lang="ja-JP" altLang="en-US" sz="2000" dirty="0"/>
                  <a:t>有意水準：確率的に偶然とは考えにくく、意味があると考えられる基準・帰無仮説を棄却する基準</a:t>
                </a:r>
                <a:endParaRPr kumimoji="1" lang="en-US" altLang="ja-JP" sz="2000" dirty="0"/>
              </a:p>
              <a:p>
                <a:pPr marL="0" indent="0">
                  <a:buNone/>
                </a:pPr>
                <a:r>
                  <a:rPr lang="ja-JP" altLang="en-US" sz="2000" dirty="0"/>
                  <a:t>自由度：自由に決めることができる値の数・観察地の数から推計値を除いた数</a:t>
                </a:r>
                <a:endParaRPr lang="en-US" altLang="ja-JP" sz="2000" dirty="0"/>
              </a:p>
              <a:p>
                <a:pPr marL="0" indent="0">
                  <a:buNone/>
                </a:pPr>
                <a:endParaRPr kumimoji="1" lang="en-US" altLang="ja-JP" sz="1500" dirty="0"/>
              </a:p>
              <a:p>
                <a:pPr marL="0" indent="0">
                  <a:buNone/>
                </a:pPr>
                <a:r>
                  <a:rPr kumimoji="1" lang="ja-JP" altLang="en-US" sz="2000" dirty="0"/>
                  <a:t>→</a:t>
                </a:r>
                <a:r>
                  <a:rPr kumimoji="1" lang="en-US" altLang="ja-JP" sz="2000" dirty="0"/>
                  <a:t>t</a:t>
                </a:r>
                <a:r>
                  <a:rPr kumimoji="1" lang="ja-JP" altLang="en-US" sz="2000" dirty="0"/>
                  <a:t>分布表から少なくとも</a:t>
                </a:r>
                <a:r>
                  <a:rPr kumimoji="1" lang="en-US" altLang="ja-JP" sz="2000" dirty="0"/>
                  <a:t>1.66</a:t>
                </a:r>
                <a:r>
                  <a:rPr kumimoji="1" lang="ja-JP" altLang="en-US" sz="2000" dirty="0"/>
                  <a:t>を超えていれば、帰無仮説が棄却され</a:t>
                </a:r>
                <a:r>
                  <a:rPr kumimoji="1" lang="en-US" altLang="ja-JP" sz="2000" dirty="0"/>
                  <a:t>0</a:t>
                </a:r>
                <a:r>
                  <a:rPr kumimoji="1" lang="ja-JP" altLang="en-US" sz="2000" dirty="0"/>
                  <a:t>と有意に異なることになる</a:t>
                </a:r>
                <a:endParaRPr kumimoji="1" lang="en-US" altLang="ja-JP" sz="2000" dirty="0"/>
              </a:p>
            </p:txBody>
          </p:sp>
        </mc:Choice>
        <mc:Fallback xmlns="">
          <p:sp>
            <p:nvSpPr>
              <p:cNvPr id="3" name="コンテンツ プレースホルダー 2">
                <a:extLst>
                  <a:ext uri="{FF2B5EF4-FFF2-40B4-BE49-F238E27FC236}">
                    <a16:creationId xmlns:a16="http://schemas.microsoft.com/office/drawing/2014/main" id="{8D74CB2B-1841-7A75-CFA7-0BEED241AF40}"/>
                  </a:ext>
                </a:extLst>
              </p:cNvPr>
              <p:cNvSpPr>
                <a:spLocks noGrp="1" noRot="1" noChangeAspect="1" noMove="1" noResize="1" noEditPoints="1" noAdjustHandles="1" noChangeArrowheads="1" noChangeShapeType="1" noTextEdit="1"/>
              </p:cNvSpPr>
              <p:nvPr>
                <p:ph idx="1"/>
              </p:nvPr>
            </p:nvSpPr>
            <p:spPr>
              <a:xfrm>
                <a:off x="838200" y="1825624"/>
                <a:ext cx="7035800" cy="4681484"/>
              </a:xfrm>
              <a:blipFill>
                <a:blip r:embed="rId3"/>
                <a:stretch>
                  <a:fillRect l="-1386" t="-1693" b="-2083"/>
                </a:stretch>
              </a:blipFill>
            </p:spPr>
            <p:txBody>
              <a:bodyPr/>
              <a:lstStyle/>
              <a:p>
                <a:r>
                  <a:rPr lang="ja-JP" altLang="en-US">
                    <a:noFill/>
                  </a:rPr>
                  <a:t> </a:t>
                </a:r>
              </a:p>
            </p:txBody>
          </p:sp>
        </mc:Fallback>
      </mc:AlternateContent>
      <p:sp>
        <p:nvSpPr>
          <p:cNvPr id="4" name="スライド番号プレースホルダー 3">
            <a:extLst>
              <a:ext uri="{FF2B5EF4-FFF2-40B4-BE49-F238E27FC236}">
                <a16:creationId xmlns:a16="http://schemas.microsoft.com/office/drawing/2014/main" id="{8F41A6E2-CFCA-7296-1B2E-E3783EB35417}"/>
              </a:ext>
            </a:extLst>
          </p:cNvPr>
          <p:cNvSpPr>
            <a:spLocks noGrp="1"/>
          </p:cNvSpPr>
          <p:nvPr>
            <p:ph type="sldNum" sz="quarter" idx="12"/>
          </p:nvPr>
        </p:nvSpPr>
        <p:spPr/>
        <p:txBody>
          <a:bodyPr/>
          <a:lstStyle/>
          <a:p>
            <a:fld id="{7D8BC461-2CCC-4D57-97A5-EAAD55696971}" type="slidenum">
              <a:rPr lang="ja-JP" altLang="en-US" smtClean="0"/>
              <a:pPr/>
              <a:t>19</a:t>
            </a:fld>
            <a:endParaRPr lang="ja-JP" altLang="en-US" dirty="0"/>
          </a:p>
        </p:txBody>
      </p:sp>
      <p:pic>
        <p:nvPicPr>
          <p:cNvPr id="6" name="図 5" descr="テーブル&#10;&#10;自動的に生成された説明">
            <a:extLst>
              <a:ext uri="{FF2B5EF4-FFF2-40B4-BE49-F238E27FC236}">
                <a16:creationId xmlns:a16="http://schemas.microsoft.com/office/drawing/2014/main" id="{66D02835-1AC8-45FA-B1F5-762716D5FC3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74000" y="1027904"/>
            <a:ext cx="3479800" cy="5460947"/>
          </a:xfrm>
          <a:prstGeom prst="rect">
            <a:avLst/>
          </a:prstGeom>
        </p:spPr>
      </p:pic>
      <p:sp>
        <p:nvSpPr>
          <p:cNvPr id="7" name="四角形: 角を丸くする 6">
            <a:extLst>
              <a:ext uri="{FF2B5EF4-FFF2-40B4-BE49-F238E27FC236}">
                <a16:creationId xmlns:a16="http://schemas.microsoft.com/office/drawing/2014/main" id="{CF205E0B-B97E-34D4-41CD-A50E3B5BDC58}"/>
              </a:ext>
            </a:extLst>
          </p:cNvPr>
          <p:cNvSpPr/>
          <p:nvPr/>
        </p:nvSpPr>
        <p:spPr>
          <a:xfrm>
            <a:off x="7956550" y="6289482"/>
            <a:ext cx="1871262" cy="199370"/>
          </a:xfrm>
          <a:prstGeom prst="roundRect">
            <a:avLst/>
          </a:prstGeom>
          <a:noFill/>
          <a:ln w="381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四角形: 角を丸くする 7">
            <a:extLst>
              <a:ext uri="{FF2B5EF4-FFF2-40B4-BE49-F238E27FC236}">
                <a16:creationId xmlns:a16="http://schemas.microsoft.com/office/drawing/2014/main" id="{2638170D-622E-AD7A-6295-B1351B98FB8C}"/>
              </a:ext>
            </a:extLst>
          </p:cNvPr>
          <p:cNvSpPr/>
          <p:nvPr/>
        </p:nvSpPr>
        <p:spPr>
          <a:xfrm>
            <a:off x="9302804" y="1046531"/>
            <a:ext cx="444500" cy="5460577"/>
          </a:xfrm>
          <a:prstGeom prst="round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a:extLst>
              <a:ext uri="{FF2B5EF4-FFF2-40B4-BE49-F238E27FC236}">
                <a16:creationId xmlns:a16="http://schemas.microsoft.com/office/drawing/2014/main" id="{49FC8825-4CFD-47D0-AF68-6A556E13B6F7}"/>
              </a:ext>
            </a:extLst>
          </p:cNvPr>
          <p:cNvSpPr txBox="1"/>
          <p:nvPr/>
        </p:nvSpPr>
        <p:spPr>
          <a:xfrm>
            <a:off x="9256312" y="677199"/>
            <a:ext cx="1143000" cy="369332"/>
          </a:xfrm>
          <a:prstGeom prst="rect">
            <a:avLst/>
          </a:prstGeom>
          <a:noFill/>
        </p:spPr>
        <p:txBody>
          <a:bodyPr wrap="square" rtlCol="0">
            <a:spAutoFit/>
          </a:bodyPr>
          <a:lstStyle/>
          <a:p>
            <a:r>
              <a:rPr kumimoji="1" lang="ja-JP" altLang="en-US" dirty="0"/>
              <a:t>有意水準</a:t>
            </a:r>
          </a:p>
        </p:txBody>
      </p:sp>
      <p:sp>
        <p:nvSpPr>
          <p:cNvPr id="10" name="テキスト ボックス 9">
            <a:extLst>
              <a:ext uri="{FF2B5EF4-FFF2-40B4-BE49-F238E27FC236}">
                <a16:creationId xmlns:a16="http://schemas.microsoft.com/office/drawing/2014/main" id="{78038E32-B960-A168-D5B0-A67A3E97A958}"/>
              </a:ext>
            </a:extLst>
          </p:cNvPr>
          <p:cNvSpPr txBox="1"/>
          <p:nvPr/>
        </p:nvSpPr>
        <p:spPr>
          <a:xfrm>
            <a:off x="7643167" y="3365963"/>
            <a:ext cx="461665" cy="784830"/>
          </a:xfrm>
          <a:prstGeom prst="rect">
            <a:avLst/>
          </a:prstGeom>
          <a:noFill/>
        </p:spPr>
        <p:txBody>
          <a:bodyPr vert="eaVert" wrap="none" rtlCol="0">
            <a:spAutoFit/>
          </a:bodyPr>
          <a:lstStyle/>
          <a:p>
            <a:r>
              <a:rPr kumimoji="1" lang="ja-JP" altLang="en-US" dirty="0"/>
              <a:t>自由度</a:t>
            </a:r>
          </a:p>
        </p:txBody>
      </p:sp>
    </p:spTree>
    <p:extLst>
      <p:ext uri="{BB962C8B-B14F-4D97-AF65-F5344CB8AC3E}">
        <p14:creationId xmlns:p14="http://schemas.microsoft.com/office/powerpoint/2010/main" val="42571342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FB7E6F5-1474-4BB4-3F13-25163E48D8D9}"/>
              </a:ext>
            </a:extLst>
          </p:cNvPr>
          <p:cNvSpPr>
            <a:spLocks noGrp="1"/>
          </p:cNvSpPr>
          <p:nvPr>
            <p:ph type="title"/>
          </p:nvPr>
        </p:nvSpPr>
        <p:spPr/>
        <p:txBody>
          <a:bodyPr/>
          <a:lstStyle/>
          <a:p>
            <a:r>
              <a:rPr kumimoji="1" lang="ja-JP" altLang="en-US" b="1" u="sng" dirty="0"/>
              <a:t>目次</a:t>
            </a:r>
          </a:p>
        </p:txBody>
      </p:sp>
      <p:sp>
        <p:nvSpPr>
          <p:cNvPr id="3" name="コンテンツ プレースホルダー 2">
            <a:extLst>
              <a:ext uri="{FF2B5EF4-FFF2-40B4-BE49-F238E27FC236}">
                <a16:creationId xmlns:a16="http://schemas.microsoft.com/office/drawing/2014/main" id="{5D2EC6A6-4B6C-D745-ED3D-7A3A3CF661E8}"/>
              </a:ext>
            </a:extLst>
          </p:cNvPr>
          <p:cNvSpPr>
            <a:spLocks noGrp="1"/>
          </p:cNvSpPr>
          <p:nvPr>
            <p:ph idx="1"/>
          </p:nvPr>
        </p:nvSpPr>
        <p:spPr/>
        <p:txBody>
          <a:bodyPr>
            <a:normAutofit lnSpcReduction="10000"/>
          </a:bodyPr>
          <a:lstStyle/>
          <a:p>
            <a:pPr marL="514350" indent="-514350">
              <a:buAutoNum type="arabicPeriod"/>
            </a:pPr>
            <a:r>
              <a:rPr lang="ja-JP" altLang="en-US" dirty="0"/>
              <a:t>はじ</a:t>
            </a:r>
            <a:r>
              <a:rPr kumimoji="1" lang="ja-JP" altLang="en-US" dirty="0"/>
              <a:t>めに</a:t>
            </a:r>
            <a:endParaRPr kumimoji="1" lang="en-US" altLang="ja-JP" dirty="0"/>
          </a:p>
          <a:p>
            <a:pPr marL="514350" indent="-514350">
              <a:buAutoNum type="arabicPeriod"/>
            </a:pPr>
            <a:r>
              <a:rPr lang="en-US" altLang="ja-JP" dirty="0"/>
              <a:t>REIT</a:t>
            </a:r>
            <a:r>
              <a:rPr lang="ja-JP" altLang="en-US" dirty="0"/>
              <a:t>とは</a:t>
            </a:r>
            <a:endParaRPr lang="en-US" altLang="ja-JP" dirty="0"/>
          </a:p>
          <a:p>
            <a:pPr marL="514350" indent="-514350">
              <a:buAutoNum type="arabicPeriod"/>
            </a:pPr>
            <a:r>
              <a:rPr lang="ja-JP" altLang="en-US" dirty="0"/>
              <a:t>分析方法</a:t>
            </a:r>
            <a:endParaRPr lang="en-US" altLang="ja-JP" dirty="0"/>
          </a:p>
          <a:p>
            <a:pPr marL="514350" indent="-514350">
              <a:buAutoNum type="arabicPeriod"/>
            </a:pPr>
            <a:r>
              <a:rPr lang="ja-JP" altLang="en-US" dirty="0"/>
              <a:t>分析対象・分析期間</a:t>
            </a:r>
            <a:endParaRPr lang="en-US" altLang="ja-JP" dirty="0"/>
          </a:p>
          <a:p>
            <a:pPr marL="0" indent="0">
              <a:buNone/>
            </a:pPr>
            <a:r>
              <a:rPr lang="en-US" altLang="ja-JP" dirty="0"/>
              <a:t>5-1.</a:t>
            </a:r>
            <a:r>
              <a:rPr lang="ja-JP" altLang="en-US" dirty="0"/>
              <a:t>　研究結果と考察①</a:t>
            </a:r>
            <a:endParaRPr lang="en-US" altLang="ja-JP" dirty="0"/>
          </a:p>
          <a:p>
            <a:pPr marL="0" indent="0">
              <a:buNone/>
            </a:pPr>
            <a:r>
              <a:rPr lang="en-US" altLang="ja-JP" dirty="0"/>
              <a:t>5-2.</a:t>
            </a:r>
            <a:r>
              <a:rPr lang="ja-JP" altLang="en-US" dirty="0"/>
              <a:t>　研究結果と考察②</a:t>
            </a:r>
            <a:endParaRPr lang="en-US" altLang="ja-JP" dirty="0"/>
          </a:p>
          <a:p>
            <a:pPr marL="0" indent="0">
              <a:buNone/>
            </a:pPr>
            <a:r>
              <a:rPr lang="en-US" altLang="ja-JP" dirty="0"/>
              <a:t>5-3.</a:t>
            </a:r>
            <a:r>
              <a:rPr lang="ja-JP" altLang="en-US" dirty="0"/>
              <a:t>　研究結果と考察③</a:t>
            </a:r>
            <a:endParaRPr lang="en-US" altLang="ja-JP" dirty="0"/>
          </a:p>
          <a:p>
            <a:pPr marL="0" indent="0">
              <a:buNone/>
            </a:pPr>
            <a:r>
              <a:rPr lang="en-US" altLang="ja-JP" dirty="0"/>
              <a:t>6</a:t>
            </a:r>
            <a:r>
              <a:rPr lang="ja-JP" altLang="en-US" dirty="0"/>
              <a:t>．まとめ</a:t>
            </a:r>
            <a:endParaRPr lang="en-US" altLang="ja-JP" dirty="0"/>
          </a:p>
          <a:p>
            <a:pPr marL="0" indent="0">
              <a:buNone/>
            </a:pPr>
            <a:r>
              <a:rPr lang="ja-JP" altLang="en-US" dirty="0"/>
              <a:t>参考文献</a:t>
            </a:r>
            <a:endParaRPr lang="en-US" altLang="ja-JP" dirty="0"/>
          </a:p>
        </p:txBody>
      </p:sp>
      <p:sp>
        <p:nvSpPr>
          <p:cNvPr id="4" name="スライド番号プレースホルダー 3">
            <a:extLst>
              <a:ext uri="{FF2B5EF4-FFF2-40B4-BE49-F238E27FC236}">
                <a16:creationId xmlns:a16="http://schemas.microsoft.com/office/drawing/2014/main" id="{C74223B3-4FEA-9C51-8061-2F5A009687B5}"/>
              </a:ext>
            </a:extLst>
          </p:cNvPr>
          <p:cNvSpPr>
            <a:spLocks noGrp="1"/>
          </p:cNvSpPr>
          <p:nvPr>
            <p:ph type="sldNum" sz="quarter" idx="12"/>
          </p:nvPr>
        </p:nvSpPr>
        <p:spPr/>
        <p:txBody>
          <a:bodyPr/>
          <a:lstStyle/>
          <a:p>
            <a:fld id="{57A7E0CB-059B-4D92-BD4B-722AE724837D}" type="slidenum">
              <a:rPr kumimoji="1" lang="ja-JP" altLang="en-US" smtClean="0"/>
              <a:t>2</a:t>
            </a:fld>
            <a:endParaRPr kumimoji="1" lang="ja-JP" altLang="en-US"/>
          </a:p>
        </p:txBody>
      </p:sp>
    </p:spTree>
    <p:extLst>
      <p:ext uri="{BB962C8B-B14F-4D97-AF65-F5344CB8AC3E}">
        <p14:creationId xmlns:p14="http://schemas.microsoft.com/office/powerpoint/2010/main" val="39200883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DEA32AC-84E4-8F05-A9D6-5730CEB2D10B}"/>
              </a:ext>
            </a:extLst>
          </p:cNvPr>
          <p:cNvSpPr>
            <a:spLocks noGrp="1"/>
          </p:cNvSpPr>
          <p:nvPr>
            <p:ph type="title"/>
          </p:nvPr>
        </p:nvSpPr>
        <p:spPr/>
        <p:txBody>
          <a:bodyPr/>
          <a:lstStyle/>
          <a:p>
            <a:r>
              <a:rPr kumimoji="1" lang="en-US" altLang="ja-JP" b="1" u="sng" dirty="0"/>
              <a:t>5-1</a:t>
            </a:r>
            <a:r>
              <a:rPr kumimoji="1" lang="ja-JP" altLang="en-US" b="1" u="sng" dirty="0"/>
              <a:t>．結果と考察①</a:t>
            </a:r>
            <a:endParaRPr kumimoji="1" lang="ja-JP" altLang="en-US" dirty="0"/>
          </a:p>
        </p:txBody>
      </p:sp>
      <p:sp>
        <p:nvSpPr>
          <p:cNvPr id="3" name="コンテンツ プレースホルダー 2">
            <a:extLst>
              <a:ext uri="{FF2B5EF4-FFF2-40B4-BE49-F238E27FC236}">
                <a16:creationId xmlns:a16="http://schemas.microsoft.com/office/drawing/2014/main" id="{5499A8B2-DA68-6E72-A685-548A76180FDD}"/>
              </a:ext>
            </a:extLst>
          </p:cNvPr>
          <p:cNvSpPr>
            <a:spLocks noGrp="1"/>
          </p:cNvSpPr>
          <p:nvPr>
            <p:ph idx="1"/>
          </p:nvPr>
        </p:nvSpPr>
        <p:spPr/>
        <p:txBody>
          <a:bodyPr>
            <a:normAutofit fontScale="92500" lnSpcReduction="10000"/>
          </a:bodyPr>
          <a:lstStyle/>
          <a:p>
            <a:pPr marL="0" indent="0">
              <a:buNone/>
            </a:pPr>
            <a:r>
              <a:rPr kumimoji="1" lang="en-US" altLang="ja-JP" dirty="0"/>
              <a:t>【</a:t>
            </a:r>
            <a:r>
              <a:rPr kumimoji="1" lang="ja-JP" altLang="en-US" dirty="0"/>
              <a:t>考察</a:t>
            </a:r>
            <a:r>
              <a:rPr kumimoji="1" lang="en-US" altLang="ja-JP" dirty="0"/>
              <a:t>】</a:t>
            </a:r>
          </a:p>
          <a:p>
            <a:r>
              <a:rPr lang="en-US" altLang="ja-JP" dirty="0"/>
              <a:t>Portfolio1</a:t>
            </a:r>
            <a:r>
              <a:rPr lang="ja-JP" altLang="en-US" dirty="0"/>
              <a:t>では取引日当たり</a:t>
            </a:r>
            <a:r>
              <a:rPr lang="en-US" altLang="ja-JP" dirty="0"/>
              <a:t>0.08%</a:t>
            </a:r>
            <a:r>
              <a:rPr lang="ja-JP" altLang="en-US" dirty="0"/>
              <a:t>を超える平均リターンが得られた（年間複利利益は</a:t>
            </a:r>
            <a:r>
              <a:rPr lang="en-US" altLang="ja-JP" dirty="0"/>
              <a:t>20%</a:t>
            </a:r>
            <a:r>
              <a:rPr lang="ja-JP" altLang="en-US" dirty="0"/>
              <a:t>に相当）。</a:t>
            </a:r>
            <a:endParaRPr lang="en-US" altLang="ja-JP" dirty="0"/>
          </a:p>
          <a:p>
            <a:r>
              <a:rPr kumimoji="1" lang="en-US" altLang="ja-JP" dirty="0"/>
              <a:t>Portfolio3</a:t>
            </a:r>
            <a:r>
              <a:rPr kumimoji="1" lang="ja-JP" altLang="en-US" dirty="0"/>
              <a:t>では年間ベースで</a:t>
            </a:r>
            <a:r>
              <a:rPr kumimoji="1" lang="en-US" altLang="ja-JP" dirty="0"/>
              <a:t>14%</a:t>
            </a:r>
            <a:r>
              <a:rPr lang="ja-JP" altLang="en-US" dirty="0"/>
              <a:t>を僅かに上回る収益であった。</a:t>
            </a:r>
            <a:endParaRPr lang="en-US" altLang="ja-JP" dirty="0"/>
          </a:p>
          <a:p>
            <a:r>
              <a:rPr lang="en-US" altLang="ja-JP" dirty="0"/>
              <a:t>Portfolio1</a:t>
            </a:r>
            <a:r>
              <a:rPr lang="ja-JP" altLang="en-US" dirty="0"/>
              <a:t>の</a:t>
            </a:r>
            <a:r>
              <a:rPr lang="en-US" altLang="ja-JP" dirty="0"/>
              <a:t>α</a:t>
            </a:r>
            <a:r>
              <a:rPr lang="ja-JP" altLang="en-US" dirty="0"/>
              <a:t>（超過リターン）が一番大きく、</a:t>
            </a:r>
            <a:r>
              <a:rPr lang="en-US" altLang="ja-JP" dirty="0"/>
              <a:t>t</a:t>
            </a:r>
            <a:r>
              <a:rPr lang="ja-JP" altLang="en-US" dirty="0"/>
              <a:t>値についても絶対値が</a:t>
            </a:r>
            <a:r>
              <a:rPr lang="en-US" altLang="ja-JP" dirty="0"/>
              <a:t>2</a:t>
            </a:r>
            <a:r>
              <a:rPr lang="ja-JP" altLang="en-US" dirty="0"/>
              <a:t>以上のため統計的に有意であった。</a:t>
            </a:r>
            <a:endParaRPr lang="en-US" altLang="ja-JP" dirty="0"/>
          </a:p>
          <a:p>
            <a:r>
              <a:rPr lang="en-US" altLang="ja-JP" dirty="0"/>
              <a:t>β</a:t>
            </a:r>
            <a:r>
              <a:rPr lang="ja-JP" altLang="en-US" dirty="0"/>
              <a:t>・</a:t>
            </a:r>
            <a:r>
              <a:rPr lang="en-US" altLang="ja-JP" dirty="0"/>
              <a:t>ACβ</a:t>
            </a:r>
            <a:r>
              <a:rPr lang="ja-JP" altLang="en-US" dirty="0"/>
              <a:t>は共に</a:t>
            </a:r>
            <a:r>
              <a:rPr lang="en-US" altLang="ja-JP" dirty="0"/>
              <a:t>P1</a:t>
            </a:r>
            <a:r>
              <a:rPr lang="ja-JP" altLang="en-US" dirty="0"/>
              <a:t>の方が</a:t>
            </a:r>
            <a:r>
              <a:rPr lang="en-US" altLang="ja-JP" dirty="0"/>
              <a:t>P3</a:t>
            </a:r>
            <a:r>
              <a:rPr lang="ja-JP" altLang="en-US" dirty="0"/>
              <a:t>に比べ大きい結果となったが、それほど大きく乖離しているわけではない。</a:t>
            </a:r>
            <a:endParaRPr lang="en-US" altLang="ja-JP" dirty="0"/>
          </a:p>
          <a:p>
            <a:r>
              <a:rPr lang="ja-JP" altLang="en-US" dirty="0"/>
              <a:t>決定係数の値が小さい</a:t>
            </a:r>
            <a:br>
              <a:rPr lang="en-US" altLang="ja-JP" dirty="0"/>
            </a:br>
            <a:r>
              <a:rPr lang="ja-JP" altLang="en-US" dirty="0"/>
              <a:t>→</a:t>
            </a:r>
            <a:r>
              <a:rPr lang="en-US" altLang="ja-JP" dirty="0"/>
              <a:t>J-REIT</a:t>
            </a:r>
            <a:r>
              <a:rPr lang="ja-JP" altLang="en-US" dirty="0"/>
              <a:t>が</a:t>
            </a:r>
            <a:r>
              <a:rPr lang="en-US" altLang="ja-JP" dirty="0"/>
              <a:t>TOPIX</a:t>
            </a:r>
            <a:r>
              <a:rPr lang="ja-JP" altLang="en-US" dirty="0"/>
              <a:t>から受ける影響は小さく、他の要因が大きい</a:t>
            </a:r>
            <a:br>
              <a:rPr lang="en-US" altLang="ja-JP" dirty="0"/>
            </a:br>
            <a:r>
              <a:rPr lang="ja-JP" altLang="en-US" dirty="0"/>
              <a:t>　（株と併せて保有することによりリスク分散が可能）</a:t>
            </a:r>
            <a:endParaRPr lang="en-US" altLang="ja-JP" dirty="0"/>
          </a:p>
        </p:txBody>
      </p:sp>
      <p:sp>
        <p:nvSpPr>
          <p:cNvPr id="4" name="スライド番号プレースホルダー 3">
            <a:extLst>
              <a:ext uri="{FF2B5EF4-FFF2-40B4-BE49-F238E27FC236}">
                <a16:creationId xmlns:a16="http://schemas.microsoft.com/office/drawing/2014/main" id="{3EF3375A-72D2-7D70-DE1C-0CBE8524706B}"/>
              </a:ext>
            </a:extLst>
          </p:cNvPr>
          <p:cNvSpPr>
            <a:spLocks noGrp="1"/>
          </p:cNvSpPr>
          <p:nvPr>
            <p:ph type="sldNum" sz="quarter" idx="12"/>
          </p:nvPr>
        </p:nvSpPr>
        <p:spPr/>
        <p:txBody>
          <a:bodyPr/>
          <a:lstStyle/>
          <a:p>
            <a:fld id="{7D8BC461-2CCC-4D57-97A5-EAAD55696971}" type="slidenum">
              <a:rPr kumimoji="1" lang="ja-JP" altLang="en-US" smtClean="0"/>
              <a:t>20</a:t>
            </a:fld>
            <a:endParaRPr kumimoji="1" lang="ja-JP" altLang="en-US"/>
          </a:p>
        </p:txBody>
      </p:sp>
    </p:spTree>
    <p:extLst>
      <p:ext uri="{BB962C8B-B14F-4D97-AF65-F5344CB8AC3E}">
        <p14:creationId xmlns:p14="http://schemas.microsoft.com/office/powerpoint/2010/main" val="8491056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F0012AA-6D6A-92B5-CF8A-EC4CF98EE7CA}"/>
              </a:ext>
            </a:extLst>
          </p:cNvPr>
          <p:cNvSpPr>
            <a:spLocks noGrp="1"/>
          </p:cNvSpPr>
          <p:nvPr>
            <p:ph type="title"/>
          </p:nvPr>
        </p:nvSpPr>
        <p:spPr/>
        <p:txBody>
          <a:bodyPr/>
          <a:lstStyle/>
          <a:p>
            <a:r>
              <a:rPr kumimoji="1" lang="en-US" altLang="ja-JP" b="1" u="sng" dirty="0"/>
              <a:t>5-2</a:t>
            </a:r>
            <a:r>
              <a:rPr kumimoji="1" lang="ja-JP" altLang="en-US" b="1" u="sng" dirty="0"/>
              <a:t>．結果と考察②</a:t>
            </a:r>
            <a:endParaRPr kumimoji="1" lang="ja-JP" altLang="en-US" dirty="0"/>
          </a:p>
        </p:txBody>
      </p:sp>
      <p:graphicFrame>
        <p:nvGraphicFramePr>
          <p:cNvPr id="11" name="表 10">
            <a:extLst>
              <a:ext uri="{FF2B5EF4-FFF2-40B4-BE49-F238E27FC236}">
                <a16:creationId xmlns:a16="http://schemas.microsoft.com/office/drawing/2014/main" id="{AA629E31-A3D3-72A6-026A-D7D467CEEA2A}"/>
              </a:ext>
            </a:extLst>
          </p:cNvPr>
          <p:cNvGraphicFramePr>
            <a:graphicFrameLocks noGrp="1"/>
          </p:cNvGraphicFramePr>
          <p:nvPr>
            <p:extLst>
              <p:ext uri="{D42A27DB-BD31-4B8C-83A1-F6EECF244321}">
                <p14:modId xmlns:p14="http://schemas.microsoft.com/office/powerpoint/2010/main" val="1712515387"/>
              </p:ext>
            </p:extLst>
          </p:nvPr>
        </p:nvGraphicFramePr>
        <p:xfrm>
          <a:off x="838200" y="1690688"/>
          <a:ext cx="10515601" cy="3193709"/>
        </p:xfrm>
        <a:graphic>
          <a:graphicData uri="http://schemas.openxmlformats.org/drawingml/2006/table">
            <a:tbl>
              <a:tblPr/>
              <a:tblGrid>
                <a:gridCol w="590509">
                  <a:extLst>
                    <a:ext uri="{9D8B030D-6E8A-4147-A177-3AD203B41FA5}">
                      <a16:colId xmlns:a16="http://schemas.microsoft.com/office/drawing/2014/main" val="1671680490"/>
                    </a:ext>
                  </a:extLst>
                </a:gridCol>
                <a:gridCol w="874406">
                  <a:extLst>
                    <a:ext uri="{9D8B030D-6E8A-4147-A177-3AD203B41FA5}">
                      <a16:colId xmlns:a16="http://schemas.microsoft.com/office/drawing/2014/main" val="3861272326"/>
                    </a:ext>
                  </a:extLst>
                </a:gridCol>
                <a:gridCol w="590509">
                  <a:extLst>
                    <a:ext uri="{9D8B030D-6E8A-4147-A177-3AD203B41FA5}">
                      <a16:colId xmlns:a16="http://schemas.microsoft.com/office/drawing/2014/main" val="1697344652"/>
                    </a:ext>
                  </a:extLst>
                </a:gridCol>
                <a:gridCol w="590509">
                  <a:extLst>
                    <a:ext uri="{9D8B030D-6E8A-4147-A177-3AD203B41FA5}">
                      <a16:colId xmlns:a16="http://schemas.microsoft.com/office/drawing/2014/main" val="69494757"/>
                    </a:ext>
                  </a:extLst>
                </a:gridCol>
                <a:gridCol w="590509">
                  <a:extLst>
                    <a:ext uri="{9D8B030D-6E8A-4147-A177-3AD203B41FA5}">
                      <a16:colId xmlns:a16="http://schemas.microsoft.com/office/drawing/2014/main" val="1063470200"/>
                    </a:ext>
                  </a:extLst>
                </a:gridCol>
                <a:gridCol w="590509">
                  <a:extLst>
                    <a:ext uri="{9D8B030D-6E8A-4147-A177-3AD203B41FA5}">
                      <a16:colId xmlns:a16="http://schemas.microsoft.com/office/drawing/2014/main" val="445787937"/>
                    </a:ext>
                  </a:extLst>
                </a:gridCol>
                <a:gridCol w="590509">
                  <a:extLst>
                    <a:ext uri="{9D8B030D-6E8A-4147-A177-3AD203B41FA5}">
                      <a16:colId xmlns:a16="http://schemas.microsoft.com/office/drawing/2014/main" val="1934230223"/>
                    </a:ext>
                  </a:extLst>
                </a:gridCol>
                <a:gridCol w="590509">
                  <a:extLst>
                    <a:ext uri="{9D8B030D-6E8A-4147-A177-3AD203B41FA5}">
                      <a16:colId xmlns:a16="http://schemas.microsoft.com/office/drawing/2014/main" val="1381821423"/>
                    </a:ext>
                  </a:extLst>
                </a:gridCol>
                <a:gridCol w="590509">
                  <a:extLst>
                    <a:ext uri="{9D8B030D-6E8A-4147-A177-3AD203B41FA5}">
                      <a16:colId xmlns:a16="http://schemas.microsoft.com/office/drawing/2014/main" val="2910499083"/>
                    </a:ext>
                  </a:extLst>
                </a:gridCol>
                <a:gridCol w="590509">
                  <a:extLst>
                    <a:ext uri="{9D8B030D-6E8A-4147-A177-3AD203B41FA5}">
                      <a16:colId xmlns:a16="http://schemas.microsoft.com/office/drawing/2014/main" val="2990659779"/>
                    </a:ext>
                  </a:extLst>
                </a:gridCol>
                <a:gridCol w="590509">
                  <a:extLst>
                    <a:ext uri="{9D8B030D-6E8A-4147-A177-3AD203B41FA5}">
                      <a16:colId xmlns:a16="http://schemas.microsoft.com/office/drawing/2014/main" val="417311504"/>
                    </a:ext>
                  </a:extLst>
                </a:gridCol>
                <a:gridCol w="590509">
                  <a:extLst>
                    <a:ext uri="{9D8B030D-6E8A-4147-A177-3AD203B41FA5}">
                      <a16:colId xmlns:a16="http://schemas.microsoft.com/office/drawing/2014/main" val="470612087"/>
                    </a:ext>
                  </a:extLst>
                </a:gridCol>
                <a:gridCol w="590509">
                  <a:extLst>
                    <a:ext uri="{9D8B030D-6E8A-4147-A177-3AD203B41FA5}">
                      <a16:colId xmlns:a16="http://schemas.microsoft.com/office/drawing/2014/main" val="1021033789"/>
                    </a:ext>
                  </a:extLst>
                </a:gridCol>
                <a:gridCol w="590509">
                  <a:extLst>
                    <a:ext uri="{9D8B030D-6E8A-4147-A177-3AD203B41FA5}">
                      <a16:colId xmlns:a16="http://schemas.microsoft.com/office/drawing/2014/main" val="2989116206"/>
                    </a:ext>
                  </a:extLst>
                </a:gridCol>
                <a:gridCol w="590509">
                  <a:extLst>
                    <a:ext uri="{9D8B030D-6E8A-4147-A177-3AD203B41FA5}">
                      <a16:colId xmlns:a16="http://schemas.microsoft.com/office/drawing/2014/main" val="250344072"/>
                    </a:ext>
                  </a:extLst>
                </a:gridCol>
                <a:gridCol w="590509">
                  <a:extLst>
                    <a:ext uri="{9D8B030D-6E8A-4147-A177-3AD203B41FA5}">
                      <a16:colId xmlns:a16="http://schemas.microsoft.com/office/drawing/2014/main" val="4030087419"/>
                    </a:ext>
                  </a:extLst>
                </a:gridCol>
                <a:gridCol w="783560">
                  <a:extLst>
                    <a:ext uri="{9D8B030D-6E8A-4147-A177-3AD203B41FA5}">
                      <a16:colId xmlns:a16="http://schemas.microsoft.com/office/drawing/2014/main" val="2461082916"/>
                    </a:ext>
                  </a:extLst>
                </a:gridCol>
              </a:tblGrid>
              <a:tr h="249825">
                <a:tc>
                  <a:txBody>
                    <a:bodyPr/>
                    <a:lstStyle/>
                    <a:p>
                      <a:pPr algn="ctr" fontAlgn="ct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5678" marR="5678" marT="567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5678" marR="5678" marT="567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1000" b="1" i="0" u="none" strike="noStrike" dirty="0">
                          <a:solidFill>
                            <a:srgbClr val="000000"/>
                          </a:solidFill>
                          <a:effectLst/>
                          <a:latin typeface="游ゴシック" panose="020B0400000000000000" pitchFamily="50" charset="-128"/>
                          <a:ea typeface="游ゴシック" panose="020B0400000000000000" pitchFamily="50" charset="-128"/>
                        </a:rPr>
                        <a:t>2009</a:t>
                      </a:r>
                    </a:p>
                  </a:txBody>
                  <a:tcPr marL="5678" marR="5678" marT="567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1000" b="1" i="0" u="none" strike="noStrike" dirty="0">
                          <a:solidFill>
                            <a:srgbClr val="000000"/>
                          </a:solidFill>
                          <a:effectLst/>
                          <a:latin typeface="游ゴシック" panose="020B0400000000000000" pitchFamily="50" charset="-128"/>
                          <a:ea typeface="游ゴシック" panose="020B0400000000000000" pitchFamily="50" charset="-128"/>
                        </a:rPr>
                        <a:t>2010</a:t>
                      </a:r>
                    </a:p>
                  </a:txBody>
                  <a:tcPr marL="5678" marR="5678" marT="56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1000" b="1" i="0" u="none" strike="noStrike" dirty="0">
                          <a:solidFill>
                            <a:srgbClr val="000000"/>
                          </a:solidFill>
                          <a:effectLst/>
                          <a:latin typeface="游ゴシック" panose="020B0400000000000000" pitchFamily="50" charset="-128"/>
                          <a:ea typeface="游ゴシック" panose="020B0400000000000000" pitchFamily="50" charset="-128"/>
                        </a:rPr>
                        <a:t>2011</a:t>
                      </a:r>
                    </a:p>
                  </a:txBody>
                  <a:tcPr marL="5678" marR="5678" marT="56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1000" b="1" i="0" u="none" strike="noStrike" dirty="0">
                          <a:solidFill>
                            <a:srgbClr val="000000"/>
                          </a:solidFill>
                          <a:effectLst/>
                          <a:latin typeface="游ゴシック" panose="020B0400000000000000" pitchFamily="50" charset="-128"/>
                          <a:ea typeface="游ゴシック" panose="020B0400000000000000" pitchFamily="50" charset="-128"/>
                        </a:rPr>
                        <a:t>2012</a:t>
                      </a:r>
                    </a:p>
                  </a:txBody>
                  <a:tcPr marL="5678" marR="5678" marT="56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1000" b="1" i="0" u="none" strike="noStrike" dirty="0">
                          <a:solidFill>
                            <a:srgbClr val="000000"/>
                          </a:solidFill>
                          <a:effectLst/>
                          <a:latin typeface="游ゴシック" panose="020B0400000000000000" pitchFamily="50" charset="-128"/>
                          <a:ea typeface="游ゴシック" panose="020B0400000000000000" pitchFamily="50" charset="-128"/>
                        </a:rPr>
                        <a:t>2013</a:t>
                      </a:r>
                    </a:p>
                  </a:txBody>
                  <a:tcPr marL="5678" marR="5678" marT="56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1000" b="1" i="0" u="none" strike="noStrike" dirty="0">
                          <a:solidFill>
                            <a:srgbClr val="000000"/>
                          </a:solidFill>
                          <a:effectLst/>
                          <a:latin typeface="游ゴシック" panose="020B0400000000000000" pitchFamily="50" charset="-128"/>
                          <a:ea typeface="游ゴシック" panose="020B0400000000000000" pitchFamily="50" charset="-128"/>
                        </a:rPr>
                        <a:t>2014</a:t>
                      </a:r>
                    </a:p>
                  </a:txBody>
                  <a:tcPr marL="5678" marR="5678" marT="56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1000" b="1" i="0" u="none" strike="noStrike">
                          <a:solidFill>
                            <a:srgbClr val="000000"/>
                          </a:solidFill>
                          <a:effectLst/>
                          <a:latin typeface="游ゴシック" panose="020B0400000000000000" pitchFamily="50" charset="-128"/>
                          <a:ea typeface="游ゴシック" panose="020B0400000000000000" pitchFamily="50" charset="-128"/>
                        </a:rPr>
                        <a:t>2015</a:t>
                      </a:r>
                    </a:p>
                  </a:txBody>
                  <a:tcPr marL="5678" marR="5678" marT="56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1000" b="1" i="0" u="none" strike="noStrike">
                          <a:solidFill>
                            <a:srgbClr val="000000"/>
                          </a:solidFill>
                          <a:effectLst/>
                          <a:latin typeface="游ゴシック" panose="020B0400000000000000" pitchFamily="50" charset="-128"/>
                          <a:ea typeface="游ゴシック" panose="020B0400000000000000" pitchFamily="50" charset="-128"/>
                        </a:rPr>
                        <a:t>2016</a:t>
                      </a:r>
                    </a:p>
                  </a:txBody>
                  <a:tcPr marL="5678" marR="5678" marT="56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1000" b="1" i="0" u="none" strike="noStrike">
                          <a:solidFill>
                            <a:srgbClr val="000000"/>
                          </a:solidFill>
                          <a:effectLst/>
                          <a:latin typeface="游ゴシック" panose="020B0400000000000000" pitchFamily="50" charset="-128"/>
                          <a:ea typeface="游ゴシック" panose="020B0400000000000000" pitchFamily="50" charset="-128"/>
                        </a:rPr>
                        <a:t>2017</a:t>
                      </a:r>
                    </a:p>
                  </a:txBody>
                  <a:tcPr marL="5678" marR="5678" marT="56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1000" b="1" i="0" u="none" strike="noStrike" dirty="0">
                          <a:solidFill>
                            <a:srgbClr val="000000"/>
                          </a:solidFill>
                          <a:effectLst/>
                          <a:latin typeface="游ゴシック" panose="020B0400000000000000" pitchFamily="50" charset="-128"/>
                          <a:ea typeface="游ゴシック" panose="020B0400000000000000" pitchFamily="50" charset="-128"/>
                        </a:rPr>
                        <a:t>2018</a:t>
                      </a:r>
                    </a:p>
                  </a:txBody>
                  <a:tcPr marL="5678" marR="5678" marT="56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1000" b="1" i="0" u="none" strike="noStrike">
                          <a:solidFill>
                            <a:srgbClr val="000000"/>
                          </a:solidFill>
                          <a:effectLst/>
                          <a:latin typeface="游ゴシック" panose="020B0400000000000000" pitchFamily="50" charset="-128"/>
                          <a:ea typeface="游ゴシック" panose="020B0400000000000000" pitchFamily="50" charset="-128"/>
                        </a:rPr>
                        <a:t>2019</a:t>
                      </a:r>
                    </a:p>
                  </a:txBody>
                  <a:tcPr marL="5678" marR="5678" marT="56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1000" b="1" i="0" u="none" strike="noStrike">
                          <a:solidFill>
                            <a:srgbClr val="000000"/>
                          </a:solidFill>
                          <a:effectLst/>
                          <a:latin typeface="游ゴシック" panose="020B0400000000000000" pitchFamily="50" charset="-128"/>
                          <a:ea typeface="游ゴシック" panose="020B0400000000000000" pitchFamily="50" charset="-128"/>
                        </a:rPr>
                        <a:t>2020</a:t>
                      </a:r>
                    </a:p>
                  </a:txBody>
                  <a:tcPr marL="5678" marR="5678" marT="56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1000" b="1" i="0" u="none" strike="noStrike" dirty="0">
                          <a:solidFill>
                            <a:srgbClr val="000000"/>
                          </a:solidFill>
                          <a:effectLst/>
                          <a:latin typeface="游ゴシック" panose="020B0400000000000000" pitchFamily="50" charset="-128"/>
                          <a:ea typeface="游ゴシック" panose="020B0400000000000000" pitchFamily="50" charset="-128"/>
                        </a:rPr>
                        <a:t>2021</a:t>
                      </a:r>
                    </a:p>
                  </a:txBody>
                  <a:tcPr marL="5678" marR="5678" marT="56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1000" b="1" i="0" u="none" strike="noStrike" dirty="0">
                          <a:solidFill>
                            <a:srgbClr val="000000"/>
                          </a:solidFill>
                          <a:effectLst/>
                          <a:latin typeface="游ゴシック" panose="020B0400000000000000" pitchFamily="50" charset="-128"/>
                          <a:ea typeface="游ゴシック" panose="020B0400000000000000" pitchFamily="50" charset="-128"/>
                        </a:rPr>
                        <a:t>2022</a:t>
                      </a:r>
                    </a:p>
                  </a:txBody>
                  <a:tcPr marL="5678" marR="5678" marT="56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1000" b="1" i="0" u="none" strike="noStrike" dirty="0">
                          <a:solidFill>
                            <a:srgbClr val="000000"/>
                          </a:solidFill>
                          <a:effectLst/>
                          <a:latin typeface="游ゴシック" panose="020B0400000000000000" pitchFamily="50" charset="-128"/>
                          <a:ea typeface="游ゴシック" panose="020B0400000000000000" pitchFamily="50" charset="-128"/>
                        </a:rPr>
                        <a:t>2009~2022</a:t>
                      </a:r>
                    </a:p>
                  </a:txBody>
                  <a:tcPr marL="5678" marR="5678" marT="567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05957706"/>
                  </a:ext>
                </a:extLst>
              </a:tr>
              <a:tr h="249825">
                <a:tc rowSpan="4">
                  <a:txBody>
                    <a:bodyPr/>
                    <a:lstStyle/>
                    <a:p>
                      <a:pPr algn="ctr" fontAlgn="ctr"/>
                      <a:r>
                        <a:rPr lang="en-US" sz="1000" b="1" i="0" u="none" strike="noStrike" dirty="0">
                          <a:solidFill>
                            <a:srgbClr val="000000"/>
                          </a:solidFill>
                          <a:effectLst/>
                          <a:latin typeface="游ゴシック" panose="020B0400000000000000" pitchFamily="50" charset="-128"/>
                          <a:ea typeface="游ゴシック" panose="020B0400000000000000" pitchFamily="50" charset="-128"/>
                        </a:rPr>
                        <a:t>Portfolio1</a:t>
                      </a:r>
                    </a:p>
                  </a:txBody>
                  <a:tcPr marL="5678" marR="5678" marT="567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rPr>
                        <a:t>平均日次収益</a:t>
                      </a:r>
                    </a:p>
                  </a:txBody>
                  <a:tcPr marL="5678" marR="5678" marT="567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-0.078%</a:t>
                      </a:r>
                    </a:p>
                  </a:txBody>
                  <a:tcPr marL="5678" marR="5678" marT="5678"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0.014%</a:t>
                      </a:r>
                    </a:p>
                  </a:txBody>
                  <a:tcPr marL="5678" marR="5678" marT="5678"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-0.249%</a:t>
                      </a:r>
                    </a:p>
                  </a:txBody>
                  <a:tcPr marL="5678" marR="5678" marT="5678"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0.029%</a:t>
                      </a:r>
                    </a:p>
                  </a:txBody>
                  <a:tcPr marL="5678" marR="5678" marT="5678"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0.058%</a:t>
                      </a:r>
                    </a:p>
                  </a:txBody>
                  <a:tcPr marL="5678" marR="5678" marT="5678"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0.093%</a:t>
                      </a:r>
                    </a:p>
                  </a:txBody>
                  <a:tcPr marL="5678" marR="5678" marT="5678"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-0.031%</a:t>
                      </a:r>
                    </a:p>
                  </a:txBody>
                  <a:tcPr marL="5678" marR="5678" marT="5678"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0.256%</a:t>
                      </a:r>
                    </a:p>
                  </a:txBody>
                  <a:tcPr marL="5678" marR="5678" marT="5678"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0.189%</a:t>
                      </a:r>
                    </a:p>
                  </a:txBody>
                  <a:tcPr marL="5678" marR="5678" marT="5678"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0.156%</a:t>
                      </a:r>
                    </a:p>
                  </a:txBody>
                  <a:tcPr marL="5678" marR="5678" marT="5678"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0.297%</a:t>
                      </a:r>
                    </a:p>
                  </a:txBody>
                  <a:tcPr marL="5678" marR="5678" marT="5678"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1.330%</a:t>
                      </a:r>
                    </a:p>
                  </a:txBody>
                  <a:tcPr marL="5678" marR="5678" marT="5678"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0.206%</a:t>
                      </a:r>
                    </a:p>
                  </a:txBody>
                  <a:tcPr marL="5678" marR="5678" marT="5678"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0.087%</a:t>
                      </a:r>
                    </a:p>
                  </a:txBody>
                  <a:tcPr marL="5678" marR="5678" marT="5678"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0.082%</a:t>
                      </a:r>
                    </a:p>
                  </a:txBody>
                  <a:tcPr marL="5678" marR="5678" marT="567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8CBAD"/>
                    </a:solidFill>
                  </a:tcPr>
                </a:tc>
                <a:extLst>
                  <a:ext uri="{0D108BD9-81ED-4DB2-BD59-A6C34878D82A}">
                    <a16:rowId xmlns:a16="http://schemas.microsoft.com/office/drawing/2014/main" val="1818378980"/>
                  </a:ext>
                </a:extLst>
              </a:tr>
              <a:tr h="243073">
                <a:tc vMerge="1">
                  <a:txBody>
                    <a:bodyPr/>
                    <a:lstStyle/>
                    <a:p>
                      <a:endParaRPr kumimoji="1" lang="ja-JP" altLang="en-US"/>
                    </a:p>
                  </a:txBody>
                  <a:tcPr/>
                </a:tc>
                <a:tc>
                  <a:txBody>
                    <a:bodyPr/>
                    <a:lstStyle/>
                    <a:p>
                      <a:pPr algn="ctr" fontAlgn="ctr"/>
                      <a:r>
                        <a:rPr lang="en-US" sz="1000" b="0" i="0" u="none" strike="noStrike">
                          <a:solidFill>
                            <a:srgbClr val="000000"/>
                          </a:solidFill>
                          <a:effectLst/>
                          <a:latin typeface="游ゴシック" panose="020B0400000000000000" pitchFamily="50" charset="-128"/>
                          <a:ea typeface="游ゴシック" panose="020B0400000000000000" pitchFamily="50" charset="-128"/>
                        </a:rPr>
                        <a:t>OLS</a:t>
                      </a:r>
                      <a:r>
                        <a:rPr lang="el-GR" sz="1000" b="0" i="0" u="none" strike="noStrike">
                          <a:solidFill>
                            <a:srgbClr val="000000"/>
                          </a:solidFill>
                          <a:effectLst/>
                          <a:latin typeface="游ゴシック" panose="020B0400000000000000" pitchFamily="50" charset="-128"/>
                          <a:ea typeface="游ゴシック" panose="020B0400000000000000" pitchFamily="50" charset="-128"/>
                        </a:rPr>
                        <a:t>β</a:t>
                      </a:r>
                    </a:p>
                  </a:txBody>
                  <a:tcPr marL="5678" marR="5678" marT="567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0.505</a:t>
                      </a:r>
                    </a:p>
                  </a:txBody>
                  <a:tcPr marL="5678" marR="5678" marT="5678"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0.421</a:t>
                      </a:r>
                    </a:p>
                  </a:txBody>
                  <a:tcPr marL="5678" marR="5678" marT="5678" marB="0" anchor="ctr">
                    <a:lnL>
                      <a:noFill/>
                    </a:lnL>
                    <a:lnR>
                      <a:noFill/>
                    </a:lnR>
                    <a:lnT>
                      <a:noFill/>
                    </a:lnT>
                    <a:lnB>
                      <a:noFill/>
                    </a:lnB>
                  </a:tcPr>
                </a:tc>
                <a:tc>
                  <a:txBody>
                    <a:bodyPr/>
                    <a:lstStyle/>
                    <a:p>
                      <a:pPr algn="ct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0.661</a:t>
                      </a:r>
                    </a:p>
                  </a:txBody>
                  <a:tcPr marL="5678" marR="5678" marT="5678" marB="0" anchor="ctr">
                    <a:lnL>
                      <a:noFill/>
                    </a:lnL>
                    <a:lnR>
                      <a:noFill/>
                    </a:lnR>
                    <a:lnT>
                      <a:noFill/>
                    </a:lnT>
                    <a:lnB>
                      <a:noFill/>
                    </a:lnB>
                    <a:solidFill>
                      <a:schemeClr val="accent2">
                        <a:lumMod val="40000"/>
                        <a:lumOff val="60000"/>
                      </a:schemeClr>
                    </a:solidFill>
                  </a:tcPr>
                </a:tc>
                <a:tc>
                  <a:txBody>
                    <a:bodyPr/>
                    <a:lstStyle/>
                    <a:p>
                      <a:pPr algn="ct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0.439</a:t>
                      </a:r>
                    </a:p>
                  </a:txBody>
                  <a:tcPr marL="5678" marR="5678" marT="5678" marB="0" anchor="ctr">
                    <a:lnL>
                      <a:noFill/>
                    </a:lnL>
                    <a:lnR>
                      <a:noFill/>
                    </a:lnR>
                    <a:lnT>
                      <a:noFill/>
                    </a:lnT>
                    <a:lnB>
                      <a:noFill/>
                    </a:lnB>
                  </a:tcPr>
                </a:tc>
                <a:tc>
                  <a:txBody>
                    <a:bodyPr/>
                    <a:lstStyle/>
                    <a:p>
                      <a:pPr algn="ct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0.375</a:t>
                      </a:r>
                    </a:p>
                  </a:txBody>
                  <a:tcPr marL="5678" marR="5678" marT="5678" marB="0" anchor="ctr">
                    <a:lnL>
                      <a:noFill/>
                    </a:lnL>
                    <a:lnR>
                      <a:noFill/>
                    </a:lnR>
                    <a:lnT>
                      <a:noFill/>
                    </a:lnT>
                    <a:lnB>
                      <a:noFill/>
                    </a:lnB>
                  </a:tcPr>
                </a:tc>
                <a:tc>
                  <a:txBody>
                    <a:bodyPr/>
                    <a:lstStyle/>
                    <a:p>
                      <a:pPr algn="ct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0.286</a:t>
                      </a:r>
                    </a:p>
                  </a:txBody>
                  <a:tcPr marL="5678" marR="5678" marT="5678" marB="0" anchor="ctr">
                    <a:lnL>
                      <a:noFill/>
                    </a:lnL>
                    <a:lnR>
                      <a:noFill/>
                    </a:lnR>
                    <a:lnT>
                      <a:noFill/>
                    </a:lnT>
                    <a:lnB>
                      <a:noFill/>
                    </a:lnB>
                  </a:tcPr>
                </a:tc>
                <a:tc>
                  <a:txBody>
                    <a:bodyPr/>
                    <a:lstStyle/>
                    <a:p>
                      <a:pPr algn="ct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0.399</a:t>
                      </a:r>
                    </a:p>
                  </a:txBody>
                  <a:tcPr marL="5678" marR="5678" marT="5678" marB="0" anchor="ctr">
                    <a:lnL>
                      <a:noFill/>
                    </a:lnL>
                    <a:lnR>
                      <a:noFill/>
                    </a:lnR>
                    <a:lnT>
                      <a:noFill/>
                    </a:lnT>
                    <a:lnB>
                      <a:noFill/>
                    </a:lnB>
                  </a:tcPr>
                </a:tc>
                <a:tc>
                  <a:txBody>
                    <a:bodyPr/>
                    <a:lstStyle/>
                    <a:p>
                      <a:pPr algn="ct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0.321</a:t>
                      </a:r>
                    </a:p>
                  </a:txBody>
                  <a:tcPr marL="5678" marR="5678" marT="5678" marB="0" anchor="ctr">
                    <a:lnL>
                      <a:noFill/>
                    </a:lnL>
                    <a:lnR>
                      <a:noFill/>
                    </a:lnR>
                    <a:lnT>
                      <a:noFill/>
                    </a:lnT>
                    <a:lnB>
                      <a:noFill/>
                    </a:lnB>
                  </a:tcPr>
                </a:tc>
                <a:tc>
                  <a:txBody>
                    <a:bodyPr/>
                    <a:lstStyle/>
                    <a:p>
                      <a:pPr algn="ct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0.095</a:t>
                      </a:r>
                    </a:p>
                  </a:txBody>
                  <a:tcPr marL="5678" marR="5678" marT="5678" marB="0" anchor="ctr">
                    <a:lnL>
                      <a:noFill/>
                    </a:lnL>
                    <a:lnR>
                      <a:noFill/>
                    </a:lnR>
                    <a:lnT>
                      <a:noFill/>
                    </a:lnT>
                    <a:lnB>
                      <a:noFill/>
                    </a:lnB>
                    <a:solidFill>
                      <a:srgbClr val="B4C6E7"/>
                    </a:solidFill>
                  </a:tcPr>
                </a:tc>
                <a:tc>
                  <a:txBody>
                    <a:bodyPr/>
                    <a:lstStyle/>
                    <a:p>
                      <a:pPr algn="ct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0.246</a:t>
                      </a:r>
                    </a:p>
                  </a:txBody>
                  <a:tcPr marL="5678" marR="5678" marT="5678" marB="0" anchor="ctr">
                    <a:lnL>
                      <a:noFill/>
                    </a:lnL>
                    <a:lnR>
                      <a:noFill/>
                    </a:lnR>
                    <a:lnT>
                      <a:noFill/>
                    </a:lnT>
                    <a:lnB>
                      <a:noFill/>
                    </a:lnB>
                  </a:tcPr>
                </a:tc>
                <a:tc>
                  <a:txBody>
                    <a:bodyPr/>
                    <a:lstStyle/>
                    <a:p>
                      <a:pPr algn="ct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0.077</a:t>
                      </a:r>
                    </a:p>
                  </a:txBody>
                  <a:tcPr marL="5678" marR="5678" marT="5678" marB="0" anchor="ctr">
                    <a:lnL>
                      <a:noFill/>
                    </a:lnL>
                    <a:lnR>
                      <a:noFill/>
                    </a:lnR>
                    <a:lnT>
                      <a:noFill/>
                    </a:lnT>
                    <a:lnB>
                      <a:noFill/>
                    </a:lnB>
                    <a:solidFill>
                      <a:srgbClr val="B4C6E7"/>
                    </a:solidFill>
                  </a:tcPr>
                </a:tc>
                <a:tc>
                  <a:txBody>
                    <a:bodyPr/>
                    <a:lstStyle/>
                    <a:p>
                      <a:pPr algn="ct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0.958</a:t>
                      </a:r>
                    </a:p>
                  </a:txBody>
                  <a:tcPr marL="5678" marR="5678" marT="5678" marB="0" anchor="ctr">
                    <a:lnL>
                      <a:noFill/>
                    </a:lnL>
                    <a:lnR>
                      <a:noFill/>
                    </a:lnR>
                    <a:lnT>
                      <a:noFill/>
                    </a:lnT>
                    <a:lnB>
                      <a:noFill/>
                    </a:lnB>
                    <a:solidFill>
                      <a:srgbClr val="F8CBAD"/>
                    </a:solidFill>
                  </a:tcPr>
                </a:tc>
                <a:tc>
                  <a:txBody>
                    <a:bodyPr/>
                    <a:lstStyle/>
                    <a:p>
                      <a:pPr algn="ct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0.251</a:t>
                      </a:r>
                    </a:p>
                  </a:txBody>
                  <a:tcPr marL="5678" marR="5678" marT="5678" marB="0" anchor="ctr">
                    <a:lnL>
                      <a:noFill/>
                    </a:lnL>
                    <a:lnR>
                      <a:noFill/>
                    </a:lnR>
                    <a:lnT>
                      <a:noFill/>
                    </a:lnT>
                    <a:lnB>
                      <a:noFill/>
                    </a:lnB>
                  </a:tcPr>
                </a:tc>
                <a:tc>
                  <a:txBody>
                    <a:bodyPr/>
                    <a:lstStyle/>
                    <a:p>
                      <a:pPr algn="ct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0.363</a:t>
                      </a:r>
                    </a:p>
                  </a:txBody>
                  <a:tcPr marL="5678" marR="5678" marT="5678"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0.442</a:t>
                      </a:r>
                    </a:p>
                  </a:txBody>
                  <a:tcPr marL="5678" marR="5678" marT="567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294289980"/>
                  </a:ext>
                </a:extLst>
              </a:tr>
              <a:tr h="243073">
                <a:tc vMerge="1">
                  <a:txBody>
                    <a:bodyPr/>
                    <a:lstStyle/>
                    <a:p>
                      <a:endParaRPr kumimoji="1" lang="ja-JP" altLang="en-US"/>
                    </a:p>
                  </a:txBody>
                  <a:tcPr/>
                </a:tc>
                <a:tc>
                  <a:txBody>
                    <a:bodyPr/>
                    <a:lstStyle/>
                    <a:p>
                      <a:pPr algn="ctr" fontAlgn="ctr"/>
                      <a:r>
                        <a:rPr lang="en-US" sz="1000" b="0" i="0" u="none" strike="noStrike" dirty="0">
                          <a:solidFill>
                            <a:srgbClr val="000000"/>
                          </a:solidFill>
                          <a:effectLst/>
                          <a:latin typeface="游ゴシック" panose="020B0400000000000000" pitchFamily="50" charset="-128"/>
                          <a:ea typeface="游ゴシック" panose="020B0400000000000000" pitchFamily="50" charset="-128"/>
                        </a:rPr>
                        <a:t>(t</a:t>
                      </a:r>
                      <a:r>
                        <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rPr>
                        <a:t>値</a:t>
                      </a: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a:t>
                      </a:r>
                      <a:r>
                        <a:rPr lang="en-US" altLang="ja-JP" sz="1200" b="0" i="0" u="none" strike="noStrike" baseline="30000" dirty="0">
                          <a:solidFill>
                            <a:srgbClr val="000000"/>
                          </a:solidFill>
                          <a:effectLst/>
                          <a:latin typeface="游ゴシック" panose="020B0400000000000000" pitchFamily="50" charset="-128"/>
                          <a:ea typeface="游ゴシック" panose="020B0400000000000000" pitchFamily="50" charset="-128"/>
                        </a:rPr>
                        <a:t>※1</a:t>
                      </a:r>
                      <a:endParaRPr lang="en-US" altLang="ja-JP" sz="1000" b="0" i="0" u="none" strike="noStrike" baseline="30000" dirty="0">
                        <a:solidFill>
                          <a:srgbClr val="000000"/>
                        </a:solidFill>
                        <a:effectLst/>
                        <a:latin typeface="游ゴシック" panose="020B0400000000000000" pitchFamily="50" charset="-128"/>
                        <a:ea typeface="游ゴシック" panose="020B0400000000000000" pitchFamily="50" charset="-128"/>
                      </a:endParaRPr>
                    </a:p>
                  </a:txBody>
                  <a:tcPr marL="5678" marR="5678" marT="567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(6.4)</a:t>
                      </a:r>
                    </a:p>
                  </a:txBody>
                  <a:tcPr marL="5678" marR="5678" marT="5678"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(6.9)</a:t>
                      </a:r>
                    </a:p>
                  </a:txBody>
                  <a:tcPr marL="5678" marR="5678" marT="5678" marB="0" anchor="ctr">
                    <a:lnL>
                      <a:noFill/>
                    </a:lnL>
                    <a:lnR>
                      <a:noFill/>
                    </a:lnR>
                    <a:lnT>
                      <a:noFill/>
                    </a:lnT>
                    <a:lnB>
                      <a:noFill/>
                    </a:lnB>
                  </a:tcPr>
                </a:tc>
                <a:tc>
                  <a:txBody>
                    <a:bodyPr/>
                    <a:lstStyle/>
                    <a:p>
                      <a:pPr algn="ct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(15.4)</a:t>
                      </a:r>
                    </a:p>
                  </a:txBody>
                  <a:tcPr marL="5678" marR="5678" marT="5678" marB="0" anchor="ctr">
                    <a:lnL>
                      <a:noFill/>
                    </a:lnL>
                    <a:lnR>
                      <a:noFill/>
                    </a:lnR>
                    <a:lnT>
                      <a:noFill/>
                    </a:lnT>
                    <a:lnB>
                      <a:noFill/>
                    </a:lnB>
                  </a:tcPr>
                </a:tc>
                <a:tc>
                  <a:txBody>
                    <a:bodyPr/>
                    <a:lstStyle/>
                    <a:p>
                      <a:pPr algn="ct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(8.3)</a:t>
                      </a:r>
                    </a:p>
                  </a:txBody>
                  <a:tcPr marL="5678" marR="5678" marT="5678" marB="0" anchor="ctr">
                    <a:lnL>
                      <a:noFill/>
                    </a:lnL>
                    <a:lnR>
                      <a:noFill/>
                    </a:lnR>
                    <a:lnT>
                      <a:noFill/>
                    </a:lnT>
                    <a:lnB>
                      <a:noFill/>
                    </a:lnB>
                  </a:tcPr>
                </a:tc>
                <a:tc>
                  <a:txBody>
                    <a:bodyPr/>
                    <a:lstStyle/>
                    <a:p>
                      <a:pPr algn="ct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(6.4)</a:t>
                      </a:r>
                    </a:p>
                  </a:txBody>
                  <a:tcPr marL="5678" marR="5678" marT="5678" marB="0" anchor="ctr">
                    <a:lnL>
                      <a:noFill/>
                    </a:lnL>
                    <a:lnR>
                      <a:noFill/>
                    </a:lnR>
                    <a:lnT>
                      <a:noFill/>
                    </a:lnT>
                    <a:lnB>
                      <a:noFill/>
                    </a:lnB>
                  </a:tcPr>
                </a:tc>
                <a:tc>
                  <a:txBody>
                    <a:bodyPr/>
                    <a:lstStyle/>
                    <a:p>
                      <a:pPr algn="ct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(8.9)</a:t>
                      </a:r>
                    </a:p>
                  </a:txBody>
                  <a:tcPr marL="5678" marR="5678" marT="5678" marB="0" anchor="ctr">
                    <a:lnL>
                      <a:noFill/>
                    </a:lnL>
                    <a:lnR>
                      <a:noFill/>
                    </a:lnR>
                    <a:lnT>
                      <a:noFill/>
                    </a:lnT>
                    <a:lnB>
                      <a:noFill/>
                    </a:lnB>
                  </a:tcPr>
                </a:tc>
                <a:tc>
                  <a:txBody>
                    <a:bodyPr/>
                    <a:lstStyle/>
                    <a:p>
                      <a:pPr algn="ct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(8.6)</a:t>
                      </a:r>
                    </a:p>
                  </a:txBody>
                  <a:tcPr marL="5678" marR="5678" marT="5678" marB="0" anchor="ctr">
                    <a:lnL>
                      <a:noFill/>
                    </a:lnL>
                    <a:lnR>
                      <a:noFill/>
                    </a:lnR>
                    <a:lnT>
                      <a:noFill/>
                    </a:lnT>
                    <a:lnB>
                      <a:noFill/>
                    </a:lnB>
                  </a:tcPr>
                </a:tc>
                <a:tc>
                  <a:txBody>
                    <a:bodyPr/>
                    <a:lstStyle/>
                    <a:p>
                      <a:pPr algn="ct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(10.1)</a:t>
                      </a:r>
                    </a:p>
                  </a:txBody>
                  <a:tcPr marL="5678" marR="5678" marT="5678" marB="0" anchor="ctr">
                    <a:lnL>
                      <a:noFill/>
                    </a:lnL>
                    <a:lnR>
                      <a:noFill/>
                    </a:lnR>
                    <a:lnT>
                      <a:noFill/>
                    </a:lnT>
                    <a:lnB>
                      <a:noFill/>
                    </a:lnB>
                  </a:tcPr>
                </a:tc>
                <a:tc>
                  <a:txBody>
                    <a:bodyPr/>
                    <a:lstStyle/>
                    <a:p>
                      <a:pPr algn="ct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(2.3)</a:t>
                      </a:r>
                    </a:p>
                  </a:txBody>
                  <a:tcPr marL="5678" marR="5678" marT="5678" marB="0" anchor="ctr">
                    <a:lnL>
                      <a:noFill/>
                    </a:lnL>
                    <a:lnR>
                      <a:noFill/>
                    </a:lnR>
                    <a:lnT>
                      <a:noFill/>
                    </a:lnT>
                    <a:lnB>
                      <a:noFill/>
                    </a:lnB>
                  </a:tcPr>
                </a:tc>
                <a:tc>
                  <a:txBody>
                    <a:bodyPr/>
                    <a:lstStyle/>
                    <a:p>
                      <a:pPr algn="ct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(8.7)</a:t>
                      </a:r>
                    </a:p>
                  </a:txBody>
                  <a:tcPr marL="5678" marR="5678" marT="5678" marB="0" anchor="ctr">
                    <a:lnL>
                      <a:noFill/>
                    </a:lnL>
                    <a:lnR>
                      <a:noFill/>
                    </a:lnR>
                    <a:lnT>
                      <a:noFill/>
                    </a:lnT>
                    <a:lnB>
                      <a:noFill/>
                    </a:lnB>
                  </a:tcPr>
                </a:tc>
                <a:tc>
                  <a:txBody>
                    <a:bodyPr/>
                    <a:lstStyle/>
                    <a:p>
                      <a:pPr algn="ct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(1.7)</a:t>
                      </a:r>
                    </a:p>
                  </a:txBody>
                  <a:tcPr marL="5678" marR="5678" marT="5678" marB="0" anchor="ctr">
                    <a:lnL>
                      <a:noFill/>
                    </a:lnL>
                    <a:lnR>
                      <a:noFill/>
                    </a:lnR>
                    <a:lnT>
                      <a:noFill/>
                    </a:lnT>
                    <a:lnB>
                      <a:noFill/>
                    </a:lnB>
                  </a:tcPr>
                </a:tc>
                <a:tc>
                  <a:txBody>
                    <a:bodyPr/>
                    <a:lstStyle/>
                    <a:p>
                      <a:pPr algn="ct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(9.9)</a:t>
                      </a:r>
                    </a:p>
                  </a:txBody>
                  <a:tcPr marL="5678" marR="5678" marT="5678" marB="0" anchor="ctr">
                    <a:lnL>
                      <a:noFill/>
                    </a:lnL>
                    <a:lnR>
                      <a:noFill/>
                    </a:lnR>
                    <a:lnT>
                      <a:noFill/>
                    </a:lnT>
                    <a:lnB>
                      <a:noFill/>
                    </a:lnB>
                  </a:tcPr>
                </a:tc>
                <a:tc>
                  <a:txBody>
                    <a:bodyPr/>
                    <a:lstStyle/>
                    <a:p>
                      <a:pPr algn="ct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(4.9)</a:t>
                      </a:r>
                    </a:p>
                  </a:txBody>
                  <a:tcPr marL="5678" marR="5678" marT="5678" marB="0" anchor="ctr">
                    <a:lnL>
                      <a:noFill/>
                    </a:lnL>
                    <a:lnR>
                      <a:noFill/>
                    </a:lnR>
                    <a:lnT>
                      <a:noFill/>
                    </a:lnT>
                    <a:lnB>
                      <a:noFill/>
                    </a:lnB>
                  </a:tcPr>
                </a:tc>
                <a:tc>
                  <a:txBody>
                    <a:bodyPr/>
                    <a:lstStyle/>
                    <a:p>
                      <a:pPr algn="ct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(7.3)</a:t>
                      </a:r>
                    </a:p>
                  </a:txBody>
                  <a:tcPr marL="5678" marR="5678" marT="5678"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(28.6)</a:t>
                      </a:r>
                    </a:p>
                  </a:txBody>
                  <a:tcPr marL="5678" marR="5678" marT="567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166510751"/>
                  </a:ext>
                </a:extLst>
              </a:tr>
              <a:tr h="249825">
                <a:tc vMerge="1">
                  <a:txBody>
                    <a:bodyPr/>
                    <a:lstStyle/>
                    <a:p>
                      <a:endParaRPr kumimoji="1" lang="ja-JP" altLang="en-US"/>
                    </a:p>
                  </a:txBody>
                  <a:tcPr/>
                </a:tc>
                <a:tc>
                  <a:txBody>
                    <a:bodyPr/>
                    <a:lstStyle/>
                    <a:p>
                      <a:pPr algn="ctr" fontAlgn="ctr"/>
                      <a:r>
                        <a:rPr lang="en-US" sz="1000" b="0" i="0" u="none" strike="noStrike" dirty="0">
                          <a:solidFill>
                            <a:srgbClr val="000000"/>
                          </a:solidFill>
                          <a:effectLst/>
                          <a:latin typeface="游ゴシック" panose="020B0400000000000000" pitchFamily="50" charset="-128"/>
                          <a:ea typeface="游ゴシック" panose="020B0400000000000000" pitchFamily="50" charset="-128"/>
                        </a:rPr>
                        <a:t>AC</a:t>
                      </a:r>
                      <a:r>
                        <a:rPr lang="el-GR" sz="1000" b="0" i="0" u="none" strike="noStrike" dirty="0">
                          <a:solidFill>
                            <a:srgbClr val="000000"/>
                          </a:solidFill>
                          <a:effectLst/>
                          <a:latin typeface="游ゴシック" panose="020B0400000000000000" pitchFamily="50" charset="-128"/>
                          <a:ea typeface="游ゴシック" panose="020B0400000000000000" pitchFamily="50" charset="-128"/>
                        </a:rPr>
                        <a:t>β</a:t>
                      </a:r>
                    </a:p>
                  </a:txBody>
                  <a:tcPr marL="5678" marR="5678" marT="567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0.779</a:t>
                      </a:r>
                    </a:p>
                  </a:txBody>
                  <a:tcPr marL="5678" marR="5678" marT="5678"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0.456</a:t>
                      </a:r>
                    </a:p>
                  </a:txBody>
                  <a:tcPr marL="5678" marR="5678" marT="5678"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0.323</a:t>
                      </a:r>
                    </a:p>
                  </a:txBody>
                  <a:tcPr marL="5678" marR="5678" marT="5678" marB="0" anchor="ctr">
                    <a:lnL>
                      <a:noFill/>
                    </a:lnL>
                    <a:lnR>
                      <a:noFill/>
                    </a:lnR>
                    <a:lnT>
                      <a:noFill/>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0.483</a:t>
                      </a:r>
                    </a:p>
                  </a:txBody>
                  <a:tcPr marL="5678" marR="5678" marT="5678"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0.305</a:t>
                      </a:r>
                    </a:p>
                  </a:txBody>
                  <a:tcPr marL="5678" marR="5678" marT="5678"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0.515</a:t>
                      </a:r>
                    </a:p>
                  </a:txBody>
                  <a:tcPr marL="5678" marR="5678" marT="5678"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0.454</a:t>
                      </a:r>
                    </a:p>
                  </a:txBody>
                  <a:tcPr marL="5678" marR="5678" marT="5678"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0.277</a:t>
                      </a:r>
                    </a:p>
                  </a:txBody>
                  <a:tcPr marL="5678" marR="5678" marT="5678"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0.078</a:t>
                      </a:r>
                    </a:p>
                  </a:txBody>
                  <a:tcPr marL="5678" marR="5678" marT="5678" marB="0" anchor="ctr">
                    <a:lnL>
                      <a:noFill/>
                    </a:lnL>
                    <a:lnR>
                      <a:noFill/>
                    </a:lnR>
                    <a:lnT>
                      <a:noFill/>
                    </a:lnT>
                    <a:lnB w="12700" cap="flat" cmpd="sng" algn="ctr">
                      <a:solidFill>
                        <a:srgbClr val="000000"/>
                      </a:solidFill>
                      <a:prstDash val="solid"/>
                      <a:round/>
                      <a:headEnd type="none" w="med" len="med"/>
                      <a:tailEnd type="none" w="med" len="med"/>
                    </a:lnB>
                    <a:solidFill>
                      <a:srgbClr val="B4C6E7"/>
                    </a:solidFill>
                  </a:tcPr>
                </a:tc>
                <a:tc>
                  <a:txBody>
                    <a:bodyPr/>
                    <a:lstStyle/>
                    <a:p>
                      <a:pPr algn="ct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0.214</a:t>
                      </a:r>
                    </a:p>
                  </a:txBody>
                  <a:tcPr marL="5678" marR="5678" marT="5678"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0.024</a:t>
                      </a:r>
                    </a:p>
                  </a:txBody>
                  <a:tcPr marL="5678" marR="5678" marT="5678" marB="0" anchor="ctr">
                    <a:lnL>
                      <a:noFill/>
                    </a:lnL>
                    <a:lnR>
                      <a:noFill/>
                    </a:lnR>
                    <a:lnT>
                      <a:noFill/>
                    </a:lnT>
                    <a:lnB w="12700" cap="flat" cmpd="sng" algn="ctr">
                      <a:solidFill>
                        <a:srgbClr val="000000"/>
                      </a:solidFill>
                      <a:prstDash val="solid"/>
                      <a:round/>
                      <a:headEnd type="none" w="med" len="med"/>
                      <a:tailEnd type="none" w="med" len="med"/>
                    </a:lnB>
                    <a:solidFill>
                      <a:srgbClr val="B4C6E7"/>
                    </a:solidFill>
                  </a:tcPr>
                </a:tc>
                <a:tc>
                  <a:txBody>
                    <a:bodyPr/>
                    <a:lstStyle/>
                    <a:p>
                      <a:pPr algn="ct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0.967</a:t>
                      </a:r>
                    </a:p>
                  </a:txBody>
                  <a:tcPr marL="5678" marR="5678" marT="5678" marB="0" anchor="ctr">
                    <a:lnL>
                      <a:noFill/>
                    </a:lnL>
                    <a:lnR>
                      <a:noFill/>
                    </a:lnR>
                    <a:lnT>
                      <a:noFill/>
                    </a:lnT>
                    <a:lnB w="12700" cap="flat" cmpd="sng" algn="ctr">
                      <a:solidFill>
                        <a:srgbClr val="000000"/>
                      </a:solidFill>
                      <a:prstDash val="solid"/>
                      <a:round/>
                      <a:headEnd type="none" w="med" len="med"/>
                      <a:tailEnd type="none" w="med" len="med"/>
                    </a:lnB>
                    <a:solidFill>
                      <a:srgbClr val="F8CBAD"/>
                    </a:solidFill>
                  </a:tcPr>
                </a:tc>
                <a:tc>
                  <a:txBody>
                    <a:bodyPr/>
                    <a:lstStyle/>
                    <a:p>
                      <a:pPr algn="ct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0.314</a:t>
                      </a:r>
                    </a:p>
                  </a:txBody>
                  <a:tcPr marL="5678" marR="5678" marT="5678"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0.659</a:t>
                      </a:r>
                    </a:p>
                  </a:txBody>
                  <a:tcPr marL="5678" marR="5678" marT="5678"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0.518</a:t>
                      </a:r>
                    </a:p>
                  </a:txBody>
                  <a:tcPr marL="5678" marR="5678" marT="567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62473"/>
                  </a:ext>
                </a:extLst>
              </a:tr>
              <a:tr h="243073">
                <a:tc rowSpan="4">
                  <a:txBody>
                    <a:bodyPr/>
                    <a:lstStyle/>
                    <a:p>
                      <a:pPr algn="ctr" fontAlgn="ctr"/>
                      <a:r>
                        <a:rPr lang="en-US" sz="1000" b="1" i="0" u="none" strike="noStrike" dirty="0">
                          <a:solidFill>
                            <a:srgbClr val="000000"/>
                          </a:solidFill>
                          <a:effectLst/>
                          <a:latin typeface="游ゴシック" panose="020B0400000000000000" pitchFamily="50" charset="-128"/>
                          <a:ea typeface="游ゴシック" panose="020B0400000000000000" pitchFamily="50" charset="-128"/>
                        </a:rPr>
                        <a:t>Portfolio2</a:t>
                      </a:r>
                    </a:p>
                  </a:txBody>
                  <a:tcPr marL="5678" marR="5678" marT="567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平均日次収益</a:t>
                      </a:r>
                    </a:p>
                  </a:txBody>
                  <a:tcPr marL="5678" marR="5678" marT="567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-0.157%</a:t>
                      </a:r>
                    </a:p>
                  </a:txBody>
                  <a:tcPr marL="5678" marR="5678" marT="5678"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-0.038%</a:t>
                      </a:r>
                    </a:p>
                  </a:txBody>
                  <a:tcPr marL="5678" marR="5678" marT="5678"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-0.271%</a:t>
                      </a:r>
                    </a:p>
                  </a:txBody>
                  <a:tcPr marL="5678" marR="5678" marT="5678"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-0.015%</a:t>
                      </a:r>
                    </a:p>
                  </a:txBody>
                  <a:tcPr marL="5678" marR="5678" marT="5678"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0.054%</a:t>
                      </a:r>
                    </a:p>
                  </a:txBody>
                  <a:tcPr marL="5678" marR="5678" marT="5678"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0.067%</a:t>
                      </a:r>
                    </a:p>
                  </a:txBody>
                  <a:tcPr marL="5678" marR="5678" marT="5678"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-0.020%</a:t>
                      </a:r>
                    </a:p>
                  </a:txBody>
                  <a:tcPr marL="5678" marR="5678" marT="5678"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0.281%</a:t>
                      </a:r>
                    </a:p>
                  </a:txBody>
                  <a:tcPr marL="5678" marR="5678" marT="5678"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0.156%</a:t>
                      </a:r>
                    </a:p>
                  </a:txBody>
                  <a:tcPr marL="5678" marR="5678" marT="5678"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0.158%</a:t>
                      </a:r>
                    </a:p>
                  </a:txBody>
                  <a:tcPr marL="5678" marR="5678" marT="5678"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0.283%</a:t>
                      </a:r>
                    </a:p>
                  </a:txBody>
                  <a:tcPr marL="5678" marR="5678" marT="5678"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0.129%</a:t>
                      </a:r>
                    </a:p>
                  </a:txBody>
                  <a:tcPr marL="5678" marR="5678" marT="5678"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0.181%</a:t>
                      </a:r>
                    </a:p>
                  </a:txBody>
                  <a:tcPr marL="5678" marR="5678" marT="5678"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0.076%</a:t>
                      </a:r>
                    </a:p>
                  </a:txBody>
                  <a:tcPr marL="5678" marR="5678" marT="5678"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0.063%</a:t>
                      </a:r>
                    </a:p>
                  </a:txBody>
                  <a:tcPr marL="5678" marR="5678" marT="567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899766531"/>
                  </a:ext>
                </a:extLst>
              </a:tr>
              <a:tr h="243073">
                <a:tc vMerge="1">
                  <a:txBody>
                    <a:bodyPr/>
                    <a:lstStyle/>
                    <a:p>
                      <a:endParaRPr kumimoji="1" lang="ja-JP" altLang="en-US"/>
                    </a:p>
                  </a:txBody>
                  <a:tcPr/>
                </a:tc>
                <a:tc>
                  <a:txBody>
                    <a:bodyPr/>
                    <a:lstStyle/>
                    <a:p>
                      <a:pPr algn="ctr" fontAlgn="ctr"/>
                      <a:r>
                        <a:rPr lang="en-US" sz="1000" b="0" i="0" u="none" strike="noStrike">
                          <a:solidFill>
                            <a:srgbClr val="000000"/>
                          </a:solidFill>
                          <a:effectLst/>
                          <a:latin typeface="游ゴシック" panose="020B0400000000000000" pitchFamily="50" charset="-128"/>
                          <a:ea typeface="游ゴシック" panose="020B0400000000000000" pitchFamily="50" charset="-128"/>
                        </a:rPr>
                        <a:t>OLS</a:t>
                      </a:r>
                      <a:r>
                        <a:rPr lang="el-GR" sz="1000" b="0" i="0" u="none" strike="noStrike">
                          <a:solidFill>
                            <a:srgbClr val="000000"/>
                          </a:solidFill>
                          <a:effectLst/>
                          <a:latin typeface="游ゴシック" panose="020B0400000000000000" pitchFamily="50" charset="-128"/>
                          <a:ea typeface="游ゴシック" panose="020B0400000000000000" pitchFamily="50" charset="-128"/>
                        </a:rPr>
                        <a:t>β</a:t>
                      </a:r>
                    </a:p>
                  </a:txBody>
                  <a:tcPr marL="5678" marR="5678" marT="567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0.416</a:t>
                      </a:r>
                    </a:p>
                  </a:txBody>
                  <a:tcPr marL="5678" marR="5678" marT="5678"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0.347</a:t>
                      </a:r>
                    </a:p>
                  </a:txBody>
                  <a:tcPr marL="5678" marR="5678" marT="5678" marB="0" anchor="ctr">
                    <a:lnL>
                      <a:noFill/>
                    </a:lnL>
                    <a:lnR>
                      <a:noFill/>
                    </a:lnR>
                    <a:lnT>
                      <a:noFill/>
                    </a:lnT>
                    <a:lnB>
                      <a:noFill/>
                    </a:lnB>
                  </a:tcPr>
                </a:tc>
                <a:tc>
                  <a:txBody>
                    <a:bodyPr/>
                    <a:lstStyle/>
                    <a:p>
                      <a:pPr algn="ct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0.526</a:t>
                      </a:r>
                    </a:p>
                  </a:txBody>
                  <a:tcPr marL="5678" marR="5678" marT="5678" marB="0" anchor="ctr">
                    <a:lnL>
                      <a:noFill/>
                    </a:lnL>
                    <a:lnR>
                      <a:noFill/>
                    </a:lnR>
                    <a:lnT>
                      <a:noFill/>
                    </a:lnT>
                    <a:lnB>
                      <a:noFill/>
                    </a:lnB>
                    <a:solidFill>
                      <a:schemeClr val="accent2">
                        <a:lumMod val="40000"/>
                        <a:lumOff val="60000"/>
                      </a:schemeClr>
                    </a:solidFill>
                  </a:tcPr>
                </a:tc>
                <a:tc>
                  <a:txBody>
                    <a:bodyPr/>
                    <a:lstStyle/>
                    <a:p>
                      <a:pPr algn="ct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0.286</a:t>
                      </a:r>
                    </a:p>
                  </a:txBody>
                  <a:tcPr marL="5678" marR="5678" marT="5678" marB="0" anchor="ctr">
                    <a:lnL>
                      <a:noFill/>
                    </a:lnL>
                    <a:lnR>
                      <a:noFill/>
                    </a:lnR>
                    <a:lnT>
                      <a:noFill/>
                    </a:lnT>
                    <a:lnB>
                      <a:noFill/>
                    </a:lnB>
                  </a:tcPr>
                </a:tc>
                <a:tc>
                  <a:txBody>
                    <a:bodyPr/>
                    <a:lstStyle/>
                    <a:p>
                      <a:pPr algn="ct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0.470</a:t>
                      </a:r>
                    </a:p>
                  </a:txBody>
                  <a:tcPr marL="5678" marR="5678" marT="5678" marB="0" anchor="ctr">
                    <a:lnL>
                      <a:noFill/>
                    </a:lnL>
                    <a:lnR>
                      <a:noFill/>
                    </a:lnR>
                    <a:lnT>
                      <a:noFill/>
                    </a:lnT>
                    <a:lnB>
                      <a:noFill/>
                    </a:lnB>
                  </a:tcPr>
                </a:tc>
                <a:tc>
                  <a:txBody>
                    <a:bodyPr/>
                    <a:lstStyle/>
                    <a:p>
                      <a:pPr algn="ct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0.339</a:t>
                      </a:r>
                    </a:p>
                  </a:txBody>
                  <a:tcPr marL="5678" marR="5678" marT="5678" marB="0" anchor="ctr">
                    <a:lnL>
                      <a:noFill/>
                    </a:lnL>
                    <a:lnR>
                      <a:noFill/>
                    </a:lnR>
                    <a:lnT>
                      <a:noFill/>
                    </a:lnT>
                    <a:lnB>
                      <a:noFill/>
                    </a:lnB>
                  </a:tcPr>
                </a:tc>
                <a:tc>
                  <a:txBody>
                    <a:bodyPr/>
                    <a:lstStyle/>
                    <a:p>
                      <a:pPr algn="ct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0.366</a:t>
                      </a:r>
                    </a:p>
                  </a:txBody>
                  <a:tcPr marL="5678" marR="5678" marT="5678" marB="0" anchor="ctr">
                    <a:lnL>
                      <a:noFill/>
                    </a:lnL>
                    <a:lnR>
                      <a:noFill/>
                    </a:lnR>
                    <a:lnT>
                      <a:noFill/>
                    </a:lnT>
                    <a:lnB>
                      <a:noFill/>
                    </a:lnB>
                  </a:tcPr>
                </a:tc>
                <a:tc>
                  <a:txBody>
                    <a:bodyPr/>
                    <a:lstStyle/>
                    <a:p>
                      <a:pPr algn="ct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0.299</a:t>
                      </a:r>
                    </a:p>
                  </a:txBody>
                  <a:tcPr marL="5678" marR="5678" marT="5678" marB="0" anchor="ctr">
                    <a:lnL>
                      <a:noFill/>
                    </a:lnL>
                    <a:lnR>
                      <a:noFill/>
                    </a:lnR>
                    <a:lnT>
                      <a:noFill/>
                    </a:lnT>
                    <a:lnB>
                      <a:noFill/>
                    </a:lnB>
                  </a:tcPr>
                </a:tc>
                <a:tc>
                  <a:txBody>
                    <a:bodyPr/>
                    <a:lstStyle/>
                    <a:p>
                      <a:pPr algn="ct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0.094</a:t>
                      </a:r>
                    </a:p>
                  </a:txBody>
                  <a:tcPr marL="5678" marR="5678" marT="5678" marB="0" anchor="ctr">
                    <a:lnL>
                      <a:noFill/>
                    </a:lnL>
                    <a:lnR>
                      <a:noFill/>
                    </a:lnR>
                    <a:lnT>
                      <a:noFill/>
                    </a:lnT>
                    <a:lnB>
                      <a:noFill/>
                    </a:lnB>
                    <a:solidFill>
                      <a:srgbClr val="B4C6E7"/>
                    </a:solidFill>
                  </a:tcPr>
                </a:tc>
                <a:tc>
                  <a:txBody>
                    <a:bodyPr/>
                    <a:lstStyle/>
                    <a:p>
                      <a:pPr algn="ct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0.224</a:t>
                      </a:r>
                    </a:p>
                  </a:txBody>
                  <a:tcPr marL="5678" marR="5678" marT="5678" marB="0" anchor="ctr">
                    <a:lnL>
                      <a:noFill/>
                    </a:lnL>
                    <a:lnR>
                      <a:noFill/>
                    </a:lnR>
                    <a:lnT>
                      <a:noFill/>
                    </a:lnT>
                    <a:lnB>
                      <a:noFill/>
                    </a:lnB>
                  </a:tcPr>
                </a:tc>
                <a:tc>
                  <a:txBody>
                    <a:bodyPr/>
                    <a:lstStyle/>
                    <a:p>
                      <a:pPr algn="ct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0.110</a:t>
                      </a:r>
                    </a:p>
                  </a:txBody>
                  <a:tcPr marL="5678" marR="5678" marT="5678" marB="0" anchor="ctr">
                    <a:lnL>
                      <a:noFill/>
                    </a:lnL>
                    <a:lnR>
                      <a:noFill/>
                    </a:lnR>
                    <a:lnT>
                      <a:noFill/>
                    </a:lnT>
                    <a:lnB>
                      <a:noFill/>
                    </a:lnB>
                    <a:solidFill>
                      <a:srgbClr val="B4C6E7"/>
                    </a:solidFill>
                  </a:tcPr>
                </a:tc>
                <a:tc>
                  <a:txBody>
                    <a:bodyPr/>
                    <a:lstStyle/>
                    <a:p>
                      <a:pPr algn="ct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0.971</a:t>
                      </a:r>
                    </a:p>
                  </a:txBody>
                  <a:tcPr marL="5678" marR="5678" marT="5678" marB="0" anchor="ctr">
                    <a:lnL>
                      <a:noFill/>
                    </a:lnL>
                    <a:lnR>
                      <a:noFill/>
                    </a:lnR>
                    <a:lnT>
                      <a:noFill/>
                    </a:lnT>
                    <a:lnB>
                      <a:noFill/>
                    </a:lnB>
                    <a:solidFill>
                      <a:srgbClr val="F8CBAD"/>
                    </a:solidFill>
                  </a:tcPr>
                </a:tc>
                <a:tc>
                  <a:txBody>
                    <a:bodyPr/>
                    <a:lstStyle/>
                    <a:p>
                      <a:pPr algn="ct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0.180</a:t>
                      </a:r>
                    </a:p>
                  </a:txBody>
                  <a:tcPr marL="5678" marR="5678" marT="5678" marB="0" anchor="ctr">
                    <a:lnL>
                      <a:noFill/>
                    </a:lnL>
                    <a:lnR>
                      <a:noFill/>
                    </a:lnR>
                    <a:lnT>
                      <a:noFill/>
                    </a:lnT>
                    <a:lnB>
                      <a:noFill/>
                    </a:lnB>
                  </a:tcPr>
                </a:tc>
                <a:tc>
                  <a:txBody>
                    <a:bodyPr/>
                    <a:lstStyle/>
                    <a:p>
                      <a:pPr algn="ct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0.306</a:t>
                      </a:r>
                    </a:p>
                  </a:txBody>
                  <a:tcPr marL="5678" marR="5678" marT="5678"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0.412</a:t>
                      </a:r>
                    </a:p>
                  </a:txBody>
                  <a:tcPr marL="5678" marR="5678" marT="567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604923588"/>
                  </a:ext>
                </a:extLst>
              </a:tr>
              <a:tr h="243073">
                <a:tc vMerge="1">
                  <a:txBody>
                    <a:bodyPr/>
                    <a:lstStyle/>
                    <a:p>
                      <a:endParaRPr kumimoji="1" lang="ja-JP" altLang="en-US"/>
                    </a:p>
                  </a:txBody>
                  <a:tcPr/>
                </a:tc>
                <a:tc>
                  <a:txBody>
                    <a:bodyPr/>
                    <a:lstStyle/>
                    <a:p>
                      <a:pPr algn="ctr" fontAlgn="ctr"/>
                      <a:r>
                        <a:rPr lang="en-US" sz="1000" b="0" i="0" u="none" strike="noStrike" dirty="0">
                          <a:solidFill>
                            <a:srgbClr val="000000"/>
                          </a:solidFill>
                          <a:effectLst/>
                          <a:latin typeface="游ゴシック" panose="020B0400000000000000" pitchFamily="50" charset="-128"/>
                          <a:ea typeface="游ゴシック" panose="020B0400000000000000" pitchFamily="50" charset="-128"/>
                        </a:rPr>
                        <a:t>(t</a:t>
                      </a:r>
                      <a:r>
                        <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rPr>
                        <a:t>値</a:t>
                      </a: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a:t>
                      </a:r>
                      <a:r>
                        <a:rPr lang="en-US" altLang="ja-JP" sz="1000" b="0" i="0" u="none" strike="noStrike" baseline="30000" dirty="0">
                          <a:solidFill>
                            <a:srgbClr val="000000"/>
                          </a:solidFill>
                          <a:effectLst/>
                          <a:latin typeface="游ゴシック" panose="020B0400000000000000" pitchFamily="50" charset="-128"/>
                          <a:ea typeface="+mn-ea"/>
                        </a:rPr>
                        <a:t> ※1</a:t>
                      </a:r>
                      <a:endPar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5678" marR="5678" marT="567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(6.1)</a:t>
                      </a:r>
                    </a:p>
                  </a:txBody>
                  <a:tcPr marL="5678" marR="5678" marT="5678"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(6.0)</a:t>
                      </a:r>
                    </a:p>
                  </a:txBody>
                  <a:tcPr marL="5678" marR="5678" marT="5678" marB="0" anchor="ctr">
                    <a:lnL>
                      <a:noFill/>
                    </a:lnL>
                    <a:lnR>
                      <a:noFill/>
                    </a:lnR>
                    <a:lnT>
                      <a:noFill/>
                    </a:lnT>
                    <a:lnB>
                      <a:noFill/>
                    </a:lnB>
                  </a:tcPr>
                </a:tc>
                <a:tc>
                  <a:txBody>
                    <a:bodyPr/>
                    <a:lstStyle/>
                    <a:p>
                      <a:pPr algn="ct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(12.0)</a:t>
                      </a:r>
                    </a:p>
                  </a:txBody>
                  <a:tcPr marL="5678" marR="5678" marT="5678" marB="0" anchor="ctr">
                    <a:lnL>
                      <a:noFill/>
                    </a:lnL>
                    <a:lnR>
                      <a:noFill/>
                    </a:lnR>
                    <a:lnT>
                      <a:noFill/>
                    </a:lnT>
                    <a:lnB>
                      <a:noFill/>
                    </a:lnB>
                  </a:tcPr>
                </a:tc>
                <a:tc>
                  <a:txBody>
                    <a:bodyPr/>
                    <a:lstStyle/>
                    <a:p>
                      <a:pPr algn="ct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(5.4)</a:t>
                      </a:r>
                    </a:p>
                  </a:txBody>
                  <a:tcPr marL="5678" marR="5678" marT="5678" marB="0" anchor="ctr">
                    <a:lnL>
                      <a:noFill/>
                    </a:lnL>
                    <a:lnR>
                      <a:noFill/>
                    </a:lnR>
                    <a:lnT>
                      <a:noFill/>
                    </a:lnT>
                    <a:lnB>
                      <a:noFill/>
                    </a:lnB>
                  </a:tcPr>
                </a:tc>
                <a:tc>
                  <a:txBody>
                    <a:bodyPr/>
                    <a:lstStyle/>
                    <a:p>
                      <a:pPr algn="ct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(6.9)</a:t>
                      </a:r>
                    </a:p>
                  </a:txBody>
                  <a:tcPr marL="5678" marR="5678" marT="5678" marB="0" anchor="ctr">
                    <a:lnL>
                      <a:noFill/>
                    </a:lnL>
                    <a:lnR>
                      <a:noFill/>
                    </a:lnR>
                    <a:lnT>
                      <a:noFill/>
                    </a:lnT>
                    <a:lnB>
                      <a:noFill/>
                    </a:lnB>
                  </a:tcPr>
                </a:tc>
                <a:tc>
                  <a:txBody>
                    <a:bodyPr/>
                    <a:lstStyle/>
                    <a:p>
                      <a:pPr algn="ct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(8.7)</a:t>
                      </a:r>
                    </a:p>
                  </a:txBody>
                  <a:tcPr marL="5678" marR="5678" marT="5678" marB="0" anchor="ctr">
                    <a:lnL>
                      <a:noFill/>
                    </a:lnL>
                    <a:lnR>
                      <a:noFill/>
                    </a:lnR>
                    <a:lnT>
                      <a:noFill/>
                    </a:lnT>
                    <a:lnB>
                      <a:noFill/>
                    </a:lnB>
                  </a:tcPr>
                </a:tc>
                <a:tc>
                  <a:txBody>
                    <a:bodyPr/>
                    <a:lstStyle/>
                    <a:p>
                      <a:pPr algn="ct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(7.3)</a:t>
                      </a:r>
                    </a:p>
                  </a:txBody>
                  <a:tcPr marL="5678" marR="5678" marT="5678" marB="0" anchor="ctr">
                    <a:lnL>
                      <a:noFill/>
                    </a:lnL>
                    <a:lnR>
                      <a:noFill/>
                    </a:lnR>
                    <a:lnT>
                      <a:noFill/>
                    </a:lnT>
                    <a:lnB>
                      <a:noFill/>
                    </a:lnB>
                  </a:tcPr>
                </a:tc>
                <a:tc>
                  <a:txBody>
                    <a:bodyPr/>
                    <a:lstStyle/>
                    <a:p>
                      <a:pPr algn="ct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(8.4)</a:t>
                      </a:r>
                    </a:p>
                  </a:txBody>
                  <a:tcPr marL="5678" marR="5678" marT="5678" marB="0" anchor="ctr">
                    <a:lnL>
                      <a:noFill/>
                    </a:lnL>
                    <a:lnR>
                      <a:noFill/>
                    </a:lnR>
                    <a:lnT>
                      <a:noFill/>
                    </a:lnT>
                    <a:lnB>
                      <a:noFill/>
                    </a:lnB>
                  </a:tcPr>
                </a:tc>
                <a:tc>
                  <a:txBody>
                    <a:bodyPr/>
                    <a:lstStyle/>
                    <a:p>
                      <a:pPr algn="ct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(1.6)</a:t>
                      </a:r>
                    </a:p>
                  </a:txBody>
                  <a:tcPr marL="5678" marR="5678" marT="5678" marB="0" anchor="ctr">
                    <a:lnL>
                      <a:noFill/>
                    </a:lnL>
                    <a:lnR>
                      <a:noFill/>
                    </a:lnR>
                    <a:lnT>
                      <a:noFill/>
                    </a:lnT>
                    <a:lnB>
                      <a:noFill/>
                    </a:lnB>
                  </a:tcPr>
                </a:tc>
                <a:tc>
                  <a:txBody>
                    <a:bodyPr/>
                    <a:lstStyle/>
                    <a:p>
                      <a:pPr algn="ct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(6.9)</a:t>
                      </a:r>
                    </a:p>
                  </a:txBody>
                  <a:tcPr marL="5678" marR="5678" marT="5678" marB="0" anchor="ctr">
                    <a:lnL>
                      <a:noFill/>
                    </a:lnL>
                    <a:lnR>
                      <a:noFill/>
                    </a:lnR>
                    <a:lnT>
                      <a:noFill/>
                    </a:lnT>
                    <a:lnB>
                      <a:noFill/>
                    </a:lnB>
                  </a:tcPr>
                </a:tc>
                <a:tc>
                  <a:txBody>
                    <a:bodyPr/>
                    <a:lstStyle/>
                    <a:p>
                      <a:pPr algn="ct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(2.2)</a:t>
                      </a:r>
                    </a:p>
                  </a:txBody>
                  <a:tcPr marL="5678" marR="5678" marT="5678" marB="0" anchor="ctr">
                    <a:lnL>
                      <a:noFill/>
                    </a:lnL>
                    <a:lnR>
                      <a:noFill/>
                    </a:lnR>
                    <a:lnT>
                      <a:noFill/>
                    </a:lnT>
                    <a:lnB>
                      <a:noFill/>
                    </a:lnB>
                  </a:tcPr>
                </a:tc>
                <a:tc>
                  <a:txBody>
                    <a:bodyPr/>
                    <a:lstStyle/>
                    <a:p>
                      <a:pPr algn="ct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(9.0)</a:t>
                      </a:r>
                    </a:p>
                  </a:txBody>
                  <a:tcPr marL="5678" marR="5678" marT="5678" marB="0" anchor="ctr">
                    <a:lnL>
                      <a:noFill/>
                    </a:lnL>
                    <a:lnR>
                      <a:noFill/>
                    </a:lnR>
                    <a:lnT>
                      <a:noFill/>
                    </a:lnT>
                    <a:lnB>
                      <a:noFill/>
                    </a:lnB>
                  </a:tcPr>
                </a:tc>
                <a:tc>
                  <a:txBody>
                    <a:bodyPr/>
                    <a:lstStyle/>
                    <a:p>
                      <a:pPr algn="ct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(3.3)</a:t>
                      </a:r>
                    </a:p>
                  </a:txBody>
                  <a:tcPr marL="5678" marR="5678" marT="5678" marB="0" anchor="ctr">
                    <a:lnL>
                      <a:noFill/>
                    </a:lnL>
                    <a:lnR>
                      <a:noFill/>
                    </a:lnR>
                    <a:lnT>
                      <a:noFill/>
                    </a:lnT>
                    <a:lnB>
                      <a:noFill/>
                    </a:lnB>
                  </a:tcPr>
                </a:tc>
                <a:tc>
                  <a:txBody>
                    <a:bodyPr/>
                    <a:lstStyle/>
                    <a:p>
                      <a:pPr algn="ct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(6.4)</a:t>
                      </a:r>
                    </a:p>
                  </a:txBody>
                  <a:tcPr marL="5678" marR="5678" marT="5678"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(25.5)</a:t>
                      </a:r>
                    </a:p>
                  </a:txBody>
                  <a:tcPr marL="5678" marR="5678" marT="567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182624696"/>
                  </a:ext>
                </a:extLst>
              </a:tr>
              <a:tr h="249825">
                <a:tc vMerge="1">
                  <a:txBody>
                    <a:bodyPr/>
                    <a:lstStyle/>
                    <a:p>
                      <a:endParaRPr kumimoji="1" lang="ja-JP" altLang="en-US"/>
                    </a:p>
                  </a:txBody>
                  <a:tcPr/>
                </a:tc>
                <a:tc>
                  <a:txBody>
                    <a:bodyPr/>
                    <a:lstStyle/>
                    <a:p>
                      <a:pPr algn="ctr" fontAlgn="ctr"/>
                      <a:r>
                        <a:rPr lang="en-US" sz="1000" b="0" i="0" u="none" strike="noStrike">
                          <a:solidFill>
                            <a:srgbClr val="000000"/>
                          </a:solidFill>
                          <a:effectLst/>
                          <a:latin typeface="游ゴシック" panose="020B0400000000000000" pitchFamily="50" charset="-128"/>
                          <a:ea typeface="游ゴシック" panose="020B0400000000000000" pitchFamily="50" charset="-128"/>
                        </a:rPr>
                        <a:t>AC</a:t>
                      </a:r>
                      <a:r>
                        <a:rPr lang="el-GR" sz="1000" b="0" i="0" u="none" strike="noStrike">
                          <a:solidFill>
                            <a:srgbClr val="000000"/>
                          </a:solidFill>
                          <a:effectLst/>
                          <a:latin typeface="游ゴシック" panose="020B0400000000000000" pitchFamily="50" charset="-128"/>
                          <a:ea typeface="游ゴシック" panose="020B0400000000000000" pitchFamily="50" charset="-128"/>
                        </a:rPr>
                        <a:t>β</a:t>
                      </a:r>
                    </a:p>
                  </a:txBody>
                  <a:tcPr marL="5678" marR="5678" marT="567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0.310</a:t>
                      </a:r>
                    </a:p>
                  </a:txBody>
                  <a:tcPr marL="5678" marR="5678" marT="5678"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0.545</a:t>
                      </a:r>
                    </a:p>
                  </a:txBody>
                  <a:tcPr marL="5678" marR="5678" marT="5678"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0.207</a:t>
                      </a:r>
                    </a:p>
                  </a:txBody>
                  <a:tcPr marL="5678" marR="5678" marT="5678" marB="0" anchor="ctr">
                    <a:lnL>
                      <a:noFill/>
                    </a:lnL>
                    <a:lnR>
                      <a:noFill/>
                    </a:lnR>
                    <a:lnT>
                      <a:noFill/>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0.362</a:t>
                      </a:r>
                    </a:p>
                  </a:txBody>
                  <a:tcPr marL="5678" marR="5678" marT="5678"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0.431</a:t>
                      </a:r>
                    </a:p>
                  </a:txBody>
                  <a:tcPr marL="5678" marR="5678" marT="5678"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0.512</a:t>
                      </a:r>
                    </a:p>
                  </a:txBody>
                  <a:tcPr marL="5678" marR="5678" marT="5678"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0.405</a:t>
                      </a:r>
                    </a:p>
                  </a:txBody>
                  <a:tcPr marL="5678" marR="5678" marT="5678"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0.197</a:t>
                      </a:r>
                    </a:p>
                  </a:txBody>
                  <a:tcPr marL="5678" marR="5678" marT="5678"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0.099</a:t>
                      </a:r>
                    </a:p>
                  </a:txBody>
                  <a:tcPr marL="5678" marR="5678" marT="5678" marB="0" anchor="ctr">
                    <a:lnL>
                      <a:noFill/>
                    </a:lnL>
                    <a:lnR>
                      <a:noFill/>
                    </a:lnR>
                    <a:lnT>
                      <a:noFill/>
                    </a:lnT>
                    <a:lnB w="12700" cap="flat" cmpd="sng" algn="ctr">
                      <a:solidFill>
                        <a:srgbClr val="000000"/>
                      </a:solidFill>
                      <a:prstDash val="solid"/>
                      <a:round/>
                      <a:headEnd type="none" w="med" len="med"/>
                      <a:tailEnd type="none" w="med" len="med"/>
                    </a:lnB>
                    <a:solidFill>
                      <a:srgbClr val="B4C6E7"/>
                    </a:solidFill>
                  </a:tcPr>
                </a:tc>
                <a:tc>
                  <a:txBody>
                    <a:bodyPr/>
                    <a:lstStyle/>
                    <a:p>
                      <a:pPr algn="ct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0.311</a:t>
                      </a:r>
                    </a:p>
                  </a:txBody>
                  <a:tcPr marL="5678" marR="5678" marT="5678"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0.112</a:t>
                      </a:r>
                    </a:p>
                  </a:txBody>
                  <a:tcPr marL="5678" marR="5678" marT="5678" marB="0" anchor="ctr">
                    <a:lnL>
                      <a:noFill/>
                    </a:lnL>
                    <a:lnR>
                      <a:noFill/>
                    </a:lnR>
                    <a:lnT>
                      <a:noFill/>
                    </a:lnT>
                    <a:lnB w="12700" cap="flat" cmpd="sng" algn="ctr">
                      <a:solidFill>
                        <a:srgbClr val="000000"/>
                      </a:solidFill>
                      <a:prstDash val="solid"/>
                      <a:round/>
                      <a:headEnd type="none" w="med" len="med"/>
                      <a:tailEnd type="none" w="med" len="med"/>
                    </a:lnB>
                    <a:solidFill>
                      <a:srgbClr val="B4C6E7"/>
                    </a:solidFill>
                  </a:tcPr>
                </a:tc>
                <a:tc>
                  <a:txBody>
                    <a:bodyPr/>
                    <a:lstStyle/>
                    <a:p>
                      <a:pPr algn="ct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0.842</a:t>
                      </a:r>
                    </a:p>
                  </a:txBody>
                  <a:tcPr marL="5678" marR="5678" marT="5678" marB="0" anchor="ctr">
                    <a:lnL>
                      <a:noFill/>
                    </a:lnL>
                    <a:lnR>
                      <a:noFill/>
                    </a:lnR>
                    <a:lnT>
                      <a:noFill/>
                    </a:lnT>
                    <a:lnB w="12700" cap="flat" cmpd="sng" algn="ctr">
                      <a:solidFill>
                        <a:srgbClr val="000000"/>
                      </a:solidFill>
                      <a:prstDash val="solid"/>
                      <a:round/>
                      <a:headEnd type="none" w="med" len="med"/>
                      <a:tailEnd type="none" w="med" len="med"/>
                    </a:lnB>
                    <a:solidFill>
                      <a:srgbClr val="F8CBAD"/>
                    </a:solidFill>
                  </a:tcPr>
                </a:tc>
                <a:tc>
                  <a:txBody>
                    <a:bodyPr/>
                    <a:lstStyle/>
                    <a:p>
                      <a:pPr algn="ct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0.190</a:t>
                      </a:r>
                    </a:p>
                  </a:txBody>
                  <a:tcPr marL="5678" marR="5678" marT="5678"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0.493</a:t>
                      </a:r>
                    </a:p>
                  </a:txBody>
                  <a:tcPr marL="5678" marR="5678" marT="5678"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0.476</a:t>
                      </a:r>
                    </a:p>
                  </a:txBody>
                  <a:tcPr marL="5678" marR="5678" marT="567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27215462"/>
                  </a:ext>
                </a:extLst>
              </a:tr>
              <a:tr h="243073">
                <a:tc rowSpan="4">
                  <a:txBody>
                    <a:bodyPr/>
                    <a:lstStyle/>
                    <a:p>
                      <a:pPr algn="ctr" fontAlgn="ctr"/>
                      <a:r>
                        <a:rPr lang="en-US" sz="1000" b="1" i="0" u="none" strike="noStrike" dirty="0">
                          <a:solidFill>
                            <a:srgbClr val="000000"/>
                          </a:solidFill>
                          <a:effectLst/>
                          <a:latin typeface="游ゴシック" panose="020B0400000000000000" pitchFamily="50" charset="-128"/>
                          <a:ea typeface="游ゴシック" panose="020B0400000000000000" pitchFamily="50" charset="-128"/>
                        </a:rPr>
                        <a:t>Portfolio3</a:t>
                      </a:r>
                    </a:p>
                  </a:txBody>
                  <a:tcPr marL="5678" marR="5678" marT="567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平均日次収益</a:t>
                      </a:r>
                    </a:p>
                  </a:txBody>
                  <a:tcPr marL="5678" marR="5678" marT="567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-0.225%</a:t>
                      </a:r>
                    </a:p>
                  </a:txBody>
                  <a:tcPr marL="5678" marR="5678" marT="5678"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-0.043%</a:t>
                      </a:r>
                    </a:p>
                  </a:txBody>
                  <a:tcPr marL="5678" marR="5678" marT="5678"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-0.185%</a:t>
                      </a:r>
                    </a:p>
                  </a:txBody>
                  <a:tcPr marL="5678" marR="5678" marT="5678"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0.000%</a:t>
                      </a:r>
                    </a:p>
                  </a:txBody>
                  <a:tcPr marL="5678" marR="5678" marT="5678"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0.043%</a:t>
                      </a:r>
                    </a:p>
                  </a:txBody>
                  <a:tcPr marL="5678" marR="5678" marT="5678"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0.019%</a:t>
                      </a:r>
                    </a:p>
                  </a:txBody>
                  <a:tcPr marL="5678" marR="5678" marT="5678"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-0.031%</a:t>
                      </a:r>
                    </a:p>
                  </a:txBody>
                  <a:tcPr marL="5678" marR="5678" marT="5678"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0.299%</a:t>
                      </a:r>
                    </a:p>
                  </a:txBody>
                  <a:tcPr marL="5678" marR="5678" marT="5678"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0.131%</a:t>
                      </a:r>
                    </a:p>
                  </a:txBody>
                  <a:tcPr marL="5678" marR="5678" marT="5678"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0.171%</a:t>
                      </a:r>
                    </a:p>
                  </a:txBody>
                  <a:tcPr marL="5678" marR="5678" marT="5678"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0.270%</a:t>
                      </a:r>
                    </a:p>
                  </a:txBody>
                  <a:tcPr marL="5678" marR="5678" marT="5678"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0.141%</a:t>
                      </a:r>
                    </a:p>
                  </a:txBody>
                  <a:tcPr marL="5678" marR="5678" marT="5678"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0.200%</a:t>
                      </a:r>
                    </a:p>
                  </a:txBody>
                  <a:tcPr marL="5678" marR="5678" marT="5678"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0.051%</a:t>
                      </a:r>
                    </a:p>
                  </a:txBody>
                  <a:tcPr marL="5678" marR="5678" marT="5678"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0.060%</a:t>
                      </a:r>
                    </a:p>
                  </a:txBody>
                  <a:tcPr marL="5678" marR="5678" marT="567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B4C6E7"/>
                    </a:solidFill>
                  </a:tcPr>
                </a:tc>
                <a:extLst>
                  <a:ext uri="{0D108BD9-81ED-4DB2-BD59-A6C34878D82A}">
                    <a16:rowId xmlns:a16="http://schemas.microsoft.com/office/drawing/2014/main" val="2707283537"/>
                  </a:ext>
                </a:extLst>
              </a:tr>
              <a:tr h="243073">
                <a:tc vMerge="1">
                  <a:txBody>
                    <a:bodyPr/>
                    <a:lstStyle/>
                    <a:p>
                      <a:endParaRPr kumimoji="1" lang="ja-JP" altLang="en-US"/>
                    </a:p>
                  </a:txBody>
                  <a:tcPr/>
                </a:tc>
                <a:tc>
                  <a:txBody>
                    <a:bodyPr/>
                    <a:lstStyle/>
                    <a:p>
                      <a:pPr algn="ctr" fontAlgn="ctr"/>
                      <a:r>
                        <a:rPr lang="en-US" sz="1000" b="0" i="0" u="none" strike="noStrike">
                          <a:solidFill>
                            <a:srgbClr val="000000"/>
                          </a:solidFill>
                          <a:effectLst/>
                          <a:latin typeface="游ゴシック" panose="020B0400000000000000" pitchFamily="50" charset="-128"/>
                          <a:ea typeface="游ゴシック" panose="020B0400000000000000" pitchFamily="50" charset="-128"/>
                        </a:rPr>
                        <a:t>OLS</a:t>
                      </a:r>
                      <a:r>
                        <a:rPr lang="el-GR" sz="1000" b="0" i="0" u="none" strike="noStrike">
                          <a:solidFill>
                            <a:srgbClr val="000000"/>
                          </a:solidFill>
                          <a:effectLst/>
                          <a:latin typeface="游ゴシック" panose="020B0400000000000000" pitchFamily="50" charset="-128"/>
                          <a:ea typeface="游ゴシック" panose="020B0400000000000000" pitchFamily="50" charset="-128"/>
                        </a:rPr>
                        <a:t>β</a:t>
                      </a:r>
                    </a:p>
                  </a:txBody>
                  <a:tcPr marL="5678" marR="5678" marT="567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0.569</a:t>
                      </a:r>
                    </a:p>
                  </a:txBody>
                  <a:tcPr marL="5678" marR="5678" marT="5678"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0.375</a:t>
                      </a:r>
                    </a:p>
                  </a:txBody>
                  <a:tcPr marL="5678" marR="5678" marT="5678" marB="0" anchor="ctr">
                    <a:lnL>
                      <a:noFill/>
                    </a:lnL>
                    <a:lnR>
                      <a:noFill/>
                    </a:lnR>
                    <a:lnT>
                      <a:noFill/>
                    </a:lnT>
                    <a:lnB>
                      <a:noFill/>
                    </a:lnB>
                  </a:tcPr>
                </a:tc>
                <a:tc>
                  <a:txBody>
                    <a:bodyPr/>
                    <a:lstStyle/>
                    <a:p>
                      <a:pPr algn="ct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0.425</a:t>
                      </a:r>
                    </a:p>
                  </a:txBody>
                  <a:tcPr marL="5678" marR="5678" marT="5678" marB="0" anchor="ctr">
                    <a:lnL>
                      <a:noFill/>
                    </a:lnL>
                    <a:lnR>
                      <a:noFill/>
                    </a:lnR>
                    <a:lnT>
                      <a:noFill/>
                    </a:lnT>
                    <a:lnB>
                      <a:noFill/>
                    </a:lnB>
                    <a:solidFill>
                      <a:schemeClr val="accent2">
                        <a:lumMod val="40000"/>
                        <a:lumOff val="60000"/>
                      </a:schemeClr>
                    </a:solidFill>
                  </a:tcPr>
                </a:tc>
                <a:tc>
                  <a:txBody>
                    <a:bodyPr/>
                    <a:lstStyle/>
                    <a:p>
                      <a:pPr algn="ct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0.328</a:t>
                      </a:r>
                    </a:p>
                  </a:txBody>
                  <a:tcPr marL="5678" marR="5678" marT="5678" marB="0" anchor="ctr">
                    <a:lnL>
                      <a:noFill/>
                    </a:lnL>
                    <a:lnR>
                      <a:noFill/>
                    </a:lnR>
                    <a:lnT>
                      <a:noFill/>
                    </a:lnT>
                    <a:lnB>
                      <a:noFill/>
                    </a:lnB>
                  </a:tcPr>
                </a:tc>
                <a:tc>
                  <a:txBody>
                    <a:bodyPr/>
                    <a:lstStyle/>
                    <a:p>
                      <a:pPr algn="ct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0.463</a:t>
                      </a:r>
                    </a:p>
                  </a:txBody>
                  <a:tcPr marL="5678" marR="5678" marT="5678" marB="0" anchor="ctr">
                    <a:lnL>
                      <a:noFill/>
                    </a:lnL>
                    <a:lnR>
                      <a:noFill/>
                    </a:lnR>
                    <a:lnT>
                      <a:noFill/>
                    </a:lnT>
                    <a:lnB>
                      <a:noFill/>
                    </a:lnB>
                  </a:tcPr>
                </a:tc>
                <a:tc>
                  <a:txBody>
                    <a:bodyPr/>
                    <a:lstStyle/>
                    <a:p>
                      <a:pPr algn="ct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0.290</a:t>
                      </a:r>
                    </a:p>
                  </a:txBody>
                  <a:tcPr marL="5678" marR="5678" marT="5678" marB="0" anchor="ctr">
                    <a:lnL>
                      <a:noFill/>
                    </a:lnL>
                    <a:lnR>
                      <a:noFill/>
                    </a:lnR>
                    <a:lnT>
                      <a:noFill/>
                    </a:lnT>
                    <a:lnB>
                      <a:noFill/>
                    </a:lnB>
                  </a:tcPr>
                </a:tc>
                <a:tc>
                  <a:txBody>
                    <a:bodyPr/>
                    <a:lstStyle/>
                    <a:p>
                      <a:pPr algn="ct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0.404</a:t>
                      </a:r>
                    </a:p>
                  </a:txBody>
                  <a:tcPr marL="5678" marR="5678" marT="5678" marB="0" anchor="ctr">
                    <a:lnL>
                      <a:noFill/>
                    </a:lnL>
                    <a:lnR>
                      <a:noFill/>
                    </a:lnR>
                    <a:lnT>
                      <a:noFill/>
                    </a:lnT>
                    <a:lnB>
                      <a:noFill/>
                    </a:lnB>
                  </a:tcPr>
                </a:tc>
                <a:tc>
                  <a:txBody>
                    <a:bodyPr/>
                    <a:lstStyle/>
                    <a:p>
                      <a:pPr algn="ct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0.321</a:t>
                      </a:r>
                    </a:p>
                  </a:txBody>
                  <a:tcPr marL="5678" marR="5678" marT="5678" marB="0" anchor="ctr">
                    <a:lnL>
                      <a:noFill/>
                    </a:lnL>
                    <a:lnR>
                      <a:noFill/>
                    </a:lnR>
                    <a:lnT>
                      <a:noFill/>
                    </a:lnT>
                    <a:lnB>
                      <a:noFill/>
                    </a:lnB>
                  </a:tcPr>
                </a:tc>
                <a:tc>
                  <a:txBody>
                    <a:bodyPr/>
                    <a:lstStyle/>
                    <a:p>
                      <a:pPr algn="ct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0.093</a:t>
                      </a:r>
                    </a:p>
                  </a:txBody>
                  <a:tcPr marL="5678" marR="5678" marT="5678" marB="0" anchor="ctr">
                    <a:lnL>
                      <a:noFill/>
                    </a:lnL>
                    <a:lnR>
                      <a:noFill/>
                    </a:lnR>
                    <a:lnT>
                      <a:noFill/>
                    </a:lnT>
                    <a:lnB>
                      <a:noFill/>
                    </a:lnB>
                    <a:solidFill>
                      <a:srgbClr val="B4C6E7"/>
                    </a:solidFill>
                  </a:tcPr>
                </a:tc>
                <a:tc>
                  <a:txBody>
                    <a:bodyPr/>
                    <a:lstStyle/>
                    <a:p>
                      <a:pPr algn="ct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0.232</a:t>
                      </a:r>
                    </a:p>
                  </a:txBody>
                  <a:tcPr marL="5678" marR="5678" marT="5678" marB="0" anchor="ctr">
                    <a:lnL>
                      <a:noFill/>
                    </a:lnL>
                    <a:lnR>
                      <a:noFill/>
                    </a:lnR>
                    <a:lnT>
                      <a:noFill/>
                    </a:lnT>
                    <a:lnB>
                      <a:noFill/>
                    </a:lnB>
                  </a:tcPr>
                </a:tc>
                <a:tc>
                  <a:txBody>
                    <a:bodyPr/>
                    <a:lstStyle/>
                    <a:p>
                      <a:pPr algn="ct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0.075</a:t>
                      </a:r>
                    </a:p>
                  </a:txBody>
                  <a:tcPr marL="5678" marR="5678" marT="5678" marB="0" anchor="ctr">
                    <a:lnL>
                      <a:noFill/>
                    </a:lnL>
                    <a:lnR>
                      <a:noFill/>
                    </a:lnR>
                    <a:lnT>
                      <a:noFill/>
                    </a:lnT>
                    <a:lnB>
                      <a:noFill/>
                    </a:lnB>
                    <a:solidFill>
                      <a:srgbClr val="B4C6E7"/>
                    </a:solidFill>
                  </a:tcPr>
                </a:tc>
                <a:tc>
                  <a:txBody>
                    <a:bodyPr/>
                    <a:lstStyle/>
                    <a:p>
                      <a:pPr algn="ct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0.914</a:t>
                      </a:r>
                    </a:p>
                  </a:txBody>
                  <a:tcPr marL="5678" marR="5678" marT="5678" marB="0" anchor="ctr">
                    <a:lnL>
                      <a:noFill/>
                    </a:lnL>
                    <a:lnR>
                      <a:noFill/>
                    </a:lnR>
                    <a:lnT>
                      <a:noFill/>
                    </a:lnT>
                    <a:lnB>
                      <a:noFill/>
                    </a:lnB>
                    <a:solidFill>
                      <a:srgbClr val="F8CBAD"/>
                    </a:solidFill>
                  </a:tcPr>
                </a:tc>
                <a:tc>
                  <a:txBody>
                    <a:bodyPr/>
                    <a:lstStyle/>
                    <a:p>
                      <a:pPr algn="ct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0.260</a:t>
                      </a:r>
                    </a:p>
                  </a:txBody>
                  <a:tcPr marL="5678" marR="5678" marT="5678" marB="0" anchor="ctr">
                    <a:lnL>
                      <a:noFill/>
                    </a:lnL>
                    <a:lnR>
                      <a:noFill/>
                    </a:lnR>
                    <a:lnT>
                      <a:noFill/>
                    </a:lnT>
                    <a:lnB>
                      <a:noFill/>
                    </a:lnB>
                  </a:tcPr>
                </a:tc>
                <a:tc>
                  <a:txBody>
                    <a:bodyPr/>
                    <a:lstStyle/>
                    <a:p>
                      <a:pPr algn="ct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0.348</a:t>
                      </a:r>
                    </a:p>
                  </a:txBody>
                  <a:tcPr marL="5678" marR="5678" marT="5678"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0.425</a:t>
                      </a:r>
                    </a:p>
                  </a:txBody>
                  <a:tcPr marL="5678" marR="5678" marT="567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074162285"/>
                  </a:ext>
                </a:extLst>
              </a:tr>
              <a:tr h="243073">
                <a:tc vMerge="1">
                  <a:txBody>
                    <a:bodyPr/>
                    <a:lstStyle/>
                    <a:p>
                      <a:endParaRPr kumimoji="1" lang="ja-JP" altLang="en-US"/>
                    </a:p>
                  </a:txBody>
                  <a:tcPr/>
                </a:tc>
                <a:tc>
                  <a:txBody>
                    <a:bodyPr/>
                    <a:lstStyle/>
                    <a:p>
                      <a:pPr algn="ctr" fontAlgn="ctr"/>
                      <a:r>
                        <a:rPr lang="en-US" sz="1000" b="0" i="0" u="none" strike="noStrike" dirty="0">
                          <a:solidFill>
                            <a:srgbClr val="000000"/>
                          </a:solidFill>
                          <a:effectLst/>
                          <a:latin typeface="游ゴシック" panose="020B0400000000000000" pitchFamily="50" charset="-128"/>
                          <a:ea typeface="游ゴシック" panose="020B0400000000000000" pitchFamily="50" charset="-128"/>
                        </a:rPr>
                        <a:t>(t</a:t>
                      </a:r>
                      <a:r>
                        <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rPr>
                        <a:t>値</a:t>
                      </a: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a:t>
                      </a:r>
                      <a:r>
                        <a:rPr lang="en-US" altLang="ja-JP" sz="1000" b="0" i="0" u="none" strike="noStrike" baseline="30000" dirty="0">
                          <a:solidFill>
                            <a:srgbClr val="000000"/>
                          </a:solidFill>
                          <a:effectLst/>
                          <a:latin typeface="游ゴシック" panose="020B0400000000000000" pitchFamily="50" charset="-128"/>
                          <a:ea typeface="+mn-ea"/>
                        </a:rPr>
                        <a:t> ※1</a:t>
                      </a:r>
                      <a:endPar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5678" marR="5678" marT="567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(6.8)</a:t>
                      </a:r>
                    </a:p>
                  </a:txBody>
                  <a:tcPr marL="5678" marR="5678" marT="5678"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(6.5)</a:t>
                      </a:r>
                    </a:p>
                  </a:txBody>
                  <a:tcPr marL="5678" marR="5678" marT="5678" marB="0" anchor="ctr">
                    <a:lnL>
                      <a:noFill/>
                    </a:lnL>
                    <a:lnR>
                      <a:noFill/>
                    </a:lnR>
                    <a:lnT>
                      <a:noFill/>
                    </a:lnT>
                    <a:lnB>
                      <a:noFill/>
                    </a:lnB>
                  </a:tcPr>
                </a:tc>
                <a:tc>
                  <a:txBody>
                    <a:bodyPr/>
                    <a:lstStyle/>
                    <a:p>
                      <a:pPr algn="ct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(11.0)</a:t>
                      </a:r>
                    </a:p>
                  </a:txBody>
                  <a:tcPr marL="5678" marR="5678" marT="5678" marB="0" anchor="ctr">
                    <a:lnL>
                      <a:noFill/>
                    </a:lnL>
                    <a:lnR>
                      <a:noFill/>
                    </a:lnR>
                    <a:lnT>
                      <a:noFill/>
                    </a:lnT>
                    <a:lnB>
                      <a:noFill/>
                    </a:lnB>
                    <a:noFill/>
                  </a:tcPr>
                </a:tc>
                <a:tc>
                  <a:txBody>
                    <a:bodyPr/>
                    <a:lstStyle/>
                    <a:p>
                      <a:pPr algn="ct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(7.0)</a:t>
                      </a:r>
                    </a:p>
                  </a:txBody>
                  <a:tcPr marL="5678" marR="5678" marT="5678" marB="0" anchor="ctr">
                    <a:lnL>
                      <a:noFill/>
                    </a:lnL>
                    <a:lnR>
                      <a:noFill/>
                    </a:lnR>
                    <a:lnT>
                      <a:noFill/>
                    </a:lnT>
                    <a:lnB>
                      <a:noFill/>
                    </a:lnB>
                  </a:tcPr>
                </a:tc>
                <a:tc>
                  <a:txBody>
                    <a:bodyPr/>
                    <a:lstStyle/>
                    <a:p>
                      <a:pPr algn="ct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(6.7)</a:t>
                      </a:r>
                    </a:p>
                  </a:txBody>
                  <a:tcPr marL="5678" marR="5678" marT="5678" marB="0" anchor="ctr">
                    <a:lnL>
                      <a:noFill/>
                    </a:lnL>
                    <a:lnR>
                      <a:noFill/>
                    </a:lnR>
                    <a:lnT>
                      <a:noFill/>
                    </a:lnT>
                    <a:lnB>
                      <a:noFill/>
                    </a:lnB>
                  </a:tcPr>
                </a:tc>
                <a:tc>
                  <a:txBody>
                    <a:bodyPr/>
                    <a:lstStyle/>
                    <a:p>
                      <a:pPr algn="ct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(7.1)</a:t>
                      </a:r>
                    </a:p>
                  </a:txBody>
                  <a:tcPr marL="5678" marR="5678" marT="5678" marB="0" anchor="ctr">
                    <a:lnL>
                      <a:noFill/>
                    </a:lnL>
                    <a:lnR>
                      <a:noFill/>
                    </a:lnR>
                    <a:lnT>
                      <a:noFill/>
                    </a:lnT>
                    <a:lnB>
                      <a:noFill/>
                    </a:lnB>
                  </a:tcPr>
                </a:tc>
                <a:tc>
                  <a:txBody>
                    <a:bodyPr/>
                    <a:lstStyle/>
                    <a:p>
                      <a:pPr algn="ct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(8.0)</a:t>
                      </a:r>
                    </a:p>
                  </a:txBody>
                  <a:tcPr marL="5678" marR="5678" marT="5678" marB="0" anchor="ctr">
                    <a:lnL>
                      <a:noFill/>
                    </a:lnL>
                    <a:lnR>
                      <a:noFill/>
                    </a:lnR>
                    <a:lnT>
                      <a:noFill/>
                    </a:lnT>
                    <a:lnB>
                      <a:noFill/>
                    </a:lnB>
                  </a:tcPr>
                </a:tc>
                <a:tc>
                  <a:txBody>
                    <a:bodyPr/>
                    <a:lstStyle/>
                    <a:p>
                      <a:pPr algn="ct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(7.5)</a:t>
                      </a:r>
                    </a:p>
                  </a:txBody>
                  <a:tcPr marL="5678" marR="5678" marT="5678" marB="0" anchor="ctr">
                    <a:lnL>
                      <a:noFill/>
                    </a:lnL>
                    <a:lnR>
                      <a:noFill/>
                    </a:lnR>
                    <a:lnT>
                      <a:noFill/>
                    </a:lnT>
                    <a:lnB>
                      <a:noFill/>
                    </a:lnB>
                  </a:tcPr>
                </a:tc>
                <a:tc>
                  <a:txBody>
                    <a:bodyPr/>
                    <a:lstStyle/>
                    <a:p>
                      <a:pPr algn="ct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(1.6)</a:t>
                      </a:r>
                    </a:p>
                  </a:txBody>
                  <a:tcPr marL="5678" marR="5678" marT="5678" marB="0" anchor="ctr">
                    <a:lnL>
                      <a:noFill/>
                    </a:lnL>
                    <a:lnR>
                      <a:noFill/>
                    </a:lnR>
                    <a:lnT>
                      <a:noFill/>
                    </a:lnT>
                    <a:lnB>
                      <a:noFill/>
                    </a:lnB>
                  </a:tcPr>
                </a:tc>
                <a:tc>
                  <a:txBody>
                    <a:bodyPr/>
                    <a:lstStyle/>
                    <a:p>
                      <a:pPr algn="ct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(6.0)</a:t>
                      </a:r>
                    </a:p>
                  </a:txBody>
                  <a:tcPr marL="5678" marR="5678" marT="5678" marB="0" anchor="ctr">
                    <a:lnL>
                      <a:noFill/>
                    </a:lnL>
                    <a:lnR>
                      <a:noFill/>
                    </a:lnR>
                    <a:lnT>
                      <a:noFill/>
                    </a:lnT>
                    <a:lnB>
                      <a:noFill/>
                    </a:lnB>
                  </a:tcPr>
                </a:tc>
                <a:tc>
                  <a:txBody>
                    <a:bodyPr/>
                    <a:lstStyle/>
                    <a:p>
                      <a:pPr algn="ct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(1.5)</a:t>
                      </a:r>
                    </a:p>
                  </a:txBody>
                  <a:tcPr marL="5678" marR="5678" marT="5678" marB="0" anchor="ctr">
                    <a:lnL>
                      <a:noFill/>
                    </a:lnL>
                    <a:lnR>
                      <a:noFill/>
                    </a:lnR>
                    <a:lnT>
                      <a:noFill/>
                    </a:lnT>
                    <a:lnB>
                      <a:noFill/>
                    </a:lnB>
                  </a:tcPr>
                </a:tc>
                <a:tc>
                  <a:txBody>
                    <a:bodyPr/>
                    <a:lstStyle/>
                    <a:p>
                      <a:pPr algn="ct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(8.4)</a:t>
                      </a:r>
                    </a:p>
                  </a:txBody>
                  <a:tcPr marL="5678" marR="5678" marT="5678" marB="0" anchor="ctr">
                    <a:lnL>
                      <a:noFill/>
                    </a:lnL>
                    <a:lnR>
                      <a:noFill/>
                    </a:lnR>
                    <a:lnT>
                      <a:noFill/>
                    </a:lnT>
                    <a:lnB>
                      <a:noFill/>
                    </a:lnB>
                  </a:tcPr>
                </a:tc>
                <a:tc>
                  <a:txBody>
                    <a:bodyPr/>
                    <a:lstStyle/>
                    <a:p>
                      <a:pPr algn="ct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(4.5)</a:t>
                      </a:r>
                    </a:p>
                  </a:txBody>
                  <a:tcPr marL="5678" marR="5678" marT="5678" marB="0" anchor="ctr">
                    <a:lnL>
                      <a:noFill/>
                    </a:lnL>
                    <a:lnR>
                      <a:noFill/>
                    </a:lnR>
                    <a:lnT>
                      <a:noFill/>
                    </a:lnT>
                    <a:lnB>
                      <a:noFill/>
                    </a:lnB>
                  </a:tcPr>
                </a:tc>
                <a:tc>
                  <a:txBody>
                    <a:bodyPr/>
                    <a:lstStyle/>
                    <a:p>
                      <a:pPr algn="ct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(5.7)</a:t>
                      </a:r>
                    </a:p>
                  </a:txBody>
                  <a:tcPr marL="5678" marR="5678" marT="5678"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altLang="ja-JP" sz="1000" b="0" i="0" u="none" strike="noStrike">
                          <a:solidFill>
                            <a:srgbClr val="000000"/>
                          </a:solidFill>
                          <a:effectLst/>
                          <a:latin typeface="游ゴシック" panose="020B0400000000000000" pitchFamily="50" charset="-128"/>
                          <a:ea typeface="游ゴシック" panose="020B0400000000000000" pitchFamily="50" charset="-128"/>
                        </a:rPr>
                        <a:t>(25.0)</a:t>
                      </a:r>
                    </a:p>
                  </a:txBody>
                  <a:tcPr marL="5678" marR="5678" marT="567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564328977"/>
                  </a:ext>
                </a:extLst>
              </a:tr>
              <a:tr h="249825">
                <a:tc vMerge="1">
                  <a:txBody>
                    <a:bodyPr/>
                    <a:lstStyle/>
                    <a:p>
                      <a:endParaRPr kumimoji="1" lang="ja-JP" altLang="en-US"/>
                    </a:p>
                  </a:txBody>
                  <a:tcPr/>
                </a:tc>
                <a:tc>
                  <a:txBody>
                    <a:bodyPr/>
                    <a:lstStyle/>
                    <a:p>
                      <a:pPr algn="ctr" fontAlgn="ctr"/>
                      <a:r>
                        <a:rPr lang="en-US" sz="1000" b="0" i="0" u="none" strike="noStrike">
                          <a:solidFill>
                            <a:srgbClr val="000000"/>
                          </a:solidFill>
                          <a:effectLst/>
                          <a:latin typeface="游ゴシック" panose="020B0400000000000000" pitchFamily="50" charset="-128"/>
                          <a:ea typeface="游ゴシック" panose="020B0400000000000000" pitchFamily="50" charset="-128"/>
                        </a:rPr>
                        <a:t>AC</a:t>
                      </a:r>
                      <a:r>
                        <a:rPr lang="el-GR" sz="1000" b="0" i="0" u="none" strike="noStrike">
                          <a:solidFill>
                            <a:srgbClr val="000000"/>
                          </a:solidFill>
                          <a:effectLst/>
                          <a:latin typeface="游ゴシック" panose="020B0400000000000000" pitchFamily="50" charset="-128"/>
                          <a:ea typeface="游ゴシック" panose="020B0400000000000000" pitchFamily="50" charset="-128"/>
                        </a:rPr>
                        <a:t>β</a:t>
                      </a:r>
                    </a:p>
                  </a:txBody>
                  <a:tcPr marL="5678" marR="5678" marT="567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0.714</a:t>
                      </a:r>
                    </a:p>
                  </a:txBody>
                  <a:tcPr marL="5678" marR="5678" marT="5678"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0.440</a:t>
                      </a:r>
                    </a:p>
                  </a:txBody>
                  <a:tcPr marL="5678" marR="5678" marT="5678"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0.191</a:t>
                      </a:r>
                    </a:p>
                  </a:txBody>
                  <a:tcPr marL="5678" marR="5678" marT="5678" marB="0" anchor="ctr">
                    <a:lnL>
                      <a:noFill/>
                    </a:lnL>
                    <a:lnR>
                      <a:noFill/>
                    </a:lnR>
                    <a:lnT>
                      <a:noFill/>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0.408</a:t>
                      </a:r>
                    </a:p>
                  </a:txBody>
                  <a:tcPr marL="5678" marR="5678" marT="5678"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0.544</a:t>
                      </a:r>
                    </a:p>
                  </a:txBody>
                  <a:tcPr marL="5678" marR="5678" marT="5678"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0.528</a:t>
                      </a:r>
                    </a:p>
                  </a:txBody>
                  <a:tcPr marL="5678" marR="5678" marT="5678"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0.391</a:t>
                      </a:r>
                    </a:p>
                  </a:txBody>
                  <a:tcPr marL="5678" marR="5678" marT="5678"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0.163</a:t>
                      </a:r>
                    </a:p>
                  </a:txBody>
                  <a:tcPr marL="5678" marR="5678" marT="5678"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-0.038</a:t>
                      </a:r>
                    </a:p>
                  </a:txBody>
                  <a:tcPr marL="5678" marR="5678" marT="5678" marB="0" anchor="ctr">
                    <a:lnL>
                      <a:noFill/>
                    </a:lnL>
                    <a:lnR>
                      <a:noFill/>
                    </a:lnR>
                    <a:lnT>
                      <a:noFill/>
                    </a:lnT>
                    <a:lnB w="12700" cap="flat" cmpd="sng" algn="ctr">
                      <a:solidFill>
                        <a:srgbClr val="000000"/>
                      </a:solidFill>
                      <a:prstDash val="solid"/>
                      <a:round/>
                      <a:headEnd type="none" w="med" len="med"/>
                      <a:tailEnd type="none" w="med" len="med"/>
                    </a:lnB>
                    <a:solidFill>
                      <a:srgbClr val="B4C6E7"/>
                    </a:solidFill>
                  </a:tcPr>
                </a:tc>
                <a:tc>
                  <a:txBody>
                    <a:bodyPr/>
                    <a:lstStyle/>
                    <a:p>
                      <a:pPr algn="ct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0.395</a:t>
                      </a:r>
                    </a:p>
                  </a:txBody>
                  <a:tcPr marL="5678" marR="5678" marT="5678"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0.037</a:t>
                      </a:r>
                    </a:p>
                  </a:txBody>
                  <a:tcPr marL="5678" marR="5678" marT="5678" marB="0" anchor="ctr">
                    <a:lnL>
                      <a:noFill/>
                    </a:lnL>
                    <a:lnR>
                      <a:noFill/>
                    </a:lnR>
                    <a:lnT>
                      <a:noFill/>
                    </a:lnT>
                    <a:lnB w="12700" cap="flat" cmpd="sng" algn="ctr">
                      <a:solidFill>
                        <a:srgbClr val="000000"/>
                      </a:solidFill>
                      <a:prstDash val="solid"/>
                      <a:round/>
                      <a:headEnd type="none" w="med" len="med"/>
                      <a:tailEnd type="none" w="med" len="med"/>
                    </a:lnB>
                    <a:solidFill>
                      <a:srgbClr val="B4C6E7"/>
                    </a:solidFill>
                  </a:tcPr>
                </a:tc>
                <a:tc>
                  <a:txBody>
                    <a:bodyPr/>
                    <a:lstStyle/>
                    <a:p>
                      <a:pPr algn="ct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0.583</a:t>
                      </a:r>
                    </a:p>
                  </a:txBody>
                  <a:tcPr marL="5678" marR="5678" marT="5678" marB="0" anchor="ctr">
                    <a:lnL>
                      <a:noFill/>
                    </a:lnL>
                    <a:lnR>
                      <a:noFill/>
                    </a:lnR>
                    <a:lnT>
                      <a:noFill/>
                    </a:lnT>
                    <a:lnB w="12700" cap="flat" cmpd="sng" algn="ctr">
                      <a:solidFill>
                        <a:srgbClr val="000000"/>
                      </a:solidFill>
                      <a:prstDash val="solid"/>
                      <a:round/>
                      <a:headEnd type="none" w="med" len="med"/>
                      <a:tailEnd type="none" w="med" len="med"/>
                    </a:lnB>
                    <a:solidFill>
                      <a:srgbClr val="F8CBAD"/>
                    </a:solidFill>
                  </a:tcPr>
                </a:tc>
                <a:tc>
                  <a:txBody>
                    <a:bodyPr/>
                    <a:lstStyle/>
                    <a:p>
                      <a:pPr algn="ct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0.541</a:t>
                      </a:r>
                    </a:p>
                  </a:txBody>
                  <a:tcPr marL="5678" marR="5678" marT="5678"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0.630</a:t>
                      </a:r>
                    </a:p>
                  </a:txBody>
                  <a:tcPr marL="5678" marR="5678" marT="5678"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dirty="0">
                          <a:solidFill>
                            <a:srgbClr val="000000"/>
                          </a:solidFill>
                          <a:effectLst/>
                          <a:latin typeface="游ゴシック" panose="020B0400000000000000" pitchFamily="50" charset="-128"/>
                          <a:ea typeface="游ゴシック" panose="020B0400000000000000" pitchFamily="50" charset="-128"/>
                        </a:rPr>
                        <a:t>0.499</a:t>
                      </a:r>
                    </a:p>
                  </a:txBody>
                  <a:tcPr marL="5678" marR="5678" marT="567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91613492"/>
                  </a:ext>
                </a:extLst>
              </a:tr>
            </a:tbl>
          </a:graphicData>
        </a:graphic>
      </p:graphicFrame>
      <mc:AlternateContent xmlns:mc="http://schemas.openxmlformats.org/markup-compatibility/2006" xmlns:a14="http://schemas.microsoft.com/office/drawing/2010/main">
        <mc:Choice Requires="a14">
          <p:sp>
            <p:nvSpPr>
              <p:cNvPr id="13" name="テキスト ボックス 12">
                <a:extLst>
                  <a:ext uri="{FF2B5EF4-FFF2-40B4-BE49-F238E27FC236}">
                    <a16:creationId xmlns:a16="http://schemas.microsoft.com/office/drawing/2014/main" id="{D9B07C58-AC4B-2E20-0B06-5648F59635B5}"/>
                  </a:ext>
                </a:extLst>
              </p:cNvPr>
              <p:cNvSpPr txBox="1"/>
              <p:nvPr/>
            </p:nvSpPr>
            <p:spPr>
              <a:xfrm>
                <a:off x="838200" y="4982646"/>
                <a:ext cx="10515600" cy="369332"/>
              </a:xfrm>
              <a:prstGeom prst="rect">
                <a:avLst/>
              </a:prstGeom>
              <a:noFill/>
            </p:spPr>
            <p:txBody>
              <a:bodyPr wrap="square" rtlCol="0">
                <a:spAutoFit/>
              </a:bodyPr>
              <a:lstStyle/>
              <a:p>
                <a:r>
                  <a:rPr kumimoji="1" lang="en-US" altLang="ja-JP" dirty="0"/>
                  <a:t>※1</a:t>
                </a:r>
                <a:r>
                  <a:rPr kumimoji="1" lang="ja-JP" altLang="en-US" dirty="0"/>
                  <a:t>：</a:t>
                </a:r>
                <a:r>
                  <a:rPr lang="ja-JP" altLang="en-US" sz="1800" dirty="0"/>
                  <a:t>帰無仮説を</a:t>
                </a:r>
                <a14:m>
                  <m:oMath xmlns:m="http://schemas.openxmlformats.org/officeDocument/2006/math">
                    <m:sSub>
                      <m:sSubPr>
                        <m:ctrlPr>
                          <a:rPr lang="en-US" altLang="ja-JP" sz="1800" i="1" smtClean="0">
                            <a:latin typeface="Cambria Math" panose="02040503050406030204" pitchFamily="18" charset="0"/>
                          </a:rPr>
                        </m:ctrlPr>
                      </m:sSubPr>
                      <m:e>
                        <m:r>
                          <a:rPr lang="en-US" altLang="ja-JP" sz="1800" b="0" i="1" smtClean="0">
                            <a:latin typeface="Cambria Math" panose="02040503050406030204" pitchFamily="18" charset="0"/>
                          </a:rPr>
                          <m:t>𝐻</m:t>
                        </m:r>
                      </m:e>
                      <m:sub>
                        <m:r>
                          <a:rPr lang="en-US" altLang="ja-JP" sz="1800" b="0" i="1" smtClean="0">
                            <a:latin typeface="Cambria Math" panose="02040503050406030204" pitchFamily="18" charset="0"/>
                          </a:rPr>
                          <m:t>0</m:t>
                        </m:r>
                      </m:sub>
                    </m:sSub>
                    <m:r>
                      <a:rPr lang="ja-JP" altLang="en-US" sz="1800" i="1">
                        <a:latin typeface="Cambria Math" panose="02040503050406030204" pitchFamily="18" charset="0"/>
                      </a:rPr>
                      <m:t>：</m:t>
                    </m:r>
                    <m:r>
                      <a:rPr lang="ja-JP" altLang="en-US" sz="1800" i="1" smtClean="0">
                        <a:latin typeface="Cambria Math" panose="02040503050406030204" pitchFamily="18" charset="0"/>
                      </a:rPr>
                      <m:t>𝛽</m:t>
                    </m:r>
                    <m:r>
                      <a:rPr lang="en-US" altLang="ja-JP" sz="1800" b="0" i="1" smtClean="0">
                        <a:latin typeface="Cambria Math" panose="02040503050406030204" pitchFamily="18" charset="0"/>
                      </a:rPr>
                      <m:t> = 0</m:t>
                    </m:r>
                  </m:oMath>
                </a14:m>
                <a:r>
                  <a:rPr lang="en-US" altLang="ja-JP" sz="1800" dirty="0"/>
                  <a:t> </a:t>
                </a:r>
                <a:r>
                  <a:rPr lang="ja-JP" altLang="en-US" sz="1800" dirty="0"/>
                  <a:t>とする</a:t>
                </a:r>
                <a:endParaRPr kumimoji="1" lang="ja-JP" altLang="en-US" dirty="0"/>
              </a:p>
            </p:txBody>
          </p:sp>
        </mc:Choice>
        <mc:Fallback xmlns="">
          <p:sp>
            <p:nvSpPr>
              <p:cNvPr id="13" name="テキスト ボックス 12">
                <a:extLst>
                  <a:ext uri="{FF2B5EF4-FFF2-40B4-BE49-F238E27FC236}">
                    <a16:creationId xmlns:a16="http://schemas.microsoft.com/office/drawing/2014/main" id="{D9B07C58-AC4B-2E20-0B06-5648F59635B5}"/>
                  </a:ext>
                </a:extLst>
              </p:cNvPr>
              <p:cNvSpPr txBox="1">
                <a:spLocks noRot="1" noChangeAspect="1" noMove="1" noResize="1" noEditPoints="1" noAdjustHandles="1" noChangeArrowheads="1" noChangeShapeType="1" noTextEdit="1"/>
              </p:cNvSpPr>
              <p:nvPr/>
            </p:nvSpPr>
            <p:spPr>
              <a:xfrm>
                <a:off x="838200" y="4982646"/>
                <a:ext cx="10515600" cy="369332"/>
              </a:xfrm>
              <a:prstGeom prst="rect">
                <a:avLst/>
              </a:prstGeom>
              <a:blipFill>
                <a:blip r:embed="rId3"/>
                <a:stretch>
                  <a:fillRect l="-522" t="-6557" b="-26230"/>
                </a:stretch>
              </a:blipFill>
            </p:spPr>
            <p:txBody>
              <a:bodyPr/>
              <a:lstStyle/>
              <a:p>
                <a:r>
                  <a:rPr lang="ja-JP" altLang="en-US">
                    <a:noFill/>
                  </a:rPr>
                  <a:t> </a:t>
                </a:r>
              </a:p>
            </p:txBody>
          </p:sp>
        </mc:Fallback>
      </mc:AlternateContent>
      <p:sp>
        <p:nvSpPr>
          <p:cNvPr id="3" name="スライド番号プレースホルダー 2">
            <a:extLst>
              <a:ext uri="{FF2B5EF4-FFF2-40B4-BE49-F238E27FC236}">
                <a16:creationId xmlns:a16="http://schemas.microsoft.com/office/drawing/2014/main" id="{A546344B-641B-4068-62D2-CB552725611D}"/>
              </a:ext>
            </a:extLst>
          </p:cNvPr>
          <p:cNvSpPr>
            <a:spLocks noGrp="1"/>
          </p:cNvSpPr>
          <p:nvPr>
            <p:ph type="sldNum" sz="quarter" idx="12"/>
          </p:nvPr>
        </p:nvSpPr>
        <p:spPr/>
        <p:txBody>
          <a:bodyPr/>
          <a:lstStyle/>
          <a:p>
            <a:fld id="{7D8BC461-2CCC-4D57-97A5-EAAD55696971}" type="slidenum">
              <a:rPr kumimoji="1" lang="ja-JP" altLang="en-US" smtClean="0"/>
              <a:t>21</a:t>
            </a:fld>
            <a:endParaRPr kumimoji="1" lang="ja-JP" altLang="en-US"/>
          </a:p>
        </p:txBody>
      </p:sp>
    </p:spTree>
    <p:extLst>
      <p:ext uri="{BB962C8B-B14F-4D97-AF65-F5344CB8AC3E}">
        <p14:creationId xmlns:p14="http://schemas.microsoft.com/office/powerpoint/2010/main" val="24770979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4033E2C-6905-99C7-0319-2F4DDDAC1BEB}"/>
              </a:ext>
            </a:extLst>
          </p:cNvPr>
          <p:cNvSpPr>
            <a:spLocks noGrp="1"/>
          </p:cNvSpPr>
          <p:nvPr>
            <p:ph type="title"/>
          </p:nvPr>
        </p:nvSpPr>
        <p:spPr/>
        <p:txBody>
          <a:bodyPr/>
          <a:lstStyle/>
          <a:p>
            <a:r>
              <a:rPr kumimoji="1" lang="en-US" altLang="ja-JP" b="1" u="sng" dirty="0"/>
              <a:t>5-2</a:t>
            </a:r>
            <a:r>
              <a:rPr kumimoji="1" lang="ja-JP" altLang="en-US" b="1" u="sng" dirty="0"/>
              <a:t>．結果と考察②</a:t>
            </a:r>
            <a:endParaRPr kumimoji="1" lang="ja-JP" altLang="en-US" dirty="0"/>
          </a:p>
        </p:txBody>
      </p:sp>
      <p:sp>
        <p:nvSpPr>
          <p:cNvPr id="3" name="コンテンツ プレースホルダー 2">
            <a:extLst>
              <a:ext uri="{FF2B5EF4-FFF2-40B4-BE49-F238E27FC236}">
                <a16:creationId xmlns:a16="http://schemas.microsoft.com/office/drawing/2014/main" id="{4F33DD0E-52F4-FD88-11D1-FC7D7A41FD3D}"/>
              </a:ext>
            </a:extLst>
          </p:cNvPr>
          <p:cNvSpPr>
            <a:spLocks noGrp="1"/>
          </p:cNvSpPr>
          <p:nvPr>
            <p:ph idx="1"/>
          </p:nvPr>
        </p:nvSpPr>
        <p:spPr/>
        <p:txBody>
          <a:bodyPr/>
          <a:lstStyle/>
          <a:p>
            <a:pPr marL="0" indent="0">
              <a:buNone/>
            </a:pPr>
            <a:r>
              <a:rPr kumimoji="1" lang="en-US" altLang="ja-JP" dirty="0"/>
              <a:t>【</a:t>
            </a:r>
            <a:r>
              <a:rPr kumimoji="1" lang="ja-JP" altLang="en-US" dirty="0"/>
              <a:t>考察</a:t>
            </a:r>
            <a:r>
              <a:rPr kumimoji="1" lang="en-US" altLang="ja-JP" dirty="0"/>
              <a:t>】</a:t>
            </a:r>
          </a:p>
          <a:p>
            <a:r>
              <a:rPr lang="en-US" altLang="ja-JP" dirty="0"/>
              <a:t>Portfolio1</a:t>
            </a:r>
            <a:r>
              <a:rPr lang="ja-JP" altLang="en-US" dirty="0"/>
              <a:t>の</a:t>
            </a:r>
            <a:r>
              <a:rPr lang="en-US" altLang="ja-JP" dirty="0"/>
              <a:t>β</a:t>
            </a:r>
            <a:r>
              <a:rPr lang="ja-JP" altLang="en-US" dirty="0"/>
              <a:t>値が</a:t>
            </a:r>
            <a:r>
              <a:rPr lang="en-US" altLang="ja-JP" dirty="0"/>
              <a:t>Portforio3</a:t>
            </a:r>
            <a:r>
              <a:rPr lang="ja-JP" altLang="en-US" dirty="0"/>
              <a:t>の</a:t>
            </a:r>
            <a:r>
              <a:rPr lang="en-US" altLang="ja-JP" dirty="0"/>
              <a:t>β</a:t>
            </a:r>
            <a:r>
              <a:rPr lang="ja-JP" altLang="en-US" dirty="0"/>
              <a:t>値を下回る年が散見された</a:t>
            </a:r>
            <a:endParaRPr lang="en-US" altLang="ja-JP" dirty="0"/>
          </a:p>
          <a:p>
            <a:r>
              <a:rPr kumimoji="1" lang="en-US" altLang="ja-JP" dirty="0"/>
              <a:t>2011</a:t>
            </a:r>
            <a:r>
              <a:rPr kumimoji="1" lang="ja-JP" altLang="en-US" dirty="0"/>
              <a:t>年の東日本大震災や</a:t>
            </a:r>
            <a:r>
              <a:rPr kumimoji="1" lang="en-US" altLang="ja-JP" dirty="0"/>
              <a:t>2020</a:t>
            </a:r>
            <a:r>
              <a:rPr kumimoji="1" lang="ja-JP" altLang="en-US" dirty="0"/>
              <a:t>年のコロナウイルスが発生した年は、</a:t>
            </a:r>
            <a:r>
              <a:rPr kumimoji="1" lang="en-US" altLang="ja-JP" dirty="0"/>
              <a:t>Portfolio3</a:t>
            </a:r>
            <a:r>
              <a:rPr kumimoji="1" lang="ja-JP" altLang="en-US" dirty="0"/>
              <a:t>の方が</a:t>
            </a:r>
            <a:r>
              <a:rPr kumimoji="1" lang="en-US" altLang="ja-JP" dirty="0"/>
              <a:t>Portfolio1</a:t>
            </a:r>
            <a:r>
              <a:rPr kumimoji="1" lang="ja-JP" altLang="en-US" dirty="0"/>
              <a:t>に比べ</a:t>
            </a:r>
            <a:r>
              <a:rPr kumimoji="1" lang="en-US" altLang="ja-JP" dirty="0"/>
              <a:t>ACβ</a:t>
            </a:r>
            <a:r>
              <a:rPr kumimoji="1" lang="ja-JP" altLang="en-US" dirty="0"/>
              <a:t>が明らかに低い結果となった。</a:t>
            </a:r>
            <a:br>
              <a:rPr kumimoji="1" lang="en-US" altLang="ja-JP" dirty="0"/>
            </a:br>
            <a:r>
              <a:rPr kumimoji="1" lang="ja-JP" altLang="en-US" dirty="0"/>
              <a:t>→</a:t>
            </a:r>
            <a:r>
              <a:rPr lang="ja-JP" altLang="en-US" dirty="0"/>
              <a:t>大型</a:t>
            </a:r>
            <a:r>
              <a:rPr kumimoji="1" lang="en-US" altLang="ja-JP" dirty="0"/>
              <a:t>J-REIT</a:t>
            </a:r>
            <a:r>
              <a:rPr kumimoji="1" lang="ja-JP" altLang="en-US" dirty="0"/>
              <a:t>の底堅さが顕著に</a:t>
            </a:r>
            <a:r>
              <a:rPr lang="ja-JP" altLang="en-US" dirty="0"/>
              <a:t>現れた</a:t>
            </a:r>
            <a:r>
              <a:rPr kumimoji="1" lang="ja-JP" altLang="en-US" dirty="0"/>
              <a:t>といえる</a:t>
            </a:r>
            <a:endParaRPr kumimoji="1" lang="en-US" altLang="ja-JP" dirty="0"/>
          </a:p>
          <a:p>
            <a:r>
              <a:rPr lang="en-US" altLang="ja-JP" dirty="0"/>
              <a:t>2017</a:t>
            </a:r>
            <a:r>
              <a:rPr lang="ja-JP" altLang="en-US" dirty="0"/>
              <a:t>年、</a:t>
            </a:r>
            <a:r>
              <a:rPr lang="en-US" altLang="ja-JP" dirty="0"/>
              <a:t>2019</a:t>
            </a:r>
            <a:r>
              <a:rPr lang="ja-JP" altLang="en-US" dirty="0"/>
              <a:t>年の</a:t>
            </a:r>
            <a:r>
              <a:rPr lang="en-US" altLang="ja-JP" dirty="0"/>
              <a:t>β</a:t>
            </a:r>
            <a:r>
              <a:rPr lang="ja-JP" altLang="en-US" dirty="0"/>
              <a:t>値が極めて低い</a:t>
            </a:r>
            <a:endParaRPr lang="en-US" altLang="ja-JP" dirty="0"/>
          </a:p>
        </p:txBody>
      </p:sp>
      <p:sp>
        <p:nvSpPr>
          <p:cNvPr id="4" name="スライド番号プレースホルダー 3">
            <a:extLst>
              <a:ext uri="{FF2B5EF4-FFF2-40B4-BE49-F238E27FC236}">
                <a16:creationId xmlns:a16="http://schemas.microsoft.com/office/drawing/2014/main" id="{91B0F389-E46B-58F4-4762-A9E0F976A0F5}"/>
              </a:ext>
            </a:extLst>
          </p:cNvPr>
          <p:cNvSpPr>
            <a:spLocks noGrp="1"/>
          </p:cNvSpPr>
          <p:nvPr>
            <p:ph type="sldNum" sz="quarter" idx="12"/>
          </p:nvPr>
        </p:nvSpPr>
        <p:spPr/>
        <p:txBody>
          <a:bodyPr/>
          <a:lstStyle/>
          <a:p>
            <a:fld id="{7D8BC461-2CCC-4D57-97A5-EAAD55696971}" type="slidenum">
              <a:rPr kumimoji="1" lang="ja-JP" altLang="en-US" smtClean="0"/>
              <a:t>22</a:t>
            </a:fld>
            <a:endParaRPr kumimoji="1" lang="ja-JP" altLang="en-US"/>
          </a:p>
        </p:txBody>
      </p:sp>
    </p:spTree>
    <p:extLst>
      <p:ext uri="{BB962C8B-B14F-4D97-AF65-F5344CB8AC3E}">
        <p14:creationId xmlns:p14="http://schemas.microsoft.com/office/powerpoint/2010/main" val="33812919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602A2CE-2530-9A1F-9ED9-1922E6498FDB}"/>
              </a:ext>
            </a:extLst>
          </p:cNvPr>
          <p:cNvSpPr>
            <a:spLocks noGrp="1"/>
          </p:cNvSpPr>
          <p:nvPr>
            <p:ph type="title"/>
          </p:nvPr>
        </p:nvSpPr>
        <p:spPr/>
        <p:txBody>
          <a:bodyPr/>
          <a:lstStyle/>
          <a:p>
            <a:r>
              <a:rPr kumimoji="1" lang="en-US" altLang="ja-JP" b="1" u="sng" dirty="0"/>
              <a:t>5-2</a:t>
            </a:r>
            <a:r>
              <a:rPr kumimoji="1" lang="ja-JP" altLang="en-US" b="1" u="sng" dirty="0"/>
              <a:t>．結果と考察②</a:t>
            </a:r>
            <a:endParaRPr kumimoji="1" lang="ja-JP" altLang="en-US" dirty="0"/>
          </a:p>
        </p:txBody>
      </p:sp>
      <p:sp>
        <p:nvSpPr>
          <p:cNvPr id="3" name="コンテンツ プレースホルダー 2">
            <a:extLst>
              <a:ext uri="{FF2B5EF4-FFF2-40B4-BE49-F238E27FC236}">
                <a16:creationId xmlns:a16="http://schemas.microsoft.com/office/drawing/2014/main" id="{A925E7E5-3711-CFD0-932C-0F5CA565CE23}"/>
              </a:ext>
            </a:extLst>
          </p:cNvPr>
          <p:cNvSpPr>
            <a:spLocks noGrp="1"/>
          </p:cNvSpPr>
          <p:nvPr>
            <p:ph idx="1"/>
          </p:nvPr>
        </p:nvSpPr>
        <p:spPr>
          <a:xfrm>
            <a:off x="838200" y="1825624"/>
            <a:ext cx="10515600" cy="4895851"/>
          </a:xfrm>
        </p:spPr>
        <p:txBody>
          <a:bodyPr>
            <a:normAutofit fontScale="85000" lnSpcReduction="20000"/>
          </a:bodyPr>
          <a:lstStyle/>
          <a:p>
            <a:pPr marL="0" indent="0">
              <a:buNone/>
            </a:pPr>
            <a:r>
              <a:rPr kumimoji="1" lang="en-US" altLang="ja-JP" sz="3300" u="sng" dirty="0"/>
              <a:t>2017</a:t>
            </a:r>
            <a:r>
              <a:rPr kumimoji="1" lang="ja-JP" altLang="en-US" sz="3300" u="sng" dirty="0"/>
              <a:t>年</a:t>
            </a:r>
            <a:endParaRPr kumimoji="1" lang="en-US" altLang="ja-JP" sz="3300" u="sng" dirty="0"/>
          </a:p>
          <a:p>
            <a:pPr marL="0" indent="0">
              <a:buNone/>
            </a:pPr>
            <a:r>
              <a:rPr kumimoji="1" lang="ja-JP" altLang="en-US" sz="3300" dirty="0"/>
              <a:t>（</a:t>
            </a:r>
            <a:r>
              <a:rPr kumimoji="1" lang="en-US" altLang="ja-JP" sz="3300" dirty="0"/>
              <a:t>REIT</a:t>
            </a:r>
            <a:r>
              <a:rPr kumimoji="1" lang="ja-JP" altLang="en-US" sz="3300" dirty="0"/>
              <a:t>）</a:t>
            </a:r>
            <a:endParaRPr kumimoji="1" lang="en-US" altLang="ja-JP" sz="3300" dirty="0"/>
          </a:p>
          <a:p>
            <a:r>
              <a:rPr kumimoji="1" lang="en-US" altLang="ja-JP" sz="3300" dirty="0"/>
              <a:t>2017</a:t>
            </a:r>
            <a:r>
              <a:rPr kumimoji="1" lang="ja-JP" altLang="en-US" sz="3300" dirty="0"/>
              <a:t>年</a:t>
            </a:r>
            <a:r>
              <a:rPr kumimoji="1" lang="en-US" altLang="ja-JP" sz="3300" dirty="0"/>
              <a:t>3</a:t>
            </a:r>
            <a:r>
              <a:rPr kumimoji="1" lang="ja-JP" altLang="en-US" sz="3300" dirty="0"/>
              <a:t>月に金融庁が毎月分配型投資信託について「顧客本位ではない」と指摘したことによる影響（</a:t>
            </a:r>
            <a:r>
              <a:rPr kumimoji="1" lang="en-US" altLang="ja-JP" sz="3300" dirty="0"/>
              <a:t>J-REIT</a:t>
            </a:r>
            <a:r>
              <a:rPr kumimoji="1" lang="ja-JP" altLang="en-US" sz="3300" dirty="0"/>
              <a:t>投資信託は毎月分配型が主流）</a:t>
            </a:r>
            <a:endParaRPr kumimoji="1" lang="en-US" altLang="ja-JP" sz="3300" dirty="0"/>
          </a:p>
          <a:p>
            <a:r>
              <a:rPr lang="ja-JP" altLang="en-US" sz="3300" dirty="0"/>
              <a:t>金融庁の毎月分配型投資信託への問題視による解約売り（資金流出）＋ 個人向け公募投資信託の販売自粛</a:t>
            </a:r>
            <a:endParaRPr lang="en-US" altLang="ja-JP" sz="3300" dirty="0"/>
          </a:p>
          <a:p>
            <a:r>
              <a:rPr kumimoji="1" lang="en-US" altLang="ja-JP" sz="3300" dirty="0"/>
              <a:t>2017</a:t>
            </a:r>
            <a:r>
              <a:rPr kumimoji="1" lang="ja-JP" altLang="en-US" sz="3300" dirty="0"/>
              <a:t>年の日本の長期政策金利が</a:t>
            </a:r>
            <a:r>
              <a:rPr kumimoji="1" lang="en-US" altLang="ja-JP" sz="3300" dirty="0"/>
              <a:t>0%</a:t>
            </a:r>
            <a:r>
              <a:rPr kumimoji="1" lang="ja-JP" altLang="en-US" sz="3300" dirty="0"/>
              <a:t>である一方、</a:t>
            </a:r>
            <a:r>
              <a:rPr lang="ja-JP" altLang="en-US" sz="3300" dirty="0"/>
              <a:t>債券市場では</a:t>
            </a:r>
            <a:r>
              <a:rPr lang="en-US" altLang="ja-JP" sz="3300" dirty="0"/>
              <a:t>0.1%</a:t>
            </a:r>
            <a:r>
              <a:rPr lang="ja-JP" altLang="en-US" sz="3300" dirty="0"/>
              <a:t>前後で高止まりしていた</a:t>
            </a:r>
            <a:r>
              <a:rPr kumimoji="1" lang="ja-JP" altLang="en-US" sz="3300" dirty="0"/>
              <a:t>ことによる</a:t>
            </a:r>
            <a:r>
              <a:rPr lang="ja-JP" altLang="en-US" sz="3300" dirty="0"/>
              <a:t>影響</a:t>
            </a:r>
            <a:endParaRPr lang="en-US" altLang="ja-JP" sz="3300" dirty="0"/>
          </a:p>
          <a:p>
            <a:pPr marL="0" indent="0">
              <a:buNone/>
            </a:pPr>
            <a:r>
              <a:rPr kumimoji="1" lang="ja-JP" altLang="en-US" sz="3300" dirty="0"/>
              <a:t>（株式）</a:t>
            </a:r>
            <a:endParaRPr kumimoji="1" lang="en-US" altLang="ja-JP" sz="3300" dirty="0"/>
          </a:p>
          <a:p>
            <a:r>
              <a:rPr lang="ja-JP" altLang="en-US" sz="3300" dirty="0"/>
              <a:t>世界的な株高による日本株への影響</a:t>
            </a:r>
            <a:endParaRPr lang="en-US" altLang="ja-JP" sz="3300" dirty="0"/>
          </a:p>
          <a:p>
            <a:r>
              <a:rPr lang="en-US" altLang="ja-JP" sz="3300" dirty="0"/>
              <a:t>2010</a:t>
            </a:r>
            <a:r>
              <a:rPr lang="ja-JP" altLang="en-US" sz="3300" dirty="0"/>
              <a:t>年から続く金融緩和の一環である日銀による上場</a:t>
            </a:r>
            <a:r>
              <a:rPr lang="en-US" altLang="ja-JP" sz="3300" dirty="0"/>
              <a:t>ETF</a:t>
            </a:r>
            <a:r>
              <a:rPr lang="ja-JP" altLang="en-US" sz="3300" dirty="0"/>
              <a:t>買い入れ（</a:t>
            </a:r>
            <a:r>
              <a:rPr lang="en-US" altLang="ja-JP" sz="3300" dirty="0"/>
              <a:t>2016</a:t>
            </a:r>
            <a:r>
              <a:rPr lang="ja-JP" altLang="en-US" sz="3300" dirty="0"/>
              <a:t>年</a:t>
            </a:r>
            <a:r>
              <a:rPr lang="en-US" altLang="ja-JP" sz="3300" dirty="0"/>
              <a:t>7</a:t>
            </a:r>
            <a:r>
              <a:rPr lang="ja-JP" altLang="en-US" sz="3300" dirty="0"/>
              <a:t>月の追加緩和により年間</a:t>
            </a:r>
            <a:r>
              <a:rPr lang="en-US" altLang="ja-JP" sz="3300" dirty="0"/>
              <a:t>6</a:t>
            </a:r>
            <a:r>
              <a:rPr lang="ja-JP" altLang="en-US" sz="3300" dirty="0"/>
              <a:t>兆円まで増額）</a:t>
            </a:r>
            <a:endParaRPr lang="en-US" altLang="ja-JP" sz="3300" dirty="0"/>
          </a:p>
        </p:txBody>
      </p:sp>
      <p:sp>
        <p:nvSpPr>
          <p:cNvPr id="4" name="スライド番号プレースホルダー 3">
            <a:extLst>
              <a:ext uri="{FF2B5EF4-FFF2-40B4-BE49-F238E27FC236}">
                <a16:creationId xmlns:a16="http://schemas.microsoft.com/office/drawing/2014/main" id="{53871F19-AD7F-9515-DB20-B99F9B9201FE}"/>
              </a:ext>
            </a:extLst>
          </p:cNvPr>
          <p:cNvSpPr>
            <a:spLocks noGrp="1"/>
          </p:cNvSpPr>
          <p:nvPr>
            <p:ph type="sldNum" sz="quarter" idx="12"/>
          </p:nvPr>
        </p:nvSpPr>
        <p:spPr/>
        <p:txBody>
          <a:bodyPr/>
          <a:lstStyle/>
          <a:p>
            <a:fld id="{7D8BC461-2CCC-4D57-97A5-EAAD55696971}" type="slidenum">
              <a:rPr kumimoji="1" lang="ja-JP" altLang="en-US" smtClean="0"/>
              <a:t>23</a:t>
            </a:fld>
            <a:endParaRPr kumimoji="1" lang="ja-JP" altLang="en-US"/>
          </a:p>
        </p:txBody>
      </p:sp>
    </p:spTree>
    <p:extLst>
      <p:ext uri="{BB962C8B-B14F-4D97-AF65-F5344CB8AC3E}">
        <p14:creationId xmlns:p14="http://schemas.microsoft.com/office/powerpoint/2010/main" val="36265230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01CBD53-A3F6-DAC3-185A-EF370834C943}"/>
              </a:ext>
            </a:extLst>
          </p:cNvPr>
          <p:cNvSpPr>
            <a:spLocks noGrp="1"/>
          </p:cNvSpPr>
          <p:nvPr>
            <p:ph type="title"/>
          </p:nvPr>
        </p:nvSpPr>
        <p:spPr/>
        <p:txBody>
          <a:bodyPr/>
          <a:lstStyle/>
          <a:p>
            <a:r>
              <a:rPr kumimoji="1" lang="en-US" altLang="ja-JP" b="1" u="sng" dirty="0"/>
              <a:t>5-2</a:t>
            </a:r>
            <a:r>
              <a:rPr kumimoji="1" lang="ja-JP" altLang="en-US" b="1" u="sng" dirty="0"/>
              <a:t>．結果と考察②</a:t>
            </a:r>
            <a:endParaRPr kumimoji="1" lang="ja-JP" altLang="en-US" dirty="0"/>
          </a:p>
        </p:txBody>
      </p:sp>
      <p:sp>
        <p:nvSpPr>
          <p:cNvPr id="3" name="コンテンツ プレースホルダー 2">
            <a:extLst>
              <a:ext uri="{FF2B5EF4-FFF2-40B4-BE49-F238E27FC236}">
                <a16:creationId xmlns:a16="http://schemas.microsoft.com/office/drawing/2014/main" id="{8CF1B2C4-E214-2AF1-559E-4955016ECBF2}"/>
              </a:ext>
            </a:extLst>
          </p:cNvPr>
          <p:cNvSpPr>
            <a:spLocks noGrp="1"/>
          </p:cNvSpPr>
          <p:nvPr>
            <p:ph idx="1"/>
          </p:nvPr>
        </p:nvSpPr>
        <p:spPr>
          <a:xfrm>
            <a:off x="838200" y="1825625"/>
            <a:ext cx="7196686" cy="4351338"/>
          </a:xfrm>
        </p:spPr>
        <p:txBody>
          <a:bodyPr>
            <a:normAutofit lnSpcReduction="10000"/>
          </a:bodyPr>
          <a:lstStyle/>
          <a:p>
            <a:pPr marL="0" indent="0">
              <a:buNone/>
            </a:pPr>
            <a:r>
              <a:rPr kumimoji="1" lang="en-US" altLang="ja-JP" u="sng" dirty="0"/>
              <a:t>2019</a:t>
            </a:r>
            <a:r>
              <a:rPr kumimoji="1" lang="ja-JP" altLang="en-US" u="sng" dirty="0"/>
              <a:t>年</a:t>
            </a:r>
            <a:endParaRPr kumimoji="1" lang="en-US" altLang="ja-JP" u="sng" dirty="0"/>
          </a:p>
          <a:p>
            <a:pPr marL="0" indent="0">
              <a:buNone/>
            </a:pPr>
            <a:r>
              <a:rPr kumimoji="1" lang="ja-JP" altLang="en-US" dirty="0"/>
              <a:t>（</a:t>
            </a:r>
            <a:r>
              <a:rPr kumimoji="1" lang="en-US" altLang="ja-JP" dirty="0"/>
              <a:t>REIT</a:t>
            </a:r>
            <a:r>
              <a:rPr kumimoji="1" lang="ja-JP" altLang="en-US" dirty="0"/>
              <a:t>）</a:t>
            </a:r>
            <a:endParaRPr kumimoji="1" lang="en-US" altLang="ja-JP" dirty="0"/>
          </a:p>
          <a:p>
            <a:r>
              <a:rPr lang="ja-JP" altLang="en-US" dirty="0"/>
              <a:t>長期金利の低下による</a:t>
            </a:r>
            <a:r>
              <a:rPr lang="en-US" altLang="ja-JP" dirty="0"/>
              <a:t>J-REIT</a:t>
            </a:r>
            <a:r>
              <a:rPr lang="ja-JP" altLang="en-US" dirty="0"/>
              <a:t>の価格上昇</a:t>
            </a:r>
            <a:br>
              <a:rPr lang="en-US" altLang="ja-JP" dirty="0"/>
            </a:br>
            <a:r>
              <a:rPr lang="ja-JP" altLang="en-US" dirty="0"/>
              <a:t>（</a:t>
            </a:r>
            <a:r>
              <a:rPr lang="en-US" altLang="ja-JP" dirty="0"/>
              <a:t>TOPIX</a:t>
            </a:r>
            <a:r>
              <a:rPr lang="ja-JP" altLang="en-US" dirty="0"/>
              <a:t>に比べ年間配当込みリターンが約</a:t>
            </a:r>
            <a:r>
              <a:rPr lang="en-US" altLang="ja-JP" dirty="0"/>
              <a:t>7.5</a:t>
            </a:r>
            <a:r>
              <a:rPr lang="ja-JP" altLang="en-US" dirty="0"/>
              <a:t>％アウトパフォーム）</a:t>
            </a:r>
            <a:endParaRPr lang="en-US" altLang="ja-JP" dirty="0"/>
          </a:p>
          <a:p>
            <a:r>
              <a:rPr lang="en-US" altLang="ja-JP" dirty="0"/>
              <a:t>FRB</a:t>
            </a:r>
            <a:r>
              <a:rPr lang="ja-JP" altLang="en-US" dirty="0"/>
              <a:t>の</a:t>
            </a:r>
            <a:r>
              <a:rPr lang="en-US" altLang="ja-JP" dirty="0"/>
              <a:t>10</a:t>
            </a:r>
            <a:r>
              <a:rPr lang="ja-JP" altLang="en-US" dirty="0"/>
              <a:t>年半ぶりの利下げ（</a:t>
            </a:r>
            <a:r>
              <a:rPr lang="en-US" altLang="ja-JP" dirty="0"/>
              <a:t>7</a:t>
            </a:r>
            <a:r>
              <a:rPr lang="ja-JP" altLang="en-US" dirty="0"/>
              <a:t>月）を筆頭とする主要各国の金融緩和</a:t>
            </a:r>
            <a:endParaRPr lang="en-US" altLang="ja-JP" dirty="0"/>
          </a:p>
          <a:p>
            <a:r>
              <a:rPr lang="ja-JP" altLang="en-US" dirty="0"/>
              <a:t>国土交通省が発表した</a:t>
            </a:r>
            <a:r>
              <a:rPr lang="en-US" altLang="ja-JP" dirty="0"/>
              <a:t>2019</a:t>
            </a:r>
            <a:r>
              <a:rPr lang="ja-JP" altLang="en-US" dirty="0"/>
              <a:t>年</a:t>
            </a:r>
            <a:r>
              <a:rPr lang="en-US" altLang="ja-JP" dirty="0"/>
              <a:t>7</a:t>
            </a:r>
            <a:r>
              <a:rPr lang="ja-JP" altLang="en-US" dirty="0"/>
              <a:t>月</a:t>
            </a:r>
            <a:r>
              <a:rPr lang="en-US" altLang="ja-JP" dirty="0"/>
              <a:t>1</a:t>
            </a:r>
            <a:r>
              <a:rPr lang="ja-JP" altLang="en-US" dirty="0"/>
              <a:t>日時点の全国全用途平均地価が上昇（特に</a:t>
            </a:r>
            <a:r>
              <a:rPr lang="en-US" altLang="ja-JP" dirty="0"/>
              <a:t>3</a:t>
            </a:r>
            <a:r>
              <a:rPr lang="ja-JP" altLang="en-US" dirty="0"/>
              <a:t>大都市圏商業地の地価が</a:t>
            </a:r>
            <a:r>
              <a:rPr lang="en-US" altLang="ja-JP" dirty="0"/>
              <a:t>5%</a:t>
            </a:r>
            <a:r>
              <a:rPr lang="ja-JP" altLang="en-US" dirty="0"/>
              <a:t>強上昇）</a:t>
            </a:r>
            <a:endParaRPr lang="en-US" altLang="ja-JP" dirty="0"/>
          </a:p>
        </p:txBody>
      </p:sp>
      <p:pic>
        <p:nvPicPr>
          <p:cNvPr id="5" name="図 4">
            <a:extLst>
              <a:ext uri="{FF2B5EF4-FFF2-40B4-BE49-F238E27FC236}">
                <a16:creationId xmlns:a16="http://schemas.microsoft.com/office/drawing/2014/main" id="{29EA99C0-374E-5DBC-E62B-3AFBE44DE5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34886" y="1471022"/>
            <a:ext cx="4157114" cy="3915955"/>
          </a:xfrm>
          <a:prstGeom prst="rect">
            <a:avLst/>
          </a:prstGeom>
        </p:spPr>
      </p:pic>
      <p:sp>
        <p:nvSpPr>
          <p:cNvPr id="4" name="スライド番号プレースホルダー 3">
            <a:extLst>
              <a:ext uri="{FF2B5EF4-FFF2-40B4-BE49-F238E27FC236}">
                <a16:creationId xmlns:a16="http://schemas.microsoft.com/office/drawing/2014/main" id="{CA45A89F-7217-8534-4A10-90679611BAF7}"/>
              </a:ext>
            </a:extLst>
          </p:cNvPr>
          <p:cNvSpPr>
            <a:spLocks noGrp="1"/>
          </p:cNvSpPr>
          <p:nvPr>
            <p:ph type="sldNum" sz="quarter" idx="12"/>
          </p:nvPr>
        </p:nvSpPr>
        <p:spPr/>
        <p:txBody>
          <a:bodyPr/>
          <a:lstStyle/>
          <a:p>
            <a:fld id="{7D8BC461-2CCC-4D57-97A5-EAAD55696971}" type="slidenum">
              <a:rPr kumimoji="1" lang="ja-JP" altLang="en-US" smtClean="0"/>
              <a:t>24</a:t>
            </a:fld>
            <a:endParaRPr kumimoji="1" lang="ja-JP" altLang="en-US"/>
          </a:p>
        </p:txBody>
      </p:sp>
    </p:spTree>
    <p:extLst>
      <p:ext uri="{BB962C8B-B14F-4D97-AF65-F5344CB8AC3E}">
        <p14:creationId xmlns:p14="http://schemas.microsoft.com/office/powerpoint/2010/main" val="39389374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C4D985C-0BAF-1179-284B-383A53D4DC82}"/>
              </a:ext>
            </a:extLst>
          </p:cNvPr>
          <p:cNvSpPr>
            <a:spLocks noGrp="1"/>
          </p:cNvSpPr>
          <p:nvPr>
            <p:ph type="title"/>
          </p:nvPr>
        </p:nvSpPr>
        <p:spPr/>
        <p:txBody>
          <a:bodyPr/>
          <a:lstStyle/>
          <a:p>
            <a:r>
              <a:rPr kumimoji="1" lang="en-US" altLang="ja-JP" b="1" u="sng" dirty="0"/>
              <a:t>5-2</a:t>
            </a:r>
            <a:r>
              <a:rPr kumimoji="1" lang="ja-JP" altLang="en-US" b="1" u="sng" dirty="0"/>
              <a:t>．結果と考察②</a:t>
            </a:r>
            <a:endParaRPr kumimoji="1" lang="ja-JP" altLang="en-US" dirty="0"/>
          </a:p>
        </p:txBody>
      </p:sp>
      <mc:AlternateContent xmlns:mc="http://schemas.openxmlformats.org/markup-compatibility/2006" xmlns:a14="http://schemas.microsoft.com/office/drawing/2010/main">
        <mc:Choice Requires="a14">
          <p:sp>
            <p:nvSpPr>
              <p:cNvPr id="3" name="コンテンツ プレースホルダー 2">
                <a:extLst>
                  <a:ext uri="{FF2B5EF4-FFF2-40B4-BE49-F238E27FC236}">
                    <a16:creationId xmlns:a16="http://schemas.microsoft.com/office/drawing/2014/main" id="{021F9F0C-321C-4F41-CE93-0B2558121AF6}"/>
                  </a:ext>
                </a:extLst>
              </p:cNvPr>
              <p:cNvSpPr>
                <a:spLocks noGrp="1"/>
              </p:cNvSpPr>
              <p:nvPr>
                <p:ph idx="1"/>
              </p:nvPr>
            </p:nvSpPr>
            <p:spPr>
              <a:xfrm>
                <a:off x="838200" y="1689894"/>
                <a:ext cx="10515600" cy="4666456"/>
              </a:xfrm>
            </p:spPr>
            <p:txBody>
              <a:bodyPr>
                <a:normAutofit fontScale="55000" lnSpcReduction="20000"/>
              </a:bodyPr>
              <a:lstStyle/>
              <a:p>
                <a:pPr marL="0" indent="0">
                  <a:buNone/>
                </a:pPr>
                <a:r>
                  <a:rPr kumimoji="1" lang="en-US" altLang="ja-JP" sz="4500" dirty="0"/>
                  <a:t>【</a:t>
                </a:r>
                <a:r>
                  <a:rPr kumimoji="1" lang="ja-JP" altLang="en-US" sz="4500" dirty="0"/>
                  <a:t>課題</a:t>
                </a:r>
                <a:r>
                  <a:rPr kumimoji="1" lang="en-US" altLang="ja-JP" sz="4500" dirty="0"/>
                  <a:t>】</a:t>
                </a:r>
              </a:p>
              <a:p>
                <a:pPr marL="0" indent="0">
                  <a:buNone/>
                </a:pPr>
                <a:r>
                  <a:rPr lang="en-US" altLang="ja-JP" sz="4500" dirty="0"/>
                  <a:t>2017</a:t>
                </a:r>
                <a:r>
                  <a:rPr lang="ja-JP" altLang="en-US" sz="4500" dirty="0"/>
                  <a:t>年</a:t>
                </a:r>
                <a:r>
                  <a:rPr lang="en-US" altLang="ja-JP" sz="4500" dirty="0"/>
                  <a:t>3</a:t>
                </a:r>
                <a:r>
                  <a:rPr lang="ja-JP" altLang="en-US" sz="4500" dirty="0"/>
                  <a:t>月の金融庁による指摘が影響しているかについて調べる</a:t>
                </a:r>
                <a:endParaRPr lang="en-US" altLang="ja-JP" sz="4500" dirty="0"/>
              </a:p>
              <a:p>
                <a:pPr marL="0" indent="0">
                  <a:buNone/>
                </a:pPr>
                <a:endParaRPr lang="en-US" altLang="ja-JP" dirty="0"/>
              </a:p>
              <a:p>
                <a:pPr marL="0" indent="0" algn="ctr">
                  <a:buNone/>
                </a:pPr>
                <a14:m>
                  <m:oMathPara xmlns:m="http://schemas.openxmlformats.org/officeDocument/2006/math">
                    <m:oMathParaPr>
                      <m:jc m:val="centerGroup"/>
                    </m:oMathParaPr>
                    <m:oMath xmlns:m="http://schemas.openxmlformats.org/officeDocument/2006/math">
                      <m:r>
                        <m:rPr>
                          <m:sty m:val="p"/>
                        </m:rPr>
                        <a:rPr lang="ja-JP" altLang="en-US" sz="4200" i="0" smtClean="0">
                          <a:latin typeface="Cambria Math" panose="02040503050406030204" pitchFamily="18" charset="0"/>
                        </a:rPr>
                        <m:t>β</m:t>
                      </m:r>
                      <m:r>
                        <a:rPr lang="en-US" altLang="ja-JP" sz="4200" b="0" i="0" smtClean="0">
                          <a:latin typeface="Cambria Math" panose="02040503050406030204" pitchFamily="18" charset="0"/>
                        </a:rPr>
                        <m:t> = </m:t>
                      </m:r>
                      <m:f>
                        <m:fPr>
                          <m:ctrlPr>
                            <a:rPr lang="en-US" altLang="ja-JP" sz="4200" b="0" i="1" smtClean="0">
                              <a:latin typeface="Cambria Math" panose="02040503050406030204" pitchFamily="18" charset="0"/>
                            </a:rPr>
                          </m:ctrlPr>
                        </m:fPr>
                        <m:num>
                          <m:r>
                            <m:rPr>
                              <m:sty m:val="p"/>
                            </m:rPr>
                            <a:rPr lang="en-US" altLang="ja-JP" sz="4200" b="0" i="0" smtClean="0">
                              <a:latin typeface="Cambria Math" panose="02040503050406030204" pitchFamily="18" charset="0"/>
                            </a:rPr>
                            <m:t>Cov</m:t>
                          </m:r>
                          <m:r>
                            <a:rPr lang="en-US" altLang="ja-JP" sz="4200" b="0" i="0" smtClean="0">
                              <a:latin typeface="Cambria Math" panose="02040503050406030204" pitchFamily="18" charset="0"/>
                            </a:rPr>
                            <m:t>[</m:t>
                          </m:r>
                          <m:r>
                            <m:rPr>
                              <m:sty m:val="p"/>
                            </m:rPr>
                            <a:rPr lang="en-US" altLang="ja-JP" sz="4200" b="0" i="0" smtClean="0">
                              <a:latin typeface="Cambria Math" panose="02040503050406030204" pitchFamily="18" charset="0"/>
                            </a:rPr>
                            <m:t>X</m:t>
                          </m:r>
                          <m:r>
                            <a:rPr lang="en-US" altLang="ja-JP" sz="4200" b="0" i="0" smtClean="0">
                              <a:latin typeface="Cambria Math" panose="02040503050406030204" pitchFamily="18" charset="0"/>
                            </a:rPr>
                            <m:t>,</m:t>
                          </m:r>
                          <m:r>
                            <m:rPr>
                              <m:sty m:val="p"/>
                            </m:rPr>
                            <a:rPr lang="en-US" altLang="ja-JP" sz="4200" b="0" i="0" smtClean="0">
                              <a:latin typeface="Cambria Math" panose="02040503050406030204" pitchFamily="18" charset="0"/>
                            </a:rPr>
                            <m:t>Y</m:t>
                          </m:r>
                          <m:r>
                            <a:rPr lang="en-US" altLang="ja-JP" sz="4200" b="0" i="0" smtClean="0">
                              <a:latin typeface="Cambria Math" panose="02040503050406030204" pitchFamily="18" charset="0"/>
                            </a:rPr>
                            <m:t>]</m:t>
                          </m:r>
                        </m:num>
                        <m:den>
                          <m:r>
                            <m:rPr>
                              <m:sty m:val="p"/>
                            </m:rPr>
                            <a:rPr lang="en-US" altLang="ja-JP" sz="4200" b="0" i="0" smtClean="0">
                              <a:latin typeface="Cambria Math" panose="02040503050406030204" pitchFamily="18" charset="0"/>
                            </a:rPr>
                            <m:t>Var</m:t>
                          </m:r>
                          <m:r>
                            <a:rPr lang="en-US" altLang="ja-JP" sz="4200" b="0" i="0" smtClean="0">
                              <a:latin typeface="Cambria Math" panose="02040503050406030204" pitchFamily="18" charset="0"/>
                            </a:rPr>
                            <m:t>[</m:t>
                          </m:r>
                          <m:r>
                            <m:rPr>
                              <m:sty m:val="p"/>
                            </m:rPr>
                            <a:rPr lang="en-US" altLang="ja-JP" sz="4200" b="0" i="0" smtClean="0">
                              <a:latin typeface="Cambria Math" panose="02040503050406030204" pitchFamily="18" charset="0"/>
                            </a:rPr>
                            <m:t>X</m:t>
                          </m:r>
                          <m:r>
                            <a:rPr lang="en-US" altLang="ja-JP" sz="4200" b="0" i="0" smtClean="0">
                              <a:latin typeface="Cambria Math" panose="02040503050406030204" pitchFamily="18" charset="0"/>
                            </a:rPr>
                            <m:t>]</m:t>
                          </m:r>
                        </m:den>
                      </m:f>
                      <m:r>
                        <a:rPr lang="en-US" altLang="ja-JP" sz="4200" b="0" i="0" smtClean="0">
                          <a:latin typeface="Cambria Math" panose="02040503050406030204" pitchFamily="18" charset="0"/>
                        </a:rPr>
                        <m:t> = </m:t>
                      </m:r>
                      <m:f>
                        <m:fPr>
                          <m:ctrlPr>
                            <a:rPr lang="en-US" altLang="ja-JP" sz="4200" b="0" i="1" smtClean="0">
                              <a:latin typeface="Cambria Math" panose="02040503050406030204" pitchFamily="18" charset="0"/>
                            </a:rPr>
                          </m:ctrlPr>
                        </m:fPr>
                        <m:num>
                          <m:sSub>
                            <m:sSubPr>
                              <m:ctrlPr>
                                <a:rPr lang="en-US" altLang="ja-JP" sz="4200" b="0" i="1" smtClean="0">
                                  <a:latin typeface="Cambria Math" panose="02040503050406030204" pitchFamily="18" charset="0"/>
                                </a:rPr>
                              </m:ctrlPr>
                            </m:sSubPr>
                            <m:e>
                              <m:r>
                                <m:rPr>
                                  <m:sty m:val="p"/>
                                </m:rPr>
                                <a:rPr lang="ja-JP" altLang="en-US" sz="4200" b="0" i="0" smtClean="0">
                                  <a:latin typeface="Cambria Math" panose="02040503050406030204" pitchFamily="18" charset="0"/>
                                </a:rPr>
                                <m:t>ρ</m:t>
                              </m:r>
                            </m:e>
                            <m:sub>
                              <m:r>
                                <m:rPr>
                                  <m:sty m:val="p"/>
                                </m:rPr>
                                <a:rPr lang="en-US" altLang="ja-JP" sz="4200" b="0" i="0" smtClean="0">
                                  <a:latin typeface="Cambria Math" panose="02040503050406030204" pitchFamily="18" charset="0"/>
                                </a:rPr>
                                <m:t>XY</m:t>
                              </m:r>
                            </m:sub>
                          </m:sSub>
                          <m:r>
                            <a:rPr lang="en-US" altLang="ja-JP" sz="4200" b="0" i="0" smtClean="0">
                              <a:latin typeface="Cambria Math" panose="02040503050406030204" pitchFamily="18" charset="0"/>
                            </a:rPr>
                            <m:t> </m:t>
                          </m:r>
                          <m:r>
                            <a:rPr lang="en-US" altLang="ja-JP" sz="4200" b="0" i="0" smtClean="0">
                              <a:latin typeface="Cambria Math" panose="02040503050406030204" pitchFamily="18" charset="0"/>
                              <a:ea typeface="Cambria Math" panose="02040503050406030204" pitchFamily="18" charset="0"/>
                            </a:rPr>
                            <m:t>∙ </m:t>
                          </m:r>
                          <m:sSub>
                            <m:sSubPr>
                              <m:ctrlPr>
                                <a:rPr lang="en-US" altLang="ja-JP" sz="4200" b="0" i="1" smtClean="0">
                                  <a:latin typeface="Cambria Math" panose="02040503050406030204" pitchFamily="18" charset="0"/>
                                </a:rPr>
                              </m:ctrlPr>
                            </m:sSubPr>
                            <m:e>
                              <m:r>
                                <m:rPr>
                                  <m:sty m:val="p"/>
                                </m:rPr>
                                <a:rPr lang="ja-JP" altLang="en-US" sz="4200" b="0" i="0" smtClean="0">
                                  <a:latin typeface="Cambria Math" panose="02040503050406030204" pitchFamily="18" charset="0"/>
                                </a:rPr>
                                <m:t>σ</m:t>
                              </m:r>
                            </m:e>
                            <m:sub>
                              <m:r>
                                <m:rPr>
                                  <m:sty m:val="p"/>
                                </m:rPr>
                                <a:rPr lang="en-US" altLang="ja-JP" sz="4200" b="0" i="0" smtClean="0">
                                  <a:latin typeface="Cambria Math" panose="02040503050406030204" pitchFamily="18" charset="0"/>
                                </a:rPr>
                                <m:t>Y</m:t>
                              </m:r>
                            </m:sub>
                          </m:sSub>
                        </m:num>
                        <m:den>
                          <m:sSub>
                            <m:sSubPr>
                              <m:ctrlPr>
                                <a:rPr lang="en-US" altLang="ja-JP" sz="4200" b="0" i="1" smtClean="0">
                                  <a:latin typeface="Cambria Math" panose="02040503050406030204" pitchFamily="18" charset="0"/>
                                </a:rPr>
                              </m:ctrlPr>
                            </m:sSubPr>
                            <m:e>
                              <m:r>
                                <m:rPr>
                                  <m:sty m:val="p"/>
                                </m:rPr>
                                <a:rPr lang="ja-JP" altLang="en-US" sz="4200" b="0" i="0" smtClean="0">
                                  <a:latin typeface="Cambria Math" panose="02040503050406030204" pitchFamily="18" charset="0"/>
                                </a:rPr>
                                <m:t>σ</m:t>
                              </m:r>
                            </m:e>
                            <m:sub>
                              <m:r>
                                <m:rPr>
                                  <m:sty m:val="p"/>
                                </m:rPr>
                                <a:rPr lang="en-US" altLang="ja-JP" sz="4200" b="0" i="0" smtClean="0">
                                  <a:latin typeface="Cambria Math" panose="02040503050406030204" pitchFamily="18" charset="0"/>
                                </a:rPr>
                                <m:t>X</m:t>
                              </m:r>
                            </m:sub>
                          </m:sSub>
                        </m:den>
                      </m:f>
                      <m:r>
                        <a:rPr lang="ja-JP" altLang="en-US" sz="4200" i="0">
                          <a:latin typeface="Cambria Math" panose="02040503050406030204" pitchFamily="18" charset="0"/>
                        </a:rPr>
                        <m:t>（</m:t>
                      </m:r>
                      <m:sSub>
                        <m:sSubPr>
                          <m:ctrlPr>
                            <a:rPr lang="en-US" altLang="ja-JP" sz="4200" b="0" i="1" smtClean="0">
                              <a:latin typeface="Cambria Math" panose="02040503050406030204" pitchFamily="18" charset="0"/>
                            </a:rPr>
                          </m:ctrlPr>
                        </m:sSubPr>
                        <m:e>
                          <m:r>
                            <m:rPr>
                              <m:sty m:val="p"/>
                            </m:rPr>
                            <a:rPr lang="ja-JP" altLang="en-US" sz="4200" b="0" i="0" smtClean="0">
                              <a:latin typeface="Cambria Math" panose="02040503050406030204" pitchFamily="18" charset="0"/>
                            </a:rPr>
                            <m:t>ρ</m:t>
                          </m:r>
                        </m:e>
                        <m:sub>
                          <m:r>
                            <m:rPr>
                              <m:sty m:val="p"/>
                            </m:rPr>
                            <a:rPr lang="en-US" altLang="ja-JP" sz="4200" b="0" i="0" smtClean="0">
                              <a:latin typeface="Cambria Math" panose="02040503050406030204" pitchFamily="18" charset="0"/>
                            </a:rPr>
                            <m:t>XY</m:t>
                          </m:r>
                        </m:sub>
                      </m:sSub>
                      <m:r>
                        <a:rPr lang="en-US" altLang="ja-JP" sz="4200" b="0" i="0" smtClean="0">
                          <a:latin typeface="Cambria Math" panose="02040503050406030204" pitchFamily="18" charset="0"/>
                        </a:rPr>
                        <m:t>= </m:t>
                      </m:r>
                      <m:f>
                        <m:fPr>
                          <m:ctrlPr>
                            <a:rPr lang="en-US" altLang="ja-JP" sz="4200" b="0" i="1" smtClean="0">
                              <a:latin typeface="Cambria Math" panose="02040503050406030204" pitchFamily="18" charset="0"/>
                            </a:rPr>
                          </m:ctrlPr>
                        </m:fPr>
                        <m:num>
                          <m:r>
                            <m:rPr>
                              <m:sty m:val="p"/>
                            </m:rPr>
                            <a:rPr lang="en-US" altLang="ja-JP" sz="4200" b="0" i="0" smtClean="0">
                              <a:latin typeface="Cambria Math" panose="02040503050406030204" pitchFamily="18" charset="0"/>
                            </a:rPr>
                            <m:t>Cov</m:t>
                          </m:r>
                          <m:d>
                            <m:dPr>
                              <m:begChr m:val="["/>
                              <m:endChr m:val="]"/>
                              <m:ctrlPr>
                                <a:rPr lang="en-US" altLang="ja-JP" sz="4200" b="0" i="1" smtClean="0">
                                  <a:latin typeface="Cambria Math" panose="02040503050406030204" pitchFamily="18" charset="0"/>
                                </a:rPr>
                              </m:ctrlPr>
                            </m:dPr>
                            <m:e>
                              <m:r>
                                <m:rPr>
                                  <m:sty m:val="p"/>
                                </m:rPr>
                                <a:rPr lang="en-US" altLang="ja-JP" sz="4200" b="0" i="0" smtClean="0">
                                  <a:latin typeface="Cambria Math" panose="02040503050406030204" pitchFamily="18" charset="0"/>
                                </a:rPr>
                                <m:t>X</m:t>
                              </m:r>
                              <m:r>
                                <a:rPr lang="en-US" altLang="ja-JP" sz="4200" b="0" i="0" smtClean="0">
                                  <a:latin typeface="Cambria Math" panose="02040503050406030204" pitchFamily="18" charset="0"/>
                                </a:rPr>
                                <m:t>,</m:t>
                              </m:r>
                              <m:r>
                                <m:rPr>
                                  <m:sty m:val="p"/>
                                </m:rPr>
                                <a:rPr lang="en-US" altLang="ja-JP" sz="4200" b="0" i="0" smtClean="0">
                                  <a:latin typeface="Cambria Math" panose="02040503050406030204" pitchFamily="18" charset="0"/>
                                </a:rPr>
                                <m:t>Y</m:t>
                              </m:r>
                            </m:e>
                          </m:d>
                        </m:num>
                        <m:den>
                          <m:sSub>
                            <m:sSubPr>
                              <m:ctrlPr>
                                <a:rPr lang="en-US" altLang="ja-JP" sz="4200" b="0" i="1" smtClean="0">
                                  <a:latin typeface="Cambria Math" panose="02040503050406030204" pitchFamily="18" charset="0"/>
                                </a:rPr>
                              </m:ctrlPr>
                            </m:sSubPr>
                            <m:e>
                              <m:r>
                                <m:rPr>
                                  <m:sty m:val="p"/>
                                </m:rPr>
                                <a:rPr lang="ja-JP" altLang="en-US" sz="4200" b="0" i="0" smtClean="0">
                                  <a:latin typeface="Cambria Math" panose="02040503050406030204" pitchFamily="18" charset="0"/>
                                </a:rPr>
                                <m:t>σ</m:t>
                              </m:r>
                            </m:e>
                            <m:sub>
                              <m:r>
                                <m:rPr>
                                  <m:sty m:val="p"/>
                                </m:rPr>
                                <a:rPr lang="en-US" altLang="ja-JP" sz="4200" b="0" i="0" smtClean="0">
                                  <a:latin typeface="Cambria Math" panose="02040503050406030204" pitchFamily="18" charset="0"/>
                                </a:rPr>
                                <m:t>X</m:t>
                              </m:r>
                            </m:sub>
                          </m:sSub>
                          <m:r>
                            <a:rPr lang="en-US" altLang="ja-JP" sz="4200" b="0" i="0" smtClean="0">
                              <a:latin typeface="Cambria Math" panose="02040503050406030204" pitchFamily="18" charset="0"/>
                            </a:rPr>
                            <m:t> </m:t>
                          </m:r>
                          <m:sSub>
                            <m:sSubPr>
                              <m:ctrlPr>
                                <a:rPr lang="en-US" altLang="ja-JP" sz="4200" b="0" i="1" smtClean="0">
                                  <a:latin typeface="Cambria Math" panose="02040503050406030204" pitchFamily="18" charset="0"/>
                                </a:rPr>
                              </m:ctrlPr>
                            </m:sSubPr>
                            <m:e>
                              <m:r>
                                <m:rPr>
                                  <m:sty m:val="p"/>
                                </m:rPr>
                                <a:rPr lang="ja-JP" altLang="en-US" sz="4200" b="0" i="0" smtClean="0">
                                  <a:latin typeface="Cambria Math" panose="02040503050406030204" pitchFamily="18" charset="0"/>
                                </a:rPr>
                                <m:t>σ</m:t>
                              </m:r>
                            </m:e>
                            <m:sub>
                              <m:r>
                                <m:rPr>
                                  <m:sty m:val="p"/>
                                </m:rPr>
                                <a:rPr lang="en-US" altLang="ja-JP" sz="4200" b="0" i="0" smtClean="0">
                                  <a:latin typeface="Cambria Math" panose="02040503050406030204" pitchFamily="18" charset="0"/>
                                </a:rPr>
                                <m:t>Y</m:t>
                              </m:r>
                            </m:sub>
                          </m:sSub>
                        </m:den>
                      </m:f>
                      <m:r>
                        <a:rPr lang="en-US" altLang="ja-JP" sz="4200" b="0" i="0" smtClean="0">
                          <a:latin typeface="Cambria Math" panose="02040503050406030204" pitchFamily="18" charset="0"/>
                        </a:rPr>
                        <m:t> </m:t>
                      </m:r>
                      <m:r>
                        <a:rPr lang="ja-JP" altLang="en-US" sz="4200" i="0">
                          <a:latin typeface="Cambria Math" panose="02040503050406030204" pitchFamily="18" charset="0"/>
                        </a:rPr>
                        <m:t>→</m:t>
                      </m:r>
                      <m:r>
                        <a:rPr lang="en-US" altLang="ja-JP" sz="4200" b="0" i="0" smtClean="0">
                          <a:latin typeface="Cambria Math" panose="02040503050406030204" pitchFamily="18" charset="0"/>
                        </a:rPr>
                        <m:t> </m:t>
                      </m:r>
                      <m:r>
                        <m:rPr>
                          <m:sty m:val="p"/>
                        </m:rPr>
                        <a:rPr lang="en-US" altLang="ja-JP" sz="4200" i="0">
                          <a:latin typeface="Cambria Math" panose="02040503050406030204" pitchFamily="18" charset="0"/>
                        </a:rPr>
                        <m:t>Cov</m:t>
                      </m:r>
                      <m:d>
                        <m:dPr>
                          <m:begChr m:val="["/>
                          <m:endChr m:val="]"/>
                          <m:ctrlPr>
                            <a:rPr lang="en-US" altLang="ja-JP" sz="4200" i="1">
                              <a:latin typeface="Cambria Math" panose="02040503050406030204" pitchFamily="18" charset="0"/>
                            </a:rPr>
                          </m:ctrlPr>
                        </m:dPr>
                        <m:e>
                          <m:r>
                            <m:rPr>
                              <m:sty m:val="p"/>
                            </m:rPr>
                            <a:rPr lang="en-US" altLang="ja-JP" sz="4200" i="0">
                              <a:latin typeface="Cambria Math" panose="02040503050406030204" pitchFamily="18" charset="0"/>
                            </a:rPr>
                            <m:t>X</m:t>
                          </m:r>
                          <m:r>
                            <a:rPr lang="en-US" altLang="ja-JP" sz="4200" i="0">
                              <a:latin typeface="Cambria Math" panose="02040503050406030204" pitchFamily="18" charset="0"/>
                            </a:rPr>
                            <m:t>,</m:t>
                          </m:r>
                          <m:r>
                            <m:rPr>
                              <m:sty m:val="p"/>
                            </m:rPr>
                            <a:rPr lang="en-US" altLang="ja-JP" sz="4200" i="0">
                              <a:latin typeface="Cambria Math" panose="02040503050406030204" pitchFamily="18" charset="0"/>
                            </a:rPr>
                            <m:t>Y</m:t>
                          </m:r>
                        </m:e>
                      </m:d>
                      <m:r>
                        <a:rPr lang="en-US" altLang="ja-JP" sz="4200" b="0" i="0" smtClean="0">
                          <a:latin typeface="Cambria Math" panose="02040503050406030204" pitchFamily="18" charset="0"/>
                        </a:rPr>
                        <m:t> = </m:t>
                      </m:r>
                      <m:sSub>
                        <m:sSubPr>
                          <m:ctrlPr>
                            <a:rPr lang="en-US" altLang="ja-JP" sz="4200" i="1">
                              <a:latin typeface="Cambria Math" panose="02040503050406030204" pitchFamily="18" charset="0"/>
                            </a:rPr>
                          </m:ctrlPr>
                        </m:sSubPr>
                        <m:e>
                          <m:r>
                            <m:rPr>
                              <m:sty m:val="p"/>
                            </m:rPr>
                            <a:rPr lang="ja-JP" altLang="en-US" sz="4200" i="0">
                              <a:latin typeface="Cambria Math" panose="02040503050406030204" pitchFamily="18" charset="0"/>
                            </a:rPr>
                            <m:t>ρ</m:t>
                          </m:r>
                        </m:e>
                        <m:sub>
                          <m:r>
                            <m:rPr>
                              <m:sty m:val="p"/>
                            </m:rPr>
                            <a:rPr lang="en-US" altLang="ja-JP" sz="4200" i="0">
                              <a:latin typeface="Cambria Math" panose="02040503050406030204" pitchFamily="18" charset="0"/>
                            </a:rPr>
                            <m:t>XY</m:t>
                          </m:r>
                        </m:sub>
                      </m:sSub>
                      <m:r>
                        <a:rPr lang="en-US" altLang="ja-JP" sz="4200" b="0" i="0" smtClean="0">
                          <a:latin typeface="Cambria Math" panose="02040503050406030204" pitchFamily="18" charset="0"/>
                        </a:rPr>
                        <m:t> </m:t>
                      </m:r>
                      <m:r>
                        <a:rPr lang="en-US" altLang="ja-JP" sz="4200" i="0" smtClean="0">
                          <a:latin typeface="Cambria Math" panose="02040503050406030204" pitchFamily="18" charset="0"/>
                          <a:ea typeface="Cambria Math" panose="02040503050406030204" pitchFamily="18" charset="0"/>
                        </a:rPr>
                        <m:t>∙</m:t>
                      </m:r>
                      <m:r>
                        <a:rPr lang="en-US" altLang="ja-JP" sz="4200" b="0" i="0" smtClean="0">
                          <a:latin typeface="Cambria Math" panose="02040503050406030204" pitchFamily="18" charset="0"/>
                          <a:ea typeface="Cambria Math" panose="02040503050406030204" pitchFamily="18" charset="0"/>
                        </a:rPr>
                        <m:t> </m:t>
                      </m:r>
                      <m:sSub>
                        <m:sSubPr>
                          <m:ctrlPr>
                            <a:rPr lang="en-US" altLang="ja-JP" sz="4200" i="1">
                              <a:latin typeface="Cambria Math" panose="02040503050406030204" pitchFamily="18" charset="0"/>
                            </a:rPr>
                          </m:ctrlPr>
                        </m:sSubPr>
                        <m:e>
                          <m:r>
                            <m:rPr>
                              <m:sty m:val="p"/>
                            </m:rPr>
                            <a:rPr lang="ja-JP" altLang="en-US" sz="4200" i="0">
                              <a:latin typeface="Cambria Math" panose="02040503050406030204" pitchFamily="18" charset="0"/>
                            </a:rPr>
                            <m:t>σ</m:t>
                          </m:r>
                        </m:e>
                        <m:sub>
                          <m:r>
                            <m:rPr>
                              <m:sty m:val="p"/>
                            </m:rPr>
                            <a:rPr lang="en-US" altLang="ja-JP" sz="4200" i="0">
                              <a:latin typeface="Cambria Math" panose="02040503050406030204" pitchFamily="18" charset="0"/>
                            </a:rPr>
                            <m:t>X</m:t>
                          </m:r>
                        </m:sub>
                      </m:sSub>
                      <m:r>
                        <a:rPr lang="en-US" altLang="ja-JP" sz="4200" b="0" i="0" smtClean="0">
                          <a:latin typeface="Cambria Math" panose="02040503050406030204" pitchFamily="18" charset="0"/>
                        </a:rPr>
                        <m:t> </m:t>
                      </m:r>
                      <m:r>
                        <a:rPr lang="en-US" altLang="ja-JP" sz="4200" i="0" smtClean="0">
                          <a:latin typeface="Cambria Math" panose="02040503050406030204" pitchFamily="18" charset="0"/>
                          <a:ea typeface="Cambria Math" panose="02040503050406030204" pitchFamily="18" charset="0"/>
                        </a:rPr>
                        <m:t>∙</m:t>
                      </m:r>
                      <m:r>
                        <a:rPr lang="en-US" altLang="ja-JP" sz="4200" b="0" i="0" smtClean="0">
                          <a:latin typeface="Cambria Math" panose="02040503050406030204" pitchFamily="18" charset="0"/>
                          <a:ea typeface="Cambria Math" panose="02040503050406030204" pitchFamily="18" charset="0"/>
                        </a:rPr>
                        <m:t> </m:t>
                      </m:r>
                      <m:sSub>
                        <m:sSubPr>
                          <m:ctrlPr>
                            <a:rPr lang="en-US" altLang="ja-JP" sz="4200" i="1">
                              <a:latin typeface="Cambria Math" panose="02040503050406030204" pitchFamily="18" charset="0"/>
                            </a:rPr>
                          </m:ctrlPr>
                        </m:sSubPr>
                        <m:e>
                          <m:r>
                            <m:rPr>
                              <m:sty m:val="p"/>
                            </m:rPr>
                            <a:rPr lang="ja-JP" altLang="en-US" sz="4200" i="0">
                              <a:latin typeface="Cambria Math" panose="02040503050406030204" pitchFamily="18" charset="0"/>
                            </a:rPr>
                            <m:t>σ</m:t>
                          </m:r>
                        </m:e>
                        <m:sub>
                          <m:r>
                            <m:rPr>
                              <m:sty m:val="p"/>
                            </m:rPr>
                            <a:rPr lang="en-US" altLang="ja-JP" sz="4200" i="0">
                              <a:latin typeface="Cambria Math" panose="02040503050406030204" pitchFamily="18" charset="0"/>
                            </a:rPr>
                            <m:t>Y</m:t>
                          </m:r>
                        </m:sub>
                      </m:sSub>
                      <m:r>
                        <a:rPr lang="ja-JP" altLang="en-US" sz="4200" i="0">
                          <a:latin typeface="Cambria Math" panose="02040503050406030204" pitchFamily="18" charset="0"/>
                        </a:rPr>
                        <m:t>）</m:t>
                      </m:r>
                    </m:oMath>
                  </m:oMathPara>
                </a14:m>
                <a:br>
                  <a:rPr lang="en-US" altLang="ja-JP" sz="4200" b="0" dirty="0">
                    <a:latin typeface="Cambria Math" panose="02040503050406030204" pitchFamily="18" charset="0"/>
                  </a:rPr>
                </a:br>
                <a:endParaRPr lang="en-US" altLang="ja-JP" sz="4200" b="0" dirty="0">
                  <a:latin typeface="Cambria Math" panose="02040503050406030204" pitchFamily="18" charset="0"/>
                </a:endParaRPr>
              </a:p>
              <a:p>
                <a:pPr marL="0" indent="0" algn="ctr">
                  <a:buNone/>
                </a:pPr>
                <a14:m>
                  <m:oMath xmlns:m="http://schemas.openxmlformats.org/officeDocument/2006/math">
                    <m:r>
                      <a:rPr lang="ja-JP" altLang="en-US" sz="5800" i="0" smtClean="0">
                        <a:latin typeface="Cambria Math" panose="02040503050406030204" pitchFamily="18" charset="0"/>
                      </a:rPr>
                      <m:t>∴</m:t>
                    </m:r>
                    <m:r>
                      <a:rPr lang="en-US" altLang="ja-JP" sz="5800" b="0" i="0" smtClean="0">
                        <a:latin typeface="Cambria Math" panose="02040503050406030204" pitchFamily="18" charset="0"/>
                      </a:rPr>
                      <m:t> </m:t>
                    </m:r>
                    <m:r>
                      <m:rPr>
                        <m:sty m:val="p"/>
                      </m:rPr>
                      <a:rPr lang="ja-JP" altLang="en-US" sz="5800" i="0">
                        <a:latin typeface="Cambria Math" panose="02040503050406030204" pitchFamily="18" charset="0"/>
                      </a:rPr>
                      <m:t>β</m:t>
                    </m:r>
                    <m:r>
                      <a:rPr lang="en-US" altLang="ja-JP" sz="5800" i="0">
                        <a:latin typeface="Cambria Math" panose="02040503050406030204" pitchFamily="18" charset="0"/>
                      </a:rPr>
                      <m:t>= </m:t>
                    </m:r>
                    <m:sSub>
                      <m:sSubPr>
                        <m:ctrlPr>
                          <a:rPr lang="en-US" altLang="ja-JP" sz="5800" i="1">
                            <a:latin typeface="Cambria Math" panose="02040503050406030204" pitchFamily="18" charset="0"/>
                          </a:rPr>
                        </m:ctrlPr>
                      </m:sSubPr>
                      <m:e>
                        <m:r>
                          <m:rPr>
                            <m:sty m:val="p"/>
                          </m:rPr>
                          <a:rPr lang="ja-JP" altLang="en-US" sz="5800" i="0">
                            <a:latin typeface="Cambria Math" panose="02040503050406030204" pitchFamily="18" charset="0"/>
                          </a:rPr>
                          <m:t>ρ</m:t>
                        </m:r>
                      </m:e>
                      <m:sub>
                        <m:r>
                          <m:rPr>
                            <m:sty m:val="p"/>
                          </m:rPr>
                          <a:rPr lang="en-US" altLang="ja-JP" sz="5800" i="0">
                            <a:latin typeface="Cambria Math" panose="02040503050406030204" pitchFamily="18" charset="0"/>
                          </a:rPr>
                          <m:t>XY</m:t>
                        </m:r>
                      </m:sub>
                    </m:sSub>
                    <m:r>
                      <a:rPr lang="en-US" altLang="ja-JP" sz="5800" i="0">
                        <a:latin typeface="Cambria Math" panose="02040503050406030204" pitchFamily="18" charset="0"/>
                      </a:rPr>
                      <m:t> </m:t>
                    </m:r>
                    <m:r>
                      <a:rPr lang="en-US" altLang="ja-JP" sz="5800" i="0">
                        <a:latin typeface="Cambria Math" panose="02040503050406030204" pitchFamily="18" charset="0"/>
                        <a:ea typeface="Cambria Math" panose="02040503050406030204" pitchFamily="18" charset="0"/>
                      </a:rPr>
                      <m:t>∙ </m:t>
                    </m:r>
                    <m:f>
                      <m:fPr>
                        <m:ctrlPr>
                          <a:rPr lang="en-US" altLang="ja-JP" sz="5800" i="1">
                            <a:latin typeface="Cambria Math" panose="02040503050406030204" pitchFamily="18" charset="0"/>
                            <a:ea typeface="Cambria Math" panose="02040503050406030204" pitchFamily="18" charset="0"/>
                          </a:rPr>
                        </m:ctrlPr>
                      </m:fPr>
                      <m:num>
                        <m:sSub>
                          <m:sSubPr>
                            <m:ctrlPr>
                              <a:rPr lang="en-US" altLang="ja-JP" sz="5800" i="1">
                                <a:latin typeface="Cambria Math" panose="02040503050406030204" pitchFamily="18" charset="0"/>
                                <a:ea typeface="Cambria Math" panose="02040503050406030204" pitchFamily="18" charset="0"/>
                              </a:rPr>
                            </m:ctrlPr>
                          </m:sSubPr>
                          <m:e>
                            <m:r>
                              <m:rPr>
                                <m:sty m:val="p"/>
                              </m:rPr>
                              <a:rPr lang="ja-JP" altLang="en-US" sz="5800" i="0">
                                <a:latin typeface="Cambria Math" panose="02040503050406030204" pitchFamily="18" charset="0"/>
                                <a:ea typeface="Cambria Math" panose="02040503050406030204" pitchFamily="18" charset="0"/>
                              </a:rPr>
                              <m:t>σ</m:t>
                            </m:r>
                          </m:e>
                          <m:sub>
                            <m:r>
                              <m:rPr>
                                <m:sty m:val="p"/>
                              </m:rPr>
                              <a:rPr lang="en-US" altLang="ja-JP" sz="5800" i="0">
                                <a:latin typeface="Cambria Math" panose="02040503050406030204" pitchFamily="18" charset="0"/>
                                <a:ea typeface="Cambria Math" panose="02040503050406030204" pitchFamily="18" charset="0"/>
                              </a:rPr>
                              <m:t>Y</m:t>
                            </m:r>
                          </m:sub>
                        </m:sSub>
                      </m:num>
                      <m:den>
                        <m:sSub>
                          <m:sSubPr>
                            <m:ctrlPr>
                              <a:rPr lang="en-US" altLang="ja-JP" sz="5800" i="1">
                                <a:latin typeface="Cambria Math" panose="02040503050406030204" pitchFamily="18" charset="0"/>
                                <a:ea typeface="Cambria Math" panose="02040503050406030204" pitchFamily="18" charset="0"/>
                              </a:rPr>
                            </m:ctrlPr>
                          </m:sSubPr>
                          <m:e>
                            <m:r>
                              <m:rPr>
                                <m:sty m:val="p"/>
                              </m:rPr>
                              <a:rPr lang="ja-JP" altLang="en-US" sz="5800" i="0">
                                <a:latin typeface="Cambria Math" panose="02040503050406030204" pitchFamily="18" charset="0"/>
                                <a:ea typeface="Cambria Math" panose="02040503050406030204" pitchFamily="18" charset="0"/>
                              </a:rPr>
                              <m:t>σ</m:t>
                            </m:r>
                          </m:e>
                          <m:sub>
                            <m:r>
                              <m:rPr>
                                <m:sty m:val="p"/>
                              </m:rPr>
                              <a:rPr lang="en-US" altLang="ja-JP" sz="5800" i="0">
                                <a:latin typeface="Cambria Math" panose="02040503050406030204" pitchFamily="18" charset="0"/>
                                <a:ea typeface="Cambria Math" panose="02040503050406030204" pitchFamily="18" charset="0"/>
                              </a:rPr>
                              <m:t>X</m:t>
                            </m:r>
                          </m:sub>
                        </m:sSub>
                      </m:den>
                    </m:f>
                  </m:oMath>
                </a14:m>
                <a:r>
                  <a:rPr lang="en-US" altLang="ja-JP" sz="3600" dirty="0"/>
                  <a:t> …(3)</a:t>
                </a:r>
                <a:endParaRPr kumimoji="1" lang="en-US" altLang="ja-JP" sz="3600" dirty="0"/>
              </a:p>
              <a:p>
                <a:pPr marL="0" indent="0">
                  <a:buNone/>
                </a:pPr>
                <a:endParaRPr kumimoji="1" lang="en-US" altLang="ja-JP" sz="1100" dirty="0"/>
              </a:p>
              <a:p>
                <a:pPr marL="0" indent="0">
                  <a:buNone/>
                </a:pPr>
                <a:r>
                  <a:rPr lang="en-US" altLang="ja-JP" sz="4500" dirty="0"/>
                  <a:t>β</a:t>
                </a:r>
                <a:r>
                  <a:rPr lang="ja-JP" altLang="en-US" sz="4500" dirty="0"/>
                  <a:t>値</a:t>
                </a:r>
                <a:r>
                  <a:rPr kumimoji="1" lang="ja-JP" altLang="en-US" sz="4500" dirty="0"/>
                  <a:t>が小さくなっているのが</a:t>
                </a:r>
                <a:endParaRPr kumimoji="1" lang="en-US" altLang="ja-JP" sz="4500" dirty="0"/>
              </a:p>
              <a:p>
                <a:pPr marL="0" indent="0">
                  <a:buNone/>
                </a:pPr>
                <a:r>
                  <a:rPr lang="ja-JP" altLang="en-US" sz="4500" dirty="0"/>
                  <a:t>①相関係数</a:t>
                </a:r>
                <a:r>
                  <a:rPr lang="en-US" altLang="ja-JP" sz="4800" baseline="30000" dirty="0"/>
                  <a:t>※1</a:t>
                </a:r>
                <a:r>
                  <a:rPr lang="ja-JP" altLang="en-US" sz="4500" dirty="0"/>
                  <a:t>の低下によるものか</a:t>
                </a:r>
                <a:endParaRPr lang="en-US" altLang="ja-JP" sz="4500" dirty="0"/>
              </a:p>
              <a:p>
                <a:pPr marL="0" indent="0">
                  <a:buNone/>
                </a:pPr>
                <a:r>
                  <a:rPr lang="ja-JP" altLang="en-US" sz="4500" dirty="0"/>
                  <a:t>②</a:t>
                </a:r>
                <a:r>
                  <a:rPr kumimoji="1" lang="en-US" altLang="ja-JP" sz="4500" dirty="0"/>
                  <a:t>TOPIX</a:t>
                </a:r>
                <a:r>
                  <a:rPr lang="ja-JP" altLang="en-US" sz="4500" dirty="0"/>
                  <a:t>（分母）</a:t>
                </a:r>
                <a:r>
                  <a:rPr kumimoji="1" lang="ja-JP" altLang="en-US" sz="4500" dirty="0"/>
                  <a:t>のボラティリティの増加によるものか</a:t>
                </a:r>
                <a:endParaRPr kumimoji="1" lang="en-US" altLang="ja-JP" sz="4500" dirty="0"/>
              </a:p>
              <a:p>
                <a:pPr marL="0" indent="0">
                  <a:buNone/>
                </a:pPr>
                <a:r>
                  <a:rPr lang="ja-JP" altLang="en-US" sz="4500" dirty="0"/>
                  <a:t>③</a:t>
                </a:r>
                <a:r>
                  <a:rPr lang="en-US" altLang="ja-JP" sz="4500" dirty="0"/>
                  <a:t>J-REIT</a:t>
                </a:r>
                <a:r>
                  <a:rPr lang="ja-JP" altLang="en-US" sz="4500" dirty="0"/>
                  <a:t>（分子）のボラティリティの減少によるものか</a:t>
                </a:r>
                <a:endParaRPr kumimoji="1" lang="en-US" altLang="ja-JP" sz="4500" dirty="0"/>
              </a:p>
              <a:p>
                <a:pPr marL="0" indent="0">
                  <a:buNone/>
                </a:pPr>
                <a:r>
                  <a:rPr lang="ja-JP" altLang="en-US" sz="4500" dirty="0"/>
                  <a:t>について定量的に分析</a:t>
                </a:r>
                <a:endParaRPr lang="en-US" altLang="ja-JP" sz="4500" baseline="30000" dirty="0"/>
              </a:p>
            </p:txBody>
          </p:sp>
        </mc:Choice>
        <mc:Fallback xmlns="">
          <p:sp>
            <p:nvSpPr>
              <p:cNvPr id="3" name="コンテンツ プレースホルダー 2">
                <a:extLst>
                  <a:ext uri="{FF2B5EF4-FFF2-40B4-BE49-F238E27FC236}">
                    <a16:creationId xmlns:a16="http://schemas.microsoft.com/office/drawing/2014/main" id="{021F9F0C-321C-4F41-CE93-0B2558121AF6}"/>
                  </a:ext>
                </a:extLst>
              </p:cNvPr>
              <p:cNvSpPr>
                <a:spLocks noGrp="1" noRot="1" noChangeAspect="1" noMove="1" noResize="1" noEditPoints="1" noAdjustHandles="1" noChangeArrowheads="1" noChangeShapeType="1" noTextEdit="1"/>
              </p:cNvSpPr>
              <p:nvPr>
                <p:ph idx="1"/>
              </p:nvPr>
            </p:nvSpPr>
            <p:spPr>
              <a:xfrm>
                <a:off x="838200" y="1689894"/>
                <a:ext cx="10515600" cy="4666456"/>
              </a:xfrm>
              <a:blipFill>
                <a:blip r:embed="rId3"/>
                <a:stretch>
                  <a:fillRect l="-986" t="-2872"/>
                </a:stretch>
              </a:blipFill>
            </p:spPr>
            <p:txBody>
              <a:bodyPr/>
              <a:lstStyle/>
              <a:p>
                <a:r>
                  <a:rPr lang="ja-JP" altLang="en-US">
                    <a:noFill/>
                  </a:rPr>
                  <a:t> </a:t>
                </a:r>
              </a:p>
            </p:txBody>
          </p:sp>
        </mc:Fallback>
      </mc:AlternateContent>
      <p:sp>
        <p:nvSpPr>
          <p:cNvPr id="4" name="スライド番号プレースホルダー 3">
            <a:extLst>
              <a:ext uri="{FF2B5EF4-FFF2-40B4-BE49-F238E27FC236}">
                <a16:creationId xmlns:a16="http://schemas.microsoft.com/office/drawing/2014/main" id="{3A4EA0D4-1027-61E3-4278-7C766FCD7FC5}"/>
              </a:ext>
            </a:extLst>
          </p:cNvPr>
          <p:cNvSpPr>
            <a:spLocks noGrp="1"/>
          </p:cNvSpPr>
          <p:nvPr>
            <p:ph type="sldNum" sz="quarter" idx="12"/>
          </p:nvPr>
        </p:nvSpPr>
        <p:spPr/>
        <p:txBody>
          <a:bodyPr/>
          <a:lstStyle/>
          <a:p>
            <a:fld id="{7D8BC461-2CCC-4D57-97A5-EAAD55696971}" type="slidenum">
              <a:rPr kumimoji="1" lang="ja-JP" altLang="en-US" smtClean="0"/>
              <a:t>25</a:t>
            </a:fld>
            <a:endParaRPr kumimoji="1" lang="ja-JP" altLang="en-US"/>
          </a:p>
        </p:txBody>
      </p:sp>
      <p:sp>
        <p:nvSpPr>
          <p:cNvPr id="6" name="テキスト ボックス 5">
            <a:extLst>
              <a:ext uri="{FF2B5EF4-FFF2-40B4-BE49-F238E27FC236}">
                <a16:creationId xmlns:a16="http://schemas.microsoft.com/office/drawing/2014/main" id="{BFECD6EE-1917-E14C-CDE7-C97E43117245}"/>
              </a:ext>
            </a:extLst>
          </p:cNvPr>
          <p:cNvSpPr txBox="1"/>
          <p:nvPr/>
        </p:nvSpPr>
        <p:spPr>
          <a:xfrm>
            <a:off x="838200" y="6354247"/>
            <a:ext cx="7255512" cy="369332"/>
          </a:xfrm>
          <a:prstGeom prst="rect">
            <a:avLst/>
          </a:prstGeom>
          <a:noFill/>
        </p:spPr>
        <p:txBody>
          <a:bodyPr wrap="none" rtlCol="0">
            <a:spAutoFit/>
          </a:bodyPr>
          <a:lstStyle/>
          <a:p>
            <a:r>
              <a:rPr kumimoji="1" lang="en-US" altLang="ja-JP" dirty="0"/>
              <a:t>※1</a:t>
            </a:r>
            <a:r>
              <a:rPr kumimoji="1" lang="ja-JP" altLang="en-US" dirty="0"/>
              <a:t>：被説明変数（</a:t>
            </a:r>
            <a:r>
              <a:rPr kumimoji="1" lang="en-US" altLang="ja-JP" dirty="0"/>
              <a:t>Y</a:t>
            </a:r>
            <a:r>
              <a:rPr kumimoji="1" lang="ja-JP" altLang="en-US" dirty="0"/>
              <a:t>）に</a:t>
            </a:r>
            <a:r>
              <a:rPr kumimoji="1" lang="en-US" altLang="ja-JP" dirty="0"/>
              <a:t>2017</a:t>
            </a:r>
            <a:r>
              <a:rPr kumimoji="1" lang="ja-JP" altLang="en-US" dirty="0"/>
              <a:t>年東証</a:t>
            </a:r>
            <a:r>
              <a:rPr kumimoji="1" lang="en-US" altLang="ja-JP" dirty="0"/>
              <a:t>REIT</a:t>
            </a:r>
            <a:r>
              <a:rPr kumimoji="1" lang="ja-JP" altLang="en-US" dirty="0"/>
              <a:t>指数の日次データを使用</a:t>
            </a:r>
          </a:p>
        </p:txBody>
      </p:sp>
    </p:spTree>
    <p:extLst>
      <p:ext uri="{BB962C8B-B14F-4D97-AF65-F5344CB8AC3E}">
        <p14:creationId xmlns:p14="http://schemas.microsoft.com/office/powerpoint/2010/main" val="17808539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B6D61DE-7F5B-0B82-9FB5-0B43576801B2}"/>
              </a:ext>
            </a:extLst>
          </p:cNvPr>
          <p:cNvSpPr>
            <a:spLocks noGrp="1"/>
          </p:cNvSpPr>
          <p:nvPr>
            <p:ph type="title"/>
          </p:nvPr>
        </p:nvSpPr>
        <p:spPr/>
        <p:txBody>
          <a:bodyPr/>
          <a:lstStyle/>
          <a:p>
            <a:r>
              <a:rPr kumimoji="1" lang="en-US" altLang="ja-JP" b="1" u="sng" dirty="0"/>
              <a:t>5-2</a:t>
            </a:r>
            <a:r>
              <a:rPr kumimoji="1" lang="ja-JP" altLang="en-US" b="1" u="sng" dirty="0"/>
              <a:t>．結果と考察②</a:t>
            </a:r>
            <a:endParaRPr kumimoji="1" lang="ja-JP" altLang="en-US" dirty="0"/>
          </a:p>
        </p:txBody>
      </p:sp>
      <p:sp>
        <p:nvSpPr>
          <p:cNvPr id="3" name="コンテンツ プレースホルダー 2">
            <a:extLst>
              <a:ext uri="{FF2B5EF4-FFF2-40B4-BE49-F238E27FC236}">
                <a16:creationId xmlns:a16="http://schemas.microsoft.com/office/drawing/2014/main" id="{FCC0F7CA-6EAC-EEE2-3B82-9CB0B4624036}"/>
              </a:ext>
            </a:extLst>
          </p:cNvPr>
          <p:cNvSpPr>
            <a:spLocks noGrp="1"/>
          </p:cNvSpPr>
          <p:nvPr>
            <p:ph idx="1"/>
          </p:nvPr>
        </p:nvSpPr>
        <p:spPr>
          <a:xfrm>
            <a:off x="838200" y="1825625"/>
            <a:ext cx="10515600" cy="494063"/>
          </a:xfrm>
        </p:spPr>
        <p:txBody>
          <a:bodyPr>
            <a:normAutofit/>
          </a:bodyPr>
          <a:lstStyle/>
          <a:p>
            <a:pPr marL="0" indent="0">
              <a:buNone/>
            </a:pPr>
            <a:r>
              <a:rPr lang="en-US" altLang="ja-JP" dirty="0"/>
              <a:t>【</a:t>
            </a:r>
            <a:r>
              <a:rPr lang="ja-JP" altLang="en-US" dirty="0"/>
              <a:t>結果</a:t>
            </a:r>
            <a:r>
              <a:rPr lang="en-US" altLang="ja-JP" dirty="0"/>
              <a:t>】</a:t>
            </a:r>
          </a:p>
        </p:txBody>
      </p:sp>
      <p:graphicFrame>
        <p:nvGraphicFramePr>
          <p:cNvPr id="7" name="グラフ 6">
            <a:extLst>
              <a:ext uri="{FF2B5EF4-FFF2-40B4-BE49-F238E27FC236}">
                <a16:creationId xmlns:a16="http://schemas.microsoft.com/office/drawing/2014/main" id="{AD20330E-49B2-28F7-495D-00C1C8D50916}"/>
              </a:ext>
            </a:extLst>
          </p:cNvPr>
          <p:cNvGraphicFramePr>
            <a:graphicFrameLocks/>
          </p:cNvGraphicFramePr>
          <p:nvPr>
            <p:extLst>
              <p:ext uri="{D42A27DB-BD31-4B8C-83A1-F6EECF244321}">
                <p14:modId xmlns:p14="http://schemas.microsoft.com/office/powerpoint/2010/main" val="1793905026"/>
              </p:ext>
            </p:extLst>
          </p:nvPr>
        </p:nvGraphicFramePr>
        <p:xfrm>
          <a:off x="838200" y="2319688"/>
          <a:ext cx="5257800" cy="3782730"/>
        </p:xfrm>
        <a:graphic>
          <a:graphicData uri="http://schemas.openxmlformats.org/drawingml/2006/chart">
            <c:chart xmlns:c="http://schemas.openxmlformats.org/drawingml/2006/chart" xmlns:r="http://schemas.openxmlformats.org/officeDocument/2006/relationships" r:id="rId2"/>
          </a:graphicData>
        </a:graphic>
      </p:graphicFrame>
      <p:sp>
        <p:nvSpPr>
          <p:cNvPr id="4" name="スライド番号プレースホルダー 3">
            <a:extLst>
              <a:ext uri="{FF2B5EF4-FFF2-40B4-BE49-F238E27FC236}">
                <a16:creationId xmlns:a16="http://schemas.microsoft.com/office/drawing/2014/main" id="{1E6FD039-140F-D10C-885E-63B3693C66F1}"/>
              </a:ext>
            </a:extLst>
          </p:cNvPr>
          <p:cNvSpPr>
            <a:spLocks noGrp="1"/>
          </p:cNvSpPr>
          <p:nvPr>
            <p:ph type="sldNum" sz="quarter" idx="12"/>
          </p:nvPr>
        </p:nvSpPr>
        <p:spPr/>
        <p:txBody>
          <a:bodyPr/>
          <a:lstStyle/>
          <a:p>
            <a:fld id="{108A452A-A025-4108-AB8E-3D6F3C247092}" type="slidenum">
              <a:rPr kumimoji="1" lang="ja-JP" altLang="en-US" smtClean="0"/>
              <a:t>26</a:t>
            </a:fld>
            <a:endParaRPr kumimoji="1" lang="ja-JP" altLang="en-US"/>
          </a:p>
        </p:txBody>
      </p:sp>
      <p:sp>
        <p:nvSpPr>
          <p:cNvPr id="5" name="四角形: 角を丸くする 4">
            <a:extLst>
              <a:ext uri="{FF2B5EF4-FFF2-40B4-BE49-F238E27FC236}">
                <a16:creationId xmlns:a16="http://schemas.microsoft.com/office/drawing/2014/main" id="{B7E156C6-8880-B1AA-A93A-1BC728FDE027}"/>
              </a:ext>
            </a:extLst>
          </p:cNvPr>
          <p:cNvSpPr/>
          <p:nvPr/>
        </p:nvSpPr>
        <p:spPr>
          <a:xfrm>
            <a:off x="2116476" y="5650786"/>
            <a:ext cx="523982" cy="451631"/>
          </a:xfrm>
          <a:prstGeom prst="round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6" name="グラフ 5">
            <a:extLst>
              <a:ext uri="{FF2B5EF4-FFF2-40B4-BE49-F238E27FC236}">
                <a16:creationId xmlns:a16="http://schemas.microsoft.com/office/drawing/2014/main" id="{54A68E81-E9AD-5981-38B6-C4B6FB191721}"/>
              </a:ext>
            </a:extLst>
          </p:cNvPr>
          <p:cNvGraphicFramePr>
            <a:graphicFrameLocks/>
          </p:cNvGraphicFramePr>
          <p:nvPr>
            <p:extLst>
              <p:ext uri="{D42A27DB-BD31-4B8C-83A1-F6EECF244321}">
                <p14:modId xmlns:p14="http://schemas.microsoft.com/office/powerpoint/2010/main" val="1570607135"/>
              </p:ext>
            </p:extLst>
          </p:nvPr>
        </p:nvGraphicFramePr>
        <p:xfrm>
          <a:off x="6096000" y="2319688"/>
          <a:ext cx="5257800" cy="378272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956653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B3A81FC-2796-8BA6-5ECC-3E99CE243CD0}"/>
              </a:ext>
            </a:extLst>
          </p:cNvPr>
          <p:cNvSpPr>
            <a:spLocks noGrp="1"/>
          </p:cNvSpPr>
          <p:nvPr>
            <p:ph type="title"/>
          </p:nvPr>
        </p:nvSpPr>
        <p:spPr/>
        <p:txBody>
          <a:bodyPr/>
          <a:lstStyle/>
          <a:p>
            <a:r>
              <a:rPr kumimoji="1" lang="en-US" altLang="ja-JP" b="1" u="sng" dirty="0"/>
              <a:t>5-2</a:t>
            </a:r>
            <a:r>
              <a:rPr kumimoji="1" lang="ja-JP" altLang="en-US" b="1" u="sng" dirty="0"/>
              <a:t>．結果と考察②</a:t>
            </a:r>
            <a:endParaRPr kumimoji="1" lang="ja-JP" altLang="en-US" dirty="0"/>
          </a:p>
        </p:txBody>
      </p:sp>
      <p:sp>
        <p:nvSpPr>
          <p:cNvPr id="3" name="コンテンツ プレースホルダー 2">
            <a:extLst>
              <a:ext uri="{FF2B5EF4-FFF2-40B4-BE49-F238E27FC236}">
                <a16:creationId xmlns:a16="http://schemas.microsoft.com/office/drawing/2014/main" id="{D9B2D27E-7F1D-CD8F-FB39-0AC73C8571A9}"/>
              </a:ext>
            </a:extLst>
          </p:cNvPr>
          <p:cNvSpPr>
            <a:spLocks noGrp="1"/>
          </p:cNvSpPr>
          <p:nvPr>
            <p:ph idx="1"/>
          </p:nvPr>
        </p:nvSpPr>
        <p:spPr>
          <a:xfrm>
            <a:off x="838200" y="1825624"/>
            <a:ext cx="10515600" cy="4895851"/>
          </a:xfrm>
        </p:spPr>
        <p:txBody>
          <a:bodyPr>
            <a:normAutofit fontScale="92500" lnSpcReduction="10000"/>
          </a:bodyPr>
          <a:lstStyle/>
          <a:p>
            <a:pPr marL="0" indent="0">
              <a:buNone/>
            </a:pPr>
            <a:r>
              <a:rPr lang="en-US" altLang="ja-JP" dirty="0"/>
              <a:t>【</a:t>
            </a:r>
            <a:r>
              <a:rPr lang="ja-JP" altLang="en-US" dirty="0"/>
              <a:t>結果</a:t>
            </a:r>
            <a:r>
              <a:rPr lang="en-US" altLang="ja-JP" dirty="0"/>
              <a:t>】</a:t>
            </a:r>
          </a:p>
          <a:p>
            <a:pPr marL="0" indent="0">
              <a:buNone/>
            </a:pPr>
            <a:r>
              <a:rPr lang="ja-JP" altLang="en-US" sz="2600" dirty="0"/>
              <a:t>①相関係数</a:t>
            </a:r>
            <a:endParaRPr lang="en-US" altLang="ja-JP" sz="2600" dirty="0"/>
          </a:p>
          <a:p>
            <a:pPr marL="0" indent="0">
              <a:buNone/>
            </a:pPr>
            <a:r>
              <a:rPr lang="en-US" altLang="ja-JP" sz="2600" dirty="0"/>
              <a:t>2</a:t>
            </a:r>
            <a:r>
              <a:rPr lang="ja-JP" altLang="en-US" sz="2600" dirty="0"/>
              <a:t>月までは正の相関関係があったが、</a:t>
            </a:r>
            <a:r>
              <a:rPr lang="en-US" altLang="ja-JP" sz="2600" dirty="0"/>
              <a:t>3</a:t>
            </a:r>
            <a:r>
              <a:rPr lang="ja-JP" altLang="en-US" sz="2600" dirty="0"/>
              <a:t>月以降極端に低い数値となっている</a:t>
            </a:r>
            <a:endParaRPr lang="en-US" altLang="ja-JP" sz="2600" dirty="0"/>
          </a:p>
          <a:p>
            <a:pPr marL="355600" indent="-355600">
              <a:buNone/>
            </a:pPr>
            <a:r>
              <a:rPr lang="ja-JP" altLang="en-US" sz="2600" dirty="0"/>
              <a:t>②標準偏差</a:t>
            </a:r>
            <a:endParaRPr lang="en-US" altLang="ja-JP" sz="2600" dirty="0"/>
          </a:p>
          <a:p>
            <a:pPr marL="0" indent="0">
              <a:buNone/>
            </a:pPr>
            <a:r>
              <a:rPr lang="ja-JP" altLang="en-US" sz="2600" dirty="0"/>
              <a:t>ボラティリティについて、</a:t>
            </a:r>
            <a:r>
              <a:rPr lang="en-US" altLang="ja-JP" sz="2600" dirty="0"/>
              <a:t>TOPIX</a:t>
            </a:r>
            <a:r>
              <a:rPr lang="ja-JP" altLang="en-US" sz="2600" dirty="0"/>
              <a:t>は増加することがなく東証</a:t>
            </a:r>
            <a:r>
              <a:rPr lang="en-US" altLang="ja-JP" sz="2600" dirty="0"/>
              <a:t>REIT</a:t>
            </a:r>
            <a:r>
              <a:rPr lang="ja-JP" altLang="en-US" sz="2600" dirty="0"/>
              <a:t>指数は減少することはなかった</a:t>
            </a:r>
            <a:endParaRPr lang="en-US" altLang="ja-JP" sz="2600" dirty="0"/>
          </a:p>
          <a:p>
            <a:pPr marL="355600" indent="-355600">
              <a:buNone/>
            </a:pPr>
            <a:r>
              <a:rPr lang="en-US" altLang="ja-JP" dirty="0"/>
              <a:t>【</a:t>
            </a:r>
            <a:r>
              <a:rPr lang="ja-JP" altLang="en-US" dirty="0"/>
              <a:t>考察</a:t>
            </a:r>
            <a:r>
              <a:rPr lang="en-US" altLang="ja-JP" dirty="0"/>
              <a:t>】</a:t>
            </a:r>
          </a:p>
          <a:p>
            <a:r>
              <a:rPr lang="en-US" altLang="ja-JP" sz="2600" dirty="0"/>
              <a:t>2017</a:t>
            </a:r>
            <a:r>
              <a:rPr lang="ja-JP" altLang="en-US" sz="2600" dirty="0"/>
              <a:t>年</a:t>
            </a:r>
            <a:r>
              <a:rPr lang="en-US" altLang="ja-JP" sz="2600" dirty="0"/>
              <a:t>3</a:t>
            </a:r>
            <a:r>
              <a:rPr lang="ja-JP" altLang="en-US" sz="2600" dirty="0"/>
              <a:t>月の金融庁による指摘が大きく影響している</a:t>
            </a:r>
            <a:endParaRPr lang="en-US" altLang="ja-JP" sz="2600" dirty="0"/>
          </a:p>
          <a:p>
            <a:r>
              <a:rPr lang="en-US" altLang="ja-JP" sz="2600" dirty="0"/>
              <a:t>J-REIT</a:t>
            </a:r>
            <a:r>
              <a:rPr lang="ja-JP" altLang="en-US" sz="2600" dirty="0"/>
              <a:t>と</a:t>
            </a:r>
            <a:r>
              <a:rPr lang="en-US" altLang="ja-JP" sz="2600" dirty="0"/>
              <a:t>TOPIX</a:t>
            </a:r>
            <a:r>
              <a:rPr lang="ja-JP" altLang="en-US" sz="2600" dirty="0"/>
              <a:t>の連動性が低下</a:t>
            </a:r>
            <a:br>
              <a:rPr lang="en-US" altLang="ja-JP" sz="2600" dirty="0"/>
            </a:br>
            <a:r>
              <a:rPr lang="ja-JP" altLang="en-US" sz="2600" dirty="0"/>
              <a:t>→併せて保有数することでリスク分散可</a:t>
            </a:r>
            <a:endParaRPr lang="en-US" altLang="ja-JP" sz="2600" dirty="0"/>
          </a:p>
          <a:p>
            <a:r>
              <a:rPr lang="en-US" altLang="ja-JP" sz="2600" dirty="0"/>
              <a:t>TOPIX</a:t>
            </a:r>
            <a:r>
              <a:rPr lang="ja-JP" altLang="en-US" sz="2600" dirty="0"/>
              <a:t>と東証</a:t>
            </a:r>
            <a:r>
              <a:rPr lang="en-US" altLang="ja-JP" sz="2600" dirty="0"/>
              <a:t>REIT</a:t>
            </a:r>
            <a:r>
              <a:rPr lang="ja-JP" altLang="en-US" sz="2600" dirty="0"/>
              <a:t>指数のボラティリティ（標準偏差）の影響はあまりなかったといえる</a:t>
            </a:r>
            <a:endParaRPr lang="en-US" altLang="ja-JP" sz="3000" dirty="0"/>
          </a:p>
        </p:txBody>
      </p:sp>
      <p:sp>
        <p:nvSpPr>
          <p:cNvPr id="4" name="スライド番号プレースホルダー 3">
            <a:extLst>
              <a:ext uri="{FF2B5EF4-FFF2-40B4-BE49-F238E27FC236}">
                <a16:creationId xmlns:a16="http://schemas.microsoft.com/office/drawing/2014/main" id="{A1A82E55-E193-13D8-DFC4-05FD48121682}"/>
              </a:ext>
            </a:extLst>
          </p:cNvPr>
          <p:cNvSpPr>
            <a:spLocks noGrp="1"/>
          </p:cNvSpPr>
          <p:nvPr>
            <p:ph type="sldNum" sz="quarter" idx="12"/>
          </p:nvPr>
        </p:nvSpPr>
        <p:spPr/>
        <p:txBody>
          <a:bodyPr/>
          <a:lstStyle/>
          <a:p>
            <a:fld id="{108A452A-A025-4108-AB8E-3D6F3C247092}" type="slidenum">
              <a:rPr kumimoji="1" lang="ja-JP" altLang="en-US" smtClean="0"/>
              <a:t>27</a:t>
            </a:fld>
            <a:endParaRPr kumimoji="1" lang="ja-JP" altLang="en-US"/>
          </a:p>
        </p:txBody>
      </p:sp>
    </p:spTree>
    <p:extLst>
      <p:ext uri="{BB962C8B-B14F-4D97-AF65-F5344CB8AC3E}">
        <p14:creationId xmlns:p14="http://schemas.microsoft.com/office/powerpoint/2010/main" val="7585494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5FE7A1D-6759-A382-6E83-60294804F7BD}"/>
              </a:ext>
            </a:extLst>
          </p:cNvPr>
          <p:cNvSpPr>
            <a:spLocks noGrp="1"/>
          </p:cNvSpPr>
          <p:nvPr>
            <p:ph type="title"/>
          </p:nvPr>
        </p:nvSpPr>
        <p:spPr/>
        <p:txBody>
          <a:bodyPr/>
          <a:lstStyle/>
          <a:p>
            <a:r>
              <a:rPr kumimoji="1" lang="en-US" altLang="ja-JP" b="1" u="sng" dirty="0"/>
              <a:t>5-2</a:t>
            </a:r>
            <a:r>
              <a:rPr kumimoji="1" lang="ja-JP" altLang="en-US" b="1" u="sng" dirty="0"/>
              <a:t>．結果と考察② （補足）</a:t>
            </a:r>
            <a:endParaRPr kumimoji="1" lang="ja-JP" altLang="en-US" dirty="0"/>
          </a:p>
        </p:txBody>
      </p:sp>
      <p:graphicFrame>
        <p:nvGraphicFramePr>
          <p:cNvPr id="9" name="グラフ 8">
            <a:extLst>
              <a:ext uri="{FF2B5EF4-FFF2-40B4-BE49-F238E27FC236}">
                <a16:creationId xmlns:a16="http://schemas.microsoft.com/office/drawing/2014/main" id="{8464D631-ED48-6733-3B43-EAD76303B9DB}"/>
              </a:ext>
            </a:extLst>
          </p:cNvPr>
          <p:cNvGraphicFramePr>
            <a:graphicFrameLocks/>
          </p:cNvGraphicFramePr>
          <p:nvPr>
            <p:extLst>
              <p:ext uri="{D42A27DB-BD31-4B8C-83A1-F6EECF244321}">
                <p14:modId xmlns:p14="http://schemas.microsoft.com/office/powerpoint/2010/main" val="1319913484"/>
              </p:ext>
            </p:extLst>
          </p:nvPr>
        </p:nvGraphicFramePr>
        <p:xfrm>
          <a:off x="1939373" y="1856701"/>
          <a:ext cx="8313253" cy="4636174"/>
        </p:xfrm>
        <a:graphic>
          <a:graphicData uri="http://schemas.openxmlformats.org/drawingml/2006/chart">
            <c:chart xmlns:c="http://schemas.openxmlformats.org/drawingml/2006/chart" xmlns:r="http://schemas.openxmlformats.org/officeDocument/2006/relationships" r:id="rId3"/>
          </a:graphicData>
        </a:graphic>
      </p:graphicFrame>
      <p:sp>
        <p:nvSpPr>
          <p:cNvPr id="10" name="スライド番号プレースホルダー 9">
            <a:extLst>
              <a:ext uri="{FF2B5EF4-FFF2-40B4-BE49-F238E27FC236}">
                <a16:creationId xmlns:a16="http://schemas.microsoft.com/office/drawing/2014/main" id="{2B1AFB82-843A-2A80-2B84-1AA3890E0A82}"/>
              </a:ext>
            </a:extLst>
          </p:cNvPr>
          <p:cNvSpPr>
            <a:spLocks noGrp="1"/>
          </p:cNvSpPr>
          <p:nvPr>
            <p:ph type="sldNum" sz="quarter" idx="12"/>
          </p:nvPr>
        </p:nvSpPr>
        <p:spPr/>
        <p:txBody>
          <a:bodyPr/>
          <a:lstStyle/>
          <a:p>
            <a:fld id="{108A452A-A025-4108-AB8E-3D6F3C247092}" type="slidenum">
              <a:rPr kumimoji="1" lang="ja-JP" altLang="en-US" smtClean="0"/>
              <a:t>28</a:t>
            </a:fld>
            <a:endParaRPr kumimoji="1" lang="ja-JP" altLang="en-US"/>
          </a:p>
        </p:txBody>
      </p:sp>
    </p:spTree>
    <p:extLst>
      <p:ext uri="{BB962C8B-B14F-4D97-AF65-F5344CB8AC3E}">
        <p14:creationId xmlns:p14="http://schemas.microsoft.com/office/powerpoint/2010/main" val="9419640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9CA4D35-FBB5-C875-2A0C-CA27320B932F}"/>
              </a:ext>
            </a:extLst>
          </p:cNvPr>
          <p:cNvSpPr>
            <a:spLocks noGrp="1"/>
          </p:cNvSpPr>
          <p:nvPr>
            <p:ph type="title"/>
          </p:nvPr>
        </p:nvSpPr>
        <p:spPr/>
        <p:txBody>
          <a:bodyPr/>
          <a:lstStyle/>
          <a:p>
            <a:r>
              <a:rPr kumimoji="1" lang="en-US" altLang="ja-JP" b="1" u="sng" dirty="0"/>
              <a:t>5-3</a:t>
            </a:r>
            <a:r>
              <a:rPr kumimoji="1" lang="ja-JP" altLang="en-US" b="1" u="sng" dirty="0"/>
              <a:t>．結果と考察③</a:t>
            </a:r>
            <a:endParaRPr kumimoji="1" lang="ja-JP" altLang="en-US" dirty="0"/>
          </a:p>
        </p:txBody>
      </p:sp>
      <p:graphicFrame>
        <p:nvGraphicFramePr>
          <p:cNvPr id="9" name="表 8">
            <a:extLst>
              <a:ext uri="{FF2B5EF4-FFF2-40B4-BE49-F238E27FC236}">
                <a16:creationId xmlns:a16="http://schemas.microsoft.com/office/drawing/2014/main" id="{CBA94AF7-2D6B-4E9D-7725-B7FE9C078C6D}"/>
              </a:ext>
            </a:extLst>
          </p:cNvPr>
          <p:cNvGraphicFramePr>
            <a:graphicFrameLocks noGrp="1"/>
          </p:cNvGraphicFramePr>
          <p:nvPr/>
        </p:nvGraphicFramePr>
        <p:xfrm>
          <a:off x="838200" y="1690688"/>
          <a:ext cx="10515598" cy="2010000"/>
        </p:xfrm>
        <a:graphic>
          <a:graphicData uri="http://schemas.openxmlformats.org/drawingml/2006/table">
            <a:tbl>
              <a:tblPr/>
              <a:tblGrid>
                <a:gridCol w="785863">
                  <a:extLst>
                    <a:ext uri="{9D8B030D-6E8A-4147-A177-3AD203B41FA5}">
                      <a16:colId xmlns:a16="http://schemas.microsoft.com/office/drawing/2014/main" val="1098444161"/>
                    </a:ext>
                  </a:extLst>
                </a:gridCol>
                <a:gridCol w="648649">
                  <a:extLst>
                    <a:ext uri="{9D8B030D-6E8A-4147-A177-3AD203B41FA5}">
                      <a16:colId xmlns:a16="http://schemas.microsoft.com/office/drawing/2014/main" val="2634821572"/>
                    </a:ext>
                  </a:extLst>
                </a:gridCol>
                <a:gridCol w="648649">
                  <a:extLst>
                    <a:ext uri="{9D8B030D-6E8A-4147-A177-3AD203B41FA5}">
                      <a16:colId xmlns:a16="http://schemas.microsoft.com/office/drawing/2014/main" val="1821803142"/>
                    </a:ext>
                  </a:extLst>
                </a:gridCol>
                <a:gridCol w="648649">
                  <a:extLst>
                    <a:ext uri="{9D8B030D-6E8A-4147-A177-3AD203B41FA5}">
                      <a16:colId xmlns:a16="http://schemas.microsoft.com/office/drawing/2014/main" val="1013474755"/>
                    </a:ext>
                  </a:extLst>
                </a:gridCol>
                <a:gridCol w="648649">
                  <a:extLst>
                    <a:ext uri="{9D8B030D-6E8A-4147-A177-3AD203B41FA5}">
                      <a16:colId xmlns:a16="http://schemas.microsoft.com/office/drawing/2014/main" val="2935376981"/>
                    </a:ext>
                  </a:extLst>
                </a:gridCol>
                <a:gridCol w="648649">
                  <a:extLst>
                    <a:ext uri="{9D8B030D-6E8A-4147-A177-3AD203B41FA5}">
                      <a16:colId xmlns:a16="http://schemas.microsoft.com/office/drawing/2014/main" val="1965200112"/>
                    </a:ext>
                  </a:extLst>
                </a:gridCol>
                <a:gridCol w="648649">
                  <a:extLst>
                    <a:ext uri="{9D8B030D-6E8A-4147-A177-3AD203B41FA5}">
                      <a16:colId xmlns:a16="http://schemas.microsoft.com/office/drawing/2014/main" val="3583321519"/>
                    </a:ext>
                  </a:extLst>
                </a:gridCol>
                <a:gridCol w="648649">
                  <a:extLst>
                    <a:ext uri="{9D8B030D-6E8A-4147-A177-3AD203B41FA5}">
                      <a16:colId xmlns:a16="http://schemas.microsoft.com/office/drawing/2014/main" val="2038866652"/>
                    </a:ext>
                  </a:extLst>
                </a:gridCol>
                <a:gridCol w="648649">
                  <a:extLst>
                    <a:ext uri="{9D8B030D-6E8A-4147-A177-3AD203B41FA5}">
                      <a16:colId xmlns:a16="http://schemas.microsoft.com/office/drawing/2014/main" val="1945548133"/>
                    </a:ext>
                  </a:extLst>
                </a:gridCol>
                <a:gridCol w="648649">
                  <a:extLst>
                    <a:ext uri="{9D8B030D-6E8A-4147-A177-3AD203B41FA5}">
                      <a16:colId xmlns:a16="http://schemas.microsoft.com/office/drawing/2014/main" val="3249175668"/>
                    </a:ext>
                  </a:extLst>
                </a:gridCol>
                <a:gridCol w="648649">
                  <a:extLst>
                    <a:ext uri="{9D8B030D-6E8A-4147-A177-3AD203B41FA5}">
                      <a16:colId xmlns:a16="http://schemas.microsoft.com/office/drawing/2014/main" val="59597678"/>
                    </a:ext>
                  </a:extLst>
                </a:gridCol>
                <a:gridCol w="648649">
                  <a:extLst>
                    <a:ext uri="{9D8B030D-6E8A-4147-A177-3AD203B41FA5}">
                      <a16:colId xmlns:a16="http://schemas.microsoft.com/office/drawing/2014/main" val="2080793463"/>
                    </a:ext>
                  </a:extLst>
                </a:gridCol>
                <a:gridCol w="648649">
                  <a:extLst>
                    <a:ext uri="{9D8B030D-6E8A-4147-A177-3AD203B41FA5}">
                      <a16:colId xmlns:a16="http://schemas.microsoft.com/office/drawing/2014/main" val="212305237"/>
                    </a:ext>
                  </a:extLst>
                </a:gridCol>
                <a:gridCol w="648649">
                  <a:extLst>
                    <a:ext uri="{9D8B030D-6E8A-4147-A177-3AD203B41FA5}">
                      <a16:colId xmlns:a16="http://schemas.microsoft.com/office/drawing/2014/main" val="761412144"/>
                    </a:ext>
                  </a:extLst>
                </a:gridCol>
                <a:gridCol w="648649">
                  <a:extLst>
                    <a:ext uri="{9D8B030D-6E8A-4147-A177-3AD203B41FA5}">
                      <a16:colId xmlns:a16="http://schemas.microsoft.com/office/drawing/2014/main" val="3988823528"/>
                    </a:ext>
                  </a:extLst>
                </a:gridCol>
                <a:gridCol w="648649">
                  <a:extLst>
                    <a:ext uri="{9D8B030D-6E8A-4147-A177-3AD203B41FA5}">
                      <a16:colId xmlns:a16="http://schemas.microsoft.com/office/drawing/2014/main" val="4022655930"/>
                    </a:ext>
                  </a:extLst>
                </a:gridCol>
              </a:tblGrid>
              <a:tr h="292795">
                <a:tc>
                  <a:txBody>
                    <a:bodyPr/>
                    <a:lstStyle/>
                    <a:p>
                      <a:pPr algn="ctr" fontAlgn="ctr"/>
                      <a:r>
                        <a:rPr lang="en-US" sz="1100" b="0" i="0" u="none" strike="noStrike">
                          <a:solidFill>
                            <a:srgbClr val="000000"/>
                          </a:solidFill>
                          <a:effectLst/>
                          <a:latin typeface="游ゴシック" panose="020B0400000000000000" pitchFamily="50" charset="-128"/>
                          <a:ea typeface="游ゴシック" panose="020B0400000000000000" pitchFamily="50" charset="-128"/>
                        </a:rPr>
                        <a:t>Lag / Lead</a:t>
                      </a:r>
                    </a:p>
                  </a:txBody>
                  <a:tcPr marL="6237" marR="6237" marT="62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1100" b="1" i="0" u="none" strike="noStrike" dirty="0">
                          <a:solidFill>
                            <a:srgbClr val="000000"/>
                          </a:solidFill>
                          <a:effectLst/>
                          <a:latin typeface="游ゴシック" panose="020B0400000000000000" pitchFamily="50" charset="-128"/>
                          <a:ea typeface="游ゴシック" panose="020B0400000000000000" pitchFamily="50" charset="-128"/>
                        </a:rPr>
                        <a:t>-7</a:t>
                      </a:r>
                    </a:p>
                  </a:txBody>
                  <a:tcPr marL="6237" marR="6237" marT="623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1100" b="1" i="0" u="none" strike="noStrike" dirty="0">
                          <a:solidFill>
                            <a:srgbClr val="000000"/>
                          </a:solidFill>
                          <a:effectLst/>
                          <a:latin typeface="游ゴシック" panose="020B0400000000000000" pitchFamily="50" charset="-128"/>
                          <a:ea typeface="游ゴシック" panose="020B0400000000000000" pitchFamily="50" charset="-128"/>
                        </a:rPr>
                        <a:t>-6</a:t>
                      </a:r>
                    </a:p>
                  </a:txBody>
                  <a:tcPr marL="6237" marR="6237" marT="62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1100" b="1" i="0" u="none" strike="noStrike" dirty="0">
                          <a:solidFill>
                            <a:srgbClr val="000000"/>
                          </a:solidFill>
                          <a:effectLst/>
                          <a:latin typeface="游ゴシック" panose="020B0400000000000000" pitchFamily="50" charset="-128"/>
                          <a:ea typeface="游ゴシック" panose="020B0400000000000000" pitchFamily="50" charset="-128"/>
                        </a:rPr>
                        <a:t>-5</a:t>
                      </a:r>
                    </a:p>
                  </a:txBody>
                  <a:tcPr marL="6237" marR="6237" marT="62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1100" b="1" i="0" u="none" strike="noStrike" dirty="0">
                          <a:solidFill>
                            <a:srgbClr val="000000"/>
                          </a:solidFill>
                          <a:effectLst/>
                          <a:latin typeface="游ゴシック" panose="020B0400000000000000" pitchFamily="50" charset="-128"/>
                          <a:ea typeface="游ゴシック" panose="020B0400000000000000" pitchFamily="50" charset="-128"/>
                        </a:rPr>
                        <a:t>-4</a:t>
                      </a:r>
                    </a:p>
                  </a:txBody>
                  <a:tcPr marL="6237" marR="6237" marT="62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1100" b="1" i="0" u="none" strike="noStrike" dirty="0">
                          <a:solidFill>
                            <a:srgbClr val="000000"/>
                          </a:solidFill>
                          <a:effectLst/>
                          <a:latin typeface="游ゴシック" panose="020B0400000000000000" pitchFamily="50" charset="-128"/>
                          <a:ea typeface="游ゴシック" panose="020B0400000000000000" pitchFamily="50" charset="-128"/>
                        </a:rPr>
                        <a:t>-3</a:t>
                      </a:r>
                    </a:p>
                  </a:txBody>
                  <a:tcPr marL="6237" marR="6237" marT="62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1100" b="1" i="0" u="none" strike="noStrike" dirty="0">
                          <a:solidFill>
                            <a:srgbClr val="000000"/>
                          </a:solidFill>
                          <a:effectLst/>
                          <a:latin typeface="游ゴシック" panose="020B0400000000000000" pitchFamily="50" charset="-128"/>
                          <a:ea typeface="游ゴシック" panose="020B0400000000000000" pitchFamily="50" charset="-128"/>
                        </a:rPr>
                        <a:t>-2</a:t>
                      </a:r>
                    </a:p>
                  </a:txBody>
                  <a:tcPr marL="6237" marR="6237" marT="62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1100" b="1" i="0" u="none" strike="noStrike" dirty="0">
                          <a:solidFill>
                            <a:srgbClr val="000000"/>
                          </a:solidFill>
                          <a:effectLst/>
                          <a:latin typeface="游ゴシック" panose="020B0400000000000000" pitchFamily="50" charset="-128"/>
                          <a:ea typeface="游ゴシック" panose="020B0400000000000000" pitchFamily="50" charset="-128"/>
                        </a:rPr>
                        <a:t>-1</a:t>
                      </a:r>
                    </a:p>
                  </a:txBody>
                  <a:tcPr marL="6237" marR="6237" marT="62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1100" b="1" i="0" u="none" strike="noStrike" dirty="0">
                          <a:solidFill>
                            <a:srgbClr val="000000"/>
                          </a:solidFill>
                          <a:effectLst/>
                          <a:latin typeface="游ゴシック" panose="020B0400000000000000" pitchFamily="50" charset="-128"/>
                          <a:ea typeface="游ゴシック" panose="020B0400000000000000" pitchFamily="50" charset="-128"/>
                        </a:rPr>
                        <a:t>0</a:t>
                      </a:r>
                    </a:p>
                  </a:txBody>
                  <a:tcPr marL="6237" marR="6237" marT="62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1100" b="1" i="0" u="none" strike="noStrike" dirty="0">
                          <a:solidFill>
                            <a:srgbClr val="000000"/>
                          </a:solidFill>
                          <a:effectLst/>
                          <a:latin typeface="游ゴシック" panose="020B0400000000000000" pitchFamily="50" charset="-128"/>
                          <a:ea typeface="游ゴシック" panose="020B0400000000000000" pitchFamily="50" charset="-128"/>
                        </a:rPr>
                        <a:t>+1</a:t>
                      </a:r>
                    </a:p>
                  </a:txBody>
                  <a:tcPr marL="6237" marR="6237" marT="62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1100" b="1" i="0" u="none" strike="noStrike" dirty="0">
                          <a:solidFill>
                            <a:srgbClr val="000000"/>
                          </a:solidFill>
                          <a:effectLst/>
                          <a:latin typeface="游ゴシック" panose="020B0400000000000000" pitchFamily="50" charset="-128"/>
                          <a:ea typeface="游ゴシック" panose="020B0400000000000000" pitchFamily="50" charset="-128"/>
                        </a:rPr>
                        <a:t>+2</a:t>
                      </a:r>
                    </a:p>
                  </a:txBody>
                  <a:tcPr marL="6237" marR="6237" marT="62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1100" b="1" i="0" u="none" strike="noStrike" dirty="0">
                          <a:solidFill>
                            <a:srgbClr val="000000"/>
                          </a:solidFill>
                          <a:effectLst/>
                          <a:latin typeface="游ゴシック" panose="020B0400000000000000" pitchFamily="50" charset="-128"/>
                          <a:ea typeface="游ゴシック" panose="020B0400000000000000" pitchFamily="50" charset="-128"/>
                        </a:rPr>
                        <a:t>+3</a:t>
                      </a:r>
                    </a:p>
                  </a:txBody>
                  <a:tcPr marL="6237" marR="6237" marT="62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1100" b="1" i="0" u="none" strike="noStrike" dirty="0">
                          <a:solidFill>
                            <a:srgbClr val="000000"/>
                          </a:solidFill>
                          <a:effectLst/>
                          <a:latin typeface="游ゴシック" panose="020B0400000000000000" pitchFamily="50" charset="-128"/>
                          <a:ea typeface="游ゴシック" panose="020B0400000000000000" pitchFamily="50" charset="-128"/>
                        </a:rPr>
                        <a:t>+4</a:t>
                      </a:r>
                    </a:p>
                  </a:txBody>
                  <a:tcPr marL="6237" marR="6237" marT="62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1100" b="1" i="0" u="none" strike="noStrike" dirty="0">
                          <a:solidFill>
                            <a:srgbClr val="000000"/>
                          </a:solidFill>
                          <a:effectLst/>
                          <a:latin typeface="游ゴシック" panose="020B0400000000000000" pitchFamily="50" charset="-128"/>
                          <a:ea typeface="游ゴシック" panose="020B0400000000000000" pitchFamily="50" charset="-128"/>
                        </a:rPr>
                        <a:t>+5</a:t>
                      </a:r>
                    </a:p>
                  </a:txBody>
                  <a:tcPr marL="6237" marR="6237" marT="62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1100" b="1" i="0" u="none" strike="noStrike" dirty="0">
                          <a:solidFill>
                            <a:srgbClr val="000000"/>
                          </a:solidFill>
                          <a:effectLst/>
                          <a:latin typeface="游ゴシック" panose="020B0400000000000000" pitchFamily="50" charset="-128"/>
                          <a:ea typeface="游ゴシック" panose="020B0400000000000000" pitchFamily="50" charset="-128"/>
                        </a:rPr>
                        <a:t>+6</a:t>
                      </a:r>
                    </a:p>
                  </a:txBody>
                  <a:tcPr marL="6237" marR="6237" marT="62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1100" b="1" i="0" u="none" strike="noStrike" dirty="0">
                          <a:solidFill>
                            <a:srgbClr val="000000"/>
                          </a:solidFill>
                          <a:effectLst/>
                          <a:latin typeface="游ゴシック" panose="020B0400000000000000" pitchFamily="50" charset="-128"/>
                          <a:ea typeface="游ゴシック" panose="020B0400000000000000" pitchFamily="50" charset="-128"/>
                        </a:rPr>
                        <a:t>+7</a:t>
                      </a:r>
                    </a:p>
                  </a:txBody>
                  <a:tcPr marL="6237" marR="6237" marT="623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2427710"/>
                  </a:ext>
                </a:extLst>
              </a:tr>
              <a:tr h="284882">
                <a:tc rowSpan="2">
                  <a:txBody>
                    <a:bodyPr/>
                    <a:lstStyle/>
                    <a:p>
                      <a:pPr algn="ctr" fontAlgn="ctr"/>
                      <a:r>
                        <a:rPr lang="en-US" sz="1100" b="1" i="0" u="none" strike="noStrike" dirty="0">
                          <a:solidFill>
                            <a:srgbClr val="000000"/>
                          </a:solidFill>
                          <a:effectLst/>
                          <a:latin typeface="游ゴシック" panose="020B0400000000000000" pitchFamily="50" charset="-128"/>
                          <a:ea typeface="游ゴシック" panose="020B0400000000000000" pitchFamily="50" charset="-128"/>
                        </a:rPr>
                        <a:t>Portfolio1</a:t>
                      </a:r>
                    </a:p>
                  </a:txBody>
                  <a:tcPr marL="6237" marR="6237" marT="62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rPr>
                        <a:t>-0.025</a:t>
                      </a:r>
                    </a:p>
                  </a:txBody>
                  <a:tcPr marL="6237" marR="6237" marT="623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ctr"/>
                      <a:r>
                        <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rPr>
                        <a:t>-0.019</a:t>
                      </a:r>
                    </a:p>
                  </a:txBody>
                  <a:tcPr marL="6237" marR="6237" marT="62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B4C6E7"/>
                    </a:solidFill>
                  </a:tcPr>
                </a:tc>
                <a:tc>
                  <a:txBody>
                    <a:bodyPr/>
                    <a:lstStyle/>
                    <a:p>
                      <a:pPr algn="ct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-0.039</a:t>
                      </a:r>
                    </a:p>
                  </a:txBody>
                  <a:tcPr marL="6237" marR="6237" marT="62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B4C6E7"/>
                    </a:solidFill>
                  </a:tcPr>
                </a:tc>
                <a:tc>
                  <a:txBody>
                    <a:bodyPr/>
                    <a:lstStyle/>
                    <a:p>
                      <a:pPr algn="ct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-0.009</a:t>
                      </a:r>
                    </a:p>
                  </a:txBody>
                  <a:tcPr marL="6237" marR="6237" marT="62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-0.004</a:t>
                      </a:r>
                    </a:p>
                  </a:txBody>
                  <a:tcPr marL="6237" marR="6237" marT="62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-0.014</a:t>
                      </a:r>
                    </a:p>
                  </a:txBody>
                  <a:tcPr marL="6237" marR="6237" marT="62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ctr"/>
                      <a:r>
                        <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rPr>
                        <a:t>0.020</a:t>
                      </a:r>
                    </a:p>
                  </a:txBody>
                  <a:tcPr marL="6237" marR="6237" marT="62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accent1">
                        <a:lumMod val="40000"/>
                        <a:lumOff val="60000"/>
                      </a:schemeClr>
                    </a:solidFill>
                  </a:tcPr>
                </a:tc>
                <a:tc>
                  <a:txBody>
                    <a:bodyPr/>
                    <a:lstStyle/>
                    <a:p>
                      <a:pPr algn="ct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0.436</a:t>
                      </a:r>
                    </a:p>
                  </a:txBody>
                  <a:tcPr marL="6237" marR="6237" marT="62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8CBAD"/>
                    </a:solidFill>
                  </a:tcPr>
                </a:tc>
                <a:tc>
                  <a:txBody>
                    <a:bodyPr/>
                    <a:lstStyle/>
                    <a:p>
                      <a:pPr algn="ct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0.124</a:t>
                      </a:r>
                    </a:p>
                  </a:txBody>
                  <a:tcPr marL="6237" marR="6237" marT="62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8CBAD"/>
                    </a:solidFill>
                  </a:tcPr>
                </a:tc>
                <a:tc>
                  <a:txBody>
                    <a:bodyPr/>
                    <a:lstStyle/>
                    <a:p>
                      <a:pPr algn="ct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0.006</a:t>
                      </a:r>
                    </a:p>
                  </a:txBody>
                  <a:tcPr marL="6237" marR="6237" marT="62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0.035</a:t>
                      </a:r>
                    </a:p>
                  </a:txBody>
                  <a:tcPr marL="6237" marR="6237" marT="62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0.038</a:t>
                      </a:r>
                    </a:p>
                  </a:txBody>
                  <a:tcPr marL="6237" marR="6237" marT="62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B4C6E7"/>
                    </a:solidFill>
                  </a:tcPr>
                </a:tc>
                <a:tc>
                  <a:txBody>
                    <a:bodyPr/>
                    <a:lstStyle/>
                    <a:p>
                      <a:pPr algn="ct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0.002</a:t>
                      </a:r>
                    </a:p>
                  </a:txBody>
                  <a:tcPr marL="6237" marR="6237" marT="62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-0.030</a:t>
                      </a:r>
                    </a:p>
                  </a:txBody>
                  <a:tcPr marL="6237" marR="6237" marT="62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-0.003</a:t>
                      </a:r>
                    </a:p>
                  </a:txBody>
                  <a:tcPr marL="6237" marR="6237" marT="623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928441462"/>
                  </a:ext>
                </a:extLst>
              </a:tr>
              <a:tr h="284882">
                <a:tc vMerge="1">
                  <a:txBody>
                    <a:bodyPr/>
                    <a:lstStyle/>
                    <a:p>
                      <a:endParaRPr kumimoji="1" lang="ja-JP" altLang="en-US"/>
                    </a:p>
                  </a:txBody>
                  <a:tcPr/>
                </a:tc>
                <a:tc>
                  <a:txBody>
                    <a:bodyPr/>
                    <a:lstStyle/>
                    <a:p>
                      <a:pPr algn="ctr" fontAlgn="ctr"/>
                      <a:r>
                        <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rPr>
                        <a:t>(-1.6)</a:t>
                      </a:r>
                    </a:p>
                  </a:txBody>
                  <a:tcPr marL="6237" marR="6237" marT="623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(-1.2)</a:t>
                      </a:r>
                    </a:p>
                  </a:txBody>
                  <a:tcPr marL="6237" marR="6237" marT="62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(-2.5)</a:t>
                      </a:r>
                    </a:p>
                  </a:txBody>
                  <a:tcPr marL="6237" marR="6237" marT="62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(-0.6)</a:t>
                      </a:r>
                    </a:p>
                  </a:txBody>
                  <a:tcPr marL="6237" marR="6237" marT="62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(-0.3)</a:t>
                      </a:r>
                    </a:p>
                  </a:txBody>
                  <a:tcPr marL="6237" marR="6237" marT="62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(-0.9)</a:t>
                      </a:r>
                    </a:p>
                  </a:txBody>
                  <a:tcPr marL="6237" marR="6237" marT="62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rPr>
                        <a:t>(1.3)</a:t>
                      </a:r>
                    </a:p>
                  </a:txBody>
                  <a:tcPr marL="6237" marR="6237" marT="62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(28.3)</a:t>
                      </a:r>
                    </a:p>
                  </a:txBody>
                  <a:tcPr marL="6237" marR="6237" marT="62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(8.1)</a:t>
                      </a:r>
                    </a:p>
                  </a:txBody>
                  <a:tcPr marL="6237" marR="6237" marT="62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(0.4)</a:t>
                      </a:r>
                    </a:p>
                  </a:txBody>
                  <a:tcPr marL="6237" marR="6237" marT="62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(2.3)</a:t>
                      </a:r>
                    </a:p>
                  </a:txBody>
                  <a:tcPr marL="6237" marR="6237" marT="62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(2.5)</a:t>
                      </a:r>
                    </a:p>
                  </a:txBody>
                  <a:tcPr marL="6237" marR="6237" marT="62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(0.1)</a:t>
                      </a:r>
                    </a:p>
                  </a:txBody>
                  <a:tcPr marL="6237" marR="6237" marT="62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(-1.9)</a:t>
                      </a:r>
                    </a:p>
                  </a:txBody>
                  <a:tcPr marL="6237" marR="6237" marT="62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(-0.2)</a:t>
                      </a:r>
                    </a:p>
                  </a:txBody>
                  <a:tcPr marL="6237" marR="6237" marT="623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14709026"/>
                  </a:ext>
                </a:extLst>
              </a:tr>
              <a:tr h="284882">
                <a:tc rowSpan="2">
                  <a:txBody>
                    <a:bodyPr/>
                    <a:lstStyle/>
                    <a:p>
                      <a:pPr algn="ctr" fontAlgn="ctr"/>
                      <a:r>
                        <a:rPr lang="en-US" sz="1100" b="1" i="0" u="none" strike="noStrike" dirty="0">
                          <a:solidFill>
                            <a:srgbClr val="000000"/>
                          </a:solidFill>
                          <a:effectLst/>
                          <a:latin typeface="游ゴシック" panose="020B0400000000000000" pitchFamily="50" charset="-128"/>
                          <a:ea typeface="游ゴシック" panose="020B0400000000000000" pitchFamily="50" charset="-128"/>
                        </a:rPr>
                        <a:t>Portfolio2</a:t>
                      </a:r>
                    </a:p>
                  </a:txBody>
                  <a:tcPr marL="6237" marR="6237" marT="62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-0.018</a:t>
                      </a:r>
                    </a:p>
                  </a:txBody>
                  <a:tcPr marL="6237" marR="6237" marT="623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-0.038</a:t>
                      </a:r>
                    </a:p>
                  </a:txBody>
                  <a:tcPr marL="6237" marR="6237" marT="62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B4C6E7"/>
                    </a:solidFill>
                  </a:tcPr>
                </a:tc>
                <a:tc>
                  <a:txBody>
                    <a:bodyPr/>
                    <a:lstStyle/>
                    <a:p>
                      <a:pPr algn="ct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-0.056</a:t>
                      </a:r>
                    </a:p>
                  </a:txBody>
                  <a:tcPr marL="6237" marR="6237" marT="62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B4C6E7"/>
                    </a:solidFill>
                  </a:tcPr>
                </a:tc>
                <a:tc>
                  <a:txBody>
                    <a:bodyPr/>
                    <a:lstStyle/>
                    <a:p>
                      <a:pPr algn="ct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0.009</a:t>
                      </a:r>
                    </a:p>
                  </a:txBody>
                  <a:tcPr marL="6237" marR="6237" marT="62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-0.018</a:t>
                      </a:r>
                    </a:p>
                  </a:txBody>
                  <a:tcPr marL="6237" marR="6237" marT="62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-0.002</a:t>
                      </a:r>
                    </a:p>
                  </a:txBody>
                  <a:tcPr marL="6237" marR="6237" marT="62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rPr>
                        <a:t>0.033</a:t>
                      </a:r>
                    </a:p>
                  </a:txBody>
                  <a:tcPr marL="6237" marR="6237" marT="62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accent1">
                        <a:lumMod val="40000"/>
                        <a:lumOff val="60000"/>
                      </a:schemeClr>
                    </a:solidFill>
                  </a:tcPr>
                </a:tc>
                <a:tc>
                  <a:txBody>
                    <a:bodyPr/>
                    <a:lstStyle/>
                    <a:p>
                      <a:pPr algn="ct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0.406</a:t>
                      </a:r>
                    </a:p>
                  </a:txBody>
                  <a:tcPr marL="6237" marR="6237" marT="62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8CBAD"/>
                    </a:solidFill>
                  </a:tcPr>
                </a:tc>
                <a:tc>
                  <a:txBody>
                    <a:bodyPr/>
                    <a:lstStyle/>
                    <a:p>
                      <a:pPr algn="ctr" fontAlgn="ctr"/>
                      <a:r>
                        <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rPr>
                        <a:t>0.118</a:t>
                      </a:r>
                    </a:p>
                  </a:txBody>
                  <a:tcPr marL="6237" marR="6237" marT="62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8CBAD"/>
                    </a:solidFill>
                  </a:tcPr>
                </a:tc>
                <a:tc>
                  <a:txBody>
                    <a:bodyPr/>
                    <a:lstStyle/>
                    <a:p>
                      <a:pPr algn="ct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0.002</a:t>
                      </a:r>
                    </a:p>
                  </a:txBody>
                  <a:tcPr marL="6237" marR="6237" marT="62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0.016</a:t>
                      </a:r>
                    </a:p>
                  </a:txBody>
                  <a:tcPr marL="6237" marR="6237" marT="62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0.053</a:t>
                      </a:r>
                    </a:p>
                  </a:txBody>
                  <a:tcPr marL="6237" marR="6237" marT="62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B4C6E7"/>
                    </a:solidFill>
                  </a:tcPr>
                </a:tc>
                <a:tc>
                  <a:txBody>
                    <a:bodyPr/>
                    <a:lstStyle/>
                    <a:p>
                      <a:pPr algn="ct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0.010</a:t>
                      </a:r>
                    </a:p>
                  </a:txBody>
                  <a:tcPr marL="6237" marR="6237" marT="62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-0.021</a:t>
                      </a:r>
                    </a:p>
                  </a:txBody>
                  <a:tcPr marL="6237" marR="6237" marT="62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-0.017</a:t>
                      </a:r>
                    </a:p>
                  </a:txBody>
                  <a:tcPr marL="6237" marR="6237" marT="623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531287827"/>
                  </a:ext>
                </a:extLst>
              </a:tr>
              <a:tr h="284882">
                <a:tc vMerge="1">
                  <a:txBody>
                    <a:bodyPr/>
                    <a:lstStyle/>
                    <a:p>
                      <a:endParaRPr kumimoji="1" lang="ja-JP" altLang="en-US"/>
                    </a:p>
                  </a:txBody>
                  <a:tcPr/>
                </a:tc>
                <a:tc>
                  <a:txBody>
                    <a:bodyPr/>
                    <a:lstStyle/>
                    <a:p>
                      <a:pPr algn="ct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(-1.1)</a:t>
                      </a:r>
                    </a:p>
                  </a:txBody>
                  <a:tcPr marL="6237" marR="6237" marT="623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(-2.4)</a:t>
                      </a:r>
                    </a:p>
                  </a:txBody>
                  <a:tcPr marL="6237" marR="6237" marT="62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(-3.4)</a:t>
                      </a:r>
                    </a:p>
                  </a:txBody>
                  <a:tcPr marL="6237" marR="6237" marT="62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(0.5)</a:t>
                      </a:r>
                    </a:p>
                  </a:txBody>
                  <a:tcPr marL="6237" marR="6237" marT="62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(-1.1)</a:t>
                      </a:r>
                    </a:p>
                  </a:txBody>
                  <a:tcPr marL="6237" marR="6237" marT="62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(-0.1)</a:t>
                      </a:r>
                    </a:p>
                  </a:txBody>
                  <a:tcPr marL="6237" marR="6237" marT="62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rPr>
                        <a:t>(2.1)</a:t>
                      </a:r>
                    </a:p>
                  </a:txBody>
                  <a:tcPr marL="6237" marR="6237" marT="62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(25.2)</a:t>
                      </a:r>
                    </a:p>
                  </a:txBody>
                  <a:tcPr marL="6237" marR="6237" marT="62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(7.3)</a:t>
                      </a:r>
                    </a:p>
                  </a:txBody>
                  <a:tcPr marL="6237" marR="6237" marT="62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(0.1)</a:t>
                      </a:r>
                    </a:p>
                  </a:txBody>
                  <a:tcPr marL="6237" marR="6237" marT="62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(1.0)</a:t>
                      </a:r>
                    </a:p>
                  </a:txBody>
                  <a:tcPr marL="6237" marR="6237" marT="62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(3.3)</a:t>
                      </a:r>
                    </a:p>
                  </a:txBody>
                  <a:tcPr marL="6237" marR="6237" marT="62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(0.6)</a:t>
                      </a:r>
                    </a:p>
                  </a:txBody>
                  <a:tcPr marL="6237" marR="6237" marT="62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(-1.3)</a:t>
                      </a:r>
                    </a:p>
                  </a:txBody>
                  <a:tcPr marL="6237" marR="6237" marT="62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(-1.0)</a:t>
                      </a:r>
                    </a:p>
                  </a:txBody>
                  <a:tcPr marL="6237" marR="6237" marT="623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58249979"/>
                  </a:ext>
                </a:extLst>
              </a:tr>
              <a:tr h="284882">
                <a:tc rowSpan="2">
                  <a:txBody>
                    <a:bodyPr/>
                    <a:lstStyle/>
                    <a:p>
                      <a:pPr algn="ctr" fontAlgn="ctr"/>
                      <a:r>
                        <a:rPr lang="en-US" sz="1100" b="1" i="0" u="none" strike="noStrike" dirty="0">
                          <a:solidFill>
                            <a:srgbClr val="000000"/>
                          </a:solidFill>
                          <a:effectLst/>
                          <a:latin typeface="游ゴシック" panose="020B0400000000000000" pitchFamily="50" charset="-128"/>
                          <a:ea typeface="游ゴシック" panose="020B0400000000000000" pitchFamily="50" charset="-128"/>
                        </a:rPr>
                        <a:t>Portfolio3</a:t>
                      </a:r>
                    </a:p>
                  </a:txBody>
                  <a:tcPr marL="6237" marR="6237" marT="62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-0.013</a:t>
                      </a:r>
                    </a:p>
                  </a:txBody>
                  <a:tcPr marL="6237" marR="6237" marT="623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-0.032</a:t>
                      </a:r>
                    </a:p>
                  </a:txBody>
                  <a:tcPr marL="6237" marR="6237" marT="62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B4C6E7"/>
                    </a:solidFill>
                  </a:tcPr>
                </a:tc>
                <a:tc>
                  <a:txBody>
                    <a:bodyPr/>
                    <a:lstStyle/>
                    <a:p>
                      <a:pPr algn="ct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-0.047</a:t>
                      </a:r>
                    </a:p>
                  </a:txBody>
                  <a:tcPr marL="6237" marR="6237" marT="62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B4C6E7"/>
                    </a:solidFill>
                  </a:tcPr>
                </a:tc>
                <a:tc>
                  <a:txBody>
                    <a:bodyPr/>
                    <a:lstStyle/>
                    <a:p>
                      <a:pPr algn="ct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-0.003</a:t>
                      </a:r>
                    </a:p>
                  </a:txBody>
                  <a:tcPr marL="6237" marR="6237" marT="62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-0.003</a:t>
                      </a:r>
                    </a:p>
                  </a:txBody>
                  <a:tcPr marL="6237" marR="6237" marT="62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-0.002</a:t>
                      </a:r>
                    </a:p>
                  </a:txBody>
                  <a:tcPr marL="6237" marR="6237" marT="62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rPr>
                        <a:t>0.054</a:t>
                      </a:r>
                    </a:p>
                  </a:txBody>
                  <a:tcPr marL="6237" marR="6237" marT="62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accent1">
                        <a:lumMod val="40000"/>
                        <a:lumOff val="60000"/>
                      </a:schemeClr>
                    </a:solidFill>
                  </a:tcPr>
                </a:tc>
                <a:tc>
                  <a:txBody>
                    <a:bodyPr/>
                    <a:lstStyle/>
                    <a:p>
                      <a:pPr algn="ct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0.417</a:t>
                      </a:r>
                    </a:p>
                  </a:txBody>
                  <a:tcPr marL="6237" marR="6237" marT="62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8CBAD"/>
                    </a:solidFill>
                  </a:tcPr>
                </a:tc>
                <a:tc>
                  <a:txBody>
                    <a:bodyPr/>
                    <a:lstStyle/>
                    <a:p>
                      <a:pPr algn="ctr" fontAlgn="ctr"/>
                      <a:r>
                        <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rPr>
                        <a:t>0.125</a:t>
                      </a:r>
                    </a:p>
                  </a:txBody>
                  <a:tcPr marL="6237" marR="6237" marT="62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8CBAD"/>
                    </a:solidFill>
                  </a:tcPr>
                </a:tc>
                <a:tc>
                  <a:txBody>
                    <a:bodyPr/>
                    <a:lstStyle/>
                    <a:p>
                      <a:pPr algn="ct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-0.007</a:t>
                      </a:r>
                    </a:p>
                  </a:txBody>
                  <a:tcPr marL="6237" marR="6237" marT="62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-0.003</a:t>
                      </a:r>
                    </a:p>
                  </a:txBody>
                  <a:tcPr marL="6237" marR="6237" marT="62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0.047</a:t>
                      </a:r>
                    </a:p>
                  </a:txBody>
                  <a:tcPr marL="6237" marR="6237" marT="62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B4C6E7"/>
                    </a:solidFill>
                  </a:tcPr>
                </a:tc>
                <a:tc>
                  <a:txBody>
                    <a:bodyPr/>
                    <a:lstStyle/>
                    <a:p>
                      <a:pPr algn="ct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0.024</a:t>
                      </a:r>
                    </a:p>
                  </a:txBody>
                  <a:tcPr marL="6237" marR="6237" marT="62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-0.027</a:t>
                      </a:r>
                    </a:p>
                  </a:txBody>
                  <a:tcPr marL="6237" marR="6237" marT="62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-0.031</a:t>
                      </a:r>
                    </a:p>
                  </a:txBody>
                  <a:tcPr marL="6237" marR="6237" marT="623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972938734"/>
                  </a:ext>
                </a:extLst>
              </a:tr>
              <a:tr h="292795">
                <a:tc vMerge="1">
                  <a:txBody>
                    <a:bodyPr/>
                    <a:lstStyle/>
                    <a:p>
                      <a:endParaRPr kumimoji="1" lang="ja-JP" altLang="en-US"/>
                    </a:p>
                  </a:txBody>
                  <a:tcPr/>
                </a:tc>
                <a:tc>
                  <a:txBody>
                    <a:bodyPr/>
                    <a:lstStyle/>
                    <a:p>
                      <a:pPr algn="ct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(-0.8)</a:t>
                      </a:r>
                    </a:p>
                  </a:txBody>
                  <a:tcPr marL="6237" marR="6237" marT="623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(-1.9)</a:t>
                      </a:r>
                    </a:p>
                  </a:txBody>
                  <a:tcPr marL="6237" marR="6237" marT="62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B4C6E7"/>
                    </a:solidFill>
                  </a:tcPr>
                </a:tc>
                <a:tc>
                  <a:txBody>
                    <a:bodyPr/>
                    <a:lstStyle/>
                    <a:p>
                      <a:pPr algn="ct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(-2.8)</a:t>
                      </a:r>
                    </a:p>
                  </a:txBody>
                  <a:tcPr marL="6237" marR="6237" marT="62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B4C6E7"/>
                    </a:solidFill>
                  </a:tcPr>
                </a:tc>
                <a:tc>
                  <a:txBody>
                    <a:bodyPr/>
                    <a:lstStyle/>
                    <a:p>
                      <a:pPr algn="ct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(-0.2)</a:t>
                      </a:r>
                    </a:p>
                  </a:txBody>
                  <a:tcPr marL="6237" marR="6237" marT="62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(-0.2)</a:t>
                      </a:r>
                    </a:p>
                  </a:txBody>
                  <a:tcPr marL="6237" marR="6237" marT="62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(-0.1)</a:t>
                      </a:r>
                    </a:p>
                  </a:txBody>
                  <a:tcPr marL="6237" marR="6237" marT="62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rPr>
                        <a:t>(3.2)</a:t>
                      </a:r>
                    </a:p>
                  </a:txBody>
                  <a:tcPr marL="6237" marR="6237" marT="62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(24.6)</a:t>
                      </a:r>
                    </a:p>
                  </a:txBody>
                  <a:tcPr marL="6237" marR="6237" marT="62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8CBAD"/>
                    </a:solidFill>
                  </a:tcPr>
                </a:tc>
                <a:tc>
                  <a:txBody>
                    <a:bodyPr/>
                    <a:lstStyle/>
                    <a:p>
                      <a:pPr algn="ct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(7.4)</a:t>
                      </a:r>
                    </a:p>
                  </a:txBody>
                  <a:tcPr marL="6237" marR="6237" marT="62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8CBAD"/>
                    </a:solidFill>
                  </a:tcPr>
                </a:tc>
                <a:tc>
                  <a:txBody>
                    <a:bodyPr/>
                    <a:lstStyle/>
                    <a:p>
                      <a:pPr algn="ct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(-0.4)</a:t>
                      </a:r>
                    </a:p>
                  </a:txBody>
                  <a:tcPr marL="6237" marR="6237" marT="62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(-0.2)</a:t>
                      </a:r>
                    </a:p>
                  </a:txBody>
                  <a:tcPr marL="6237" marR="6237" marT="62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(2.8)</a:t>
                      </a:r>
                    </a:p>
                  </a:txBody>
                  <a:tcPr marL="6237" marR="6237" marT="62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B4C6E7"/>
                    </a:solidFill>
                  </a:tcPr>
                </a:tc>
                <a:tc>
                  <a:txBody>
                    <a:bodyPr/>
                    <a:lstStyle/>
                    <a:p>
                      <a:pPr algn="ct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(1.4)</a:t>
                      </a:r>
                    </a:p>
                  </a:txBody>
                  <a:tcPr marL="6237" marR="6237" marT="62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(-1.6)</a:t>
                      </a:r>
                    </a:p>
                  </a:txBody>
                  <a:tcPr marL="6237" marR="6237" marT="62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rPr>
                        <a:t>(-1.8)</a:t>
                      </a:r>
                    </a:p>
                  </a:txBody>
                  <a:tcPr marL="6237" marR="6237" marT="623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34933113"/>
                  </a:ext>
                </a:extLst>
              </a:tr>
            </a:tbl>
          </a:graphicData>
        </a:graphic>
      </p:graphicFrame>
      <mc:AlternateContent xmlns:mc="http://schemas.openxmlformats.org/markup-compatibility/2006" xmlns:a14="http://schemas.microsoft.com/office/drawing/2010/main">
        <mc:Choice Requires="a14">
          <p:sp>
            <p:nvSpPr>
              <p:cNvPr id="10" name="テキスト ボックス 9">
                <a:extLst>
                  <a:ext uri="{FF2B5EF4-FFF2-40B4-BE49-F238E27FC236}">
                    <a16:creationId xmlns:a16="http://schemas.microsoft.com/office/drawing/2014/main" id="{B89CE35C-2AA1-4DBC-B096-24FC12A49983}"/>
                  </a:ext>
                </a:extLst>
              </p:cNvPr>
              <p:cNvSpPr txBox="1"/>
              <p:nvPr/>
            </p:nvSpPr>
            <p:spPr>
              <a:xfrm>
                <a:off x="838200" y="3849624"/>
                <a:ext cx="10515598" cy="923330"/>
              </a:xfrm>
              <a:prstGeom prst="rect">
                <a:avLst/>
              </a:prstGeom>
              <a:noFill/>
            </p:spPr>
            <p:txBody>
              <a:bodyPr wrap="square" rtlCol="0">
                <a:spAutoFit/>
              </a:bodyPr>
              <a:lstStyle/>
              <a:p>
                <a:r>
                  <a:rPr kumimoji="1" lang="en-US" altLang="ja-JP" dirty="0"/>
                  <a:t>※1</a:t>
                </a:r>
                <a:r>
                  <a:rPr kumimoji="1" lang="ja-JP" altLang="en-US" dirty="0"/>
                  <a:t>：</a:t>
                </a:r>
                <a:r>
                  <a:rPr kumimoji="1" lang="en-US" altLang="ja-JP" dirty="0"/>
                  <a:t>2009</a:t>
                </a:r>
                <a:r>
                  <a:rPr kumimoji="1" lang="ja-JP" altLang="en-US" dirty="0"/>
                  <a:t>年から</a:t>
                </a:r>
                <a:r>
                  <a:rPr kumimoji="1" lang="en-US" altLang="ja-JP" dirty="0"/>
                  <a:t>2022</a:t>
                </a:r>
                <a:r>
                  <a:rPr kumimoji="1" lang="ja-JP" altLang="en-US" dirty="0"/>
                  <a:t>年の計</a:t>
                </a:r>
                <a:r>
                  <a:rPr kumimoji="1" lang="en-US" altLang="ja-JP" dirty="0"/>
                  <a:t>3395</a:t>
                </a:r>
                <a:r>
                  <a:rPr kumimoji="1" lang="ja-JP" altLang="en-US" dirty="0"/>
                  <a:t>日間の日次超過収益率を使用</a:t>
                </a:r>
                <a:endParaRPr kumimoji="1" lang="en-US" altLang="ja-JP" dirty="0"/>
              </a:p>
              <a:p>
                <a:r>
                  <a:rPr kumimoji="1" lang="en-US" altLang="ja-JP" dirty="0"/>
                  <a:t>※2</a:t>
                </a:r>
                <a:r>
                  <a:rPr kumimoji="1" lang="ja-JP" altLang="en-US" dirty="0"/>
                  <a:t>：</a:t>
                </a:r>
                <a:r>
                  <a:rPr lang="ja-JP" altLang="en-US" sz="1800" dirty="0"/>
                  <a:t>帰無仮説を</a:t>
                </a:r>
                <a14:m>
                  <m:oMath xmlns:m="http://schemas.openxmlformats.org/officeDocument/2006/math">
                    <m:sSub>
                      <m:sSubPr>
                        <m:ctrlPr>
                          <a:rPr lang="en-US" altLang="ja-JP" sz="1800" i="1" smtClean="0">
                            <a:latin typeface="Cambria Math" panose="02040503050406030204" pitchFamily="18" charset="0"/>
                          </a:rPr>
                        </m:ctrlPr>
                      </m:sSubPr>
                      <m:e>
                        <m:r>
                          <a:rPr lang="en-US" altLang="ja-JP" sz="1800" b="0" i="1" smtClean="0">
                            <a:latin typeface="Cambria Math" panose="02040503050406030204" pitchFamily="18" charset="0"/>
                          </a:rPr>
                          <m:t>𝐻</m:t>
                        </m:r>
                      </m:e>
                      <m:sub>
                        <m:r>
                          <a:rPr lang="en-US" altLang="ja-JP" sz="1800" b="0" i="1" smtClean="0">
                            <a:latin typeface="Cambria Math" panose="02040503050406030204" pitchFamily="18" charset="0"/>
                          </a:rPr>
                          <m:t>0</m:t>
                        </m:r>
                      </m:sub>
                    </m:sSub>
                    <m:r>
                      <a:rPr lang="ja-JP" altLang="en-US" sz="1800" i="1">
                        <a:latin typeface="Cambria Math" panose="02040503050406030204" pitchFamily="18" charset="0"/>
                      </a:rPr>
                      <m:t>：</m:t>
                    </m:r>
                    <m:r>
                      <a:rPr lang="ja-JP" altLang="en-US" sz="1800" i="1" smtClean="0">
                        <a:latin typeface="Cambria Math" panose="02040503050406030204" pitchFamily="18" charset="0"/>
                      </a:rPr>
                      <m:t>𝛽</m:t>
                    </m:r>
                    <m:r>
                      <a:rPr lang="en-US" altLang="ja-JP" sz="1800" b="0" i="1" smtClean="0">
                        <a:latin typeface="Cambria Math" panose="02040503050406030204" pitchFamily="18" charset="0"/>
                      </a:rPr>
                      <m:t> = 0</m:t>
                    </m:r>
                  </m:oMath>
                </a14:m>
                <a:r>
                  <a:rPr lang="en-US" altLang="ja-JP" sz="1800" dirty="0"/>
                  <a:t> </a:t>
                </a:r>
                <a:r>
                  <a:rPr lang="ja-JP" altLang="en-US" sz="1800" dirty="0"/>
                  <a:t>とする</a:t>
                </a:r>
                <a:endParaRPr lang="en-US" altLang="ja-JP" sz="1800" dirty="0"/>
              </a:p>
              <a:p>
                <a:r>
                  <a:rPr kumimoji="1" lang="en-US" altLang="ja-JP" dirty="0"/>
                  <a:t>※3</a:t>
                </a:r>
                <a:r>
                  <a:rPr kumimoji="1" lang="ja-JP" altLang="en-US" dirty="0"/>
                  <a:t>：括弧内は</a:t>
                </a:r>
                <a:r>
                  <a:rPr kumimoji="1" lang="en-US" altLang="ja-JP" dirty="0"/>
                  <a:t>t</a:t>
                </a:r>
                <a:r>
                  <a:rPr kumimoji="1" lang="ja-JP" altLang="en-US" dirty="0"/>
                  <a:t>値を表す</a:t>
                </a:r>
              </a:p>
            </p:txBody>
          </p:sp>
        </mc:Choice>
        <mc:Fallback xmlns="">
          <p:sp>
            <p:nvSpPr>
              <p:cNvPr id="10" name="テキスト ボックス 9">
                <a:extLst>
                  <a:ext uri="{FF2B5EF4-FFF2-40B4-BE49-F238E27FC236}">
                    <a16:creationId xmlns:a16="http://schemas.microsoft.com/office/drawing/2014/main" id="{B89CE35C-2AA1-4DBC-B096-24FC12A49983}"/>
                  </a:ext>
                </a:extLst>
              </p:cNvPr>
              <p:cNvSpPr txBox="1">
                <a:spLocks noRot="1" noChangeAspect="1" noMove="1" noResize="1" noEditPoints="1" noAdjustHandles="1" noChangeArrowheads="1" noChangeShapeType="1" noTextEdit="1"/>
              </p:cNvSpPr>
              <p:nvPr/>
            </p:nvSpPr>
            <p:spPr>
              <a:xfrm>
                <a:off x="838200" y="3849624"/>
                <a:ext cx="10515598" cy="923330"/>
              </a:xfrm>
              <a:prstGeom prst="rect">
                <a:avLst/>
              </a:prstGeom>
              <a:blipFill>
                <a:blip r:embed="rId3"/>
                <a:stretch>
                  <a:fillRect l="-522" t="-3974" b="-9272"/>
                </a:stretch>
              </a:blipFill>
            </p:spPr>
            <p:txBody>
              <a:bodyPr/>
              <a:lstStyle/>
              <a:p>
                <a:r>
                  <a:rPr lang="ja-JP" altLang="en-US">
                    <a:noFill/>
                  </a:rPr>
                  <a:t> </a:t>
                </a:r>
              </a:p>
            </p:txBody>
          </p:sp>
        </mc:Fallback>
      </mc:AlternateContent>
      <p:sp>
        <p:nvSpPr>
          <p:cNvPr id="3" name="スライド番号プレースホルダー 2">
            <a:extLst>
              <a:ext uri="{FF2B5EF4-FFF2-40B4-BE49-F238E27FC236}">
                <a16:creationId xmlns:a16="http://schemas.microsoft.com/office/drawing/2014/main" id="{D98662A3-7C5D-2FDE-A7EC-96D07D2D9828}"/>
              </a:ext>
            </a:extLst>
          </p:cNvPr>
          <p:cNvSpPr>
            <a:spLocks noGrp="1"/>
          </p:cNvSpPr>
          <p:nvPr>
            <p:ph type="sldNum" sz="quarter" idx="12"/>
          </p:nvPr>
        </p:nvSpPr>
        <p:spPr/>
        <p:txBody>
          <a:bodyPr/>
          <a:lstStyle/>
          <a:p>
            <a:fld id="{7D8BC461-2CCC-4D57-97A5-EAAD55696971}" type="slidenum">
              <a:rPr kumimoji="1" lang="ja-JP" altLang="en-US" smtClean="0"/>
              <a:t>29</a:t>
            </a:fld>
            <a:endParaRPr kumimoji="1" lang="ja-JP" altLang="en-US"/>
          </a:p>
        </p:txBody>
      </p:sp>
    </p:spTree>
    <p:extLst>
      <p:ext uri="{BB962C8B-B14F-4D97-AF65-F5344CB8AC3E}">
        <p14:creationId xmlns:p14="http://schemas.microsoft.com/office/powerpoint/2010/main" val="40165155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61C94B3-8D0C-8EEE-5B1A-9AFC2E35FEDA}"/>
              </a:ext>
            </a:extLst>
          </p:cNvPr>
          <p:cNvSpPr>
            <a:spLocks noGrp="1"/>
          </p:cNvSpPr>
          <p:nvPr>
            <p:ph type="title"/>
          </p:nvPr>
        </p:nvSpPr>
        <p:spPr/>
        <p:txBody>
          <a:bodyPr>
            <a:normAutofit/>
          </a:bodyPr>
          <a:lstStyle/>
          <a:p>
            <a:r>
              <a:rPr lang="en-US" altLang="ja-JP" b="1" u="sng" dirty="0"/>
              <a:t>1</a:t>
            </a:r>
            <a:r>
              <a:rPr lang="ja-JP" altLang="en-US" b="1" u="sng" dirty="0"/>
              <a:t>．はじめに</a:t>
            </a:r>
            <a:endParaRPr kumimoji="1" lang="ja-JP" altLang="en-US" b="1" u="sng" dirty="0"/>
          </a:p>
        </p:txBody>
      </p:sp>
      <p:sp>
        <p:nvSpPr>
          <p:cNvPr id="3" name="コンテンツ プレースホルダー 2">
            <a:extLst>
              <a:ext uri="{FF2B5EF4-FFF2-40B4-BE49-F238E27FC236}">
                <a16:creationId xmlns:a16="http://schemas.microsoft.com/office/drawing/2014/main" id="{D1FFCC77-E501-C8BC-ED18-BBFFB8F5D9F3}"/>
              </a:ext>
            </a:extLst>
          </p:cNvPr>
          <p:cNvSpPr>
            <a:spLocks noGrp="1"/>
          </p:cNvSpPr>
          <p:nvPr>
            <p:ph idx="1"/>
          </p:nvPr>
        </p:nvSpPr>
        <p:spPr>
          <a:xfrm>
            <a:off x="838200" y="1690688"/>
            <a:ext cx="10515600" cy="4486275"/>
          </a:xfrm>
        </p:spPr>
        <p:txBody>
          <a:bodyPr>
            <a:normAutofit fontScale="92500"/>
          </a:bodyPr>
          <a:lstStyle/>
          <a:p>
            <a:pPr marL="0" indent="0">
              <a:buNone/>
            </a:pPr>
            <a:r>
              <a:rPr kumimoji="1" lang="en-US" altLang="ja-JP" sz="3000" dirty="0"/>
              <a:t>【</a:t>
            </a:r>
            <a:r>
              <a:rPr lang="ja-JP" altLang="en-US" sz="3000" dirty="0"/>
              <a:t>背景</a:t>
            </a:r>
            <a:r>
              <a:rPr kumimoji="1" lang="en-US" altLang="ja-JP" sz="3000" dirty="0"/>
              <a:t>】</a:t>
            </a:r>
            <a:endParaRPr lang="en-US" altLang="ja-JP" sz="3000" dirty="0"/>
          </a:p>
          <a:p>
            <a:pPr marL="0" indent="0">
              <a:buNone/>
            </a:pPr>
            <a:r>
              <a:rPr kumimoji="1" lang="ja-JP" altLang="en-US" sz="2600" dirty="0"/>
              <a:t>　日本の不動産投資信託（</a:t>
            </a:r>
            <a:r>
              <a:rPr kumimoji="1" lang="en-US" altLang="ja-JP" sz="2600" dirty="0"/>
              <a:t>J-REIT</a:t>
            </a:r>
            <a:r>
              <a:rPr kumimoji="1" lang="ja-JP" altLang="en-US" sz="2600" dirty="0"/>
              <a:t>）は、</a:t>
            </a:r>
            <a:r>
              <a:rPr kumimoji="1" lang="en-US" altLang="ja-JP" sz="2600" dirty="0"/>
              <a:t>2001</a:t>
            </a:r>
            <a:r>
              <a:rPr kumimoji="1" lang="ja-JP" altLang="en-US" sz="2600" dirty="0"/>
              <a:t>年の市場創設から</a:t>
            </a:r>
            <a:r>
              <a:rPr kumimoji="1" lang="en-US" altLang="ja-JP" sz="2600" dirty="0"/>
              <a:t>22</a:t>
            </a:r>
            <a:r>
              <a:rPr kumimoji="1" lang="ja-JP" altLang="en-US" sz="2600" dirty="0"/>
              <a:t>年を経て、</a:t>
            </a:r>
            <a:r>
              <a:rPr kumimoji="1" lang="en-US" altLang="ja-JP" sz="2600" dirty="0"/>
              <a:t>2023</a:t>
            </a:r>
            <a:r>
              <a:rPr kumimoji="1" lang="ja-JP" altLang="en-US" sz="2600" dirty="0"/>
              <a:t>年</a:t>
            </a:r>
            <a:r>
              <a:rPr kumimoji="1" lang="en-US" altLang="ja-JP" sz="2600" dirty="0"/>
              <a:t>6</a:t>
            </a:r>
            <a:r>
              <a:rPr kumimoji="1" lang="ja-JP" altLang="en-US" sz="2600" dirty="0"/>
              <a:t>月</a:t>
            </a:r>
            <a:r>
              <a:rPr lang="ja-JP" altLang="en-US" sz="2600" dirty="0"/>
              <a:t>末では</a:t>
            </a:r>
            <a:r>
              <a:rPr kumimoji="1" lang="ja-JP" altLang="en-US" sz="2600" dirty="0"/>
              <a:t>時価総額が</a:t>
            </a:r>
            <a:r>
              <a:rPr kumimoji="1" lang="en-US" altLang="ja-JP" sz="2600" u="heavy" dirty="0">
                <a:uFill>
                  <a:solidFill>
                    <a:srgbClr val="FF0000"/>
                  </a:solidFill>
                </a:uFill>
              </a:rPr>
              <a:t>16</a:t>
            </a:r>
            <a:r>
              <a:rPr kumimoji="1" lang="ja-JP" altLang="en-US" sz="2600" u="heavy" dirty="0">
                <a:uFill>
                  <a:solidFill>
                    <a:srgbClr val="FF0000"/>
                  </a:solidFill>
                </a:uFill>
              </a:rPr>
              <a:t>兆円</a:t>
            </a:r>
            <a:r>
              <a:rPr kumimoji="1" lang="ja-JP" altLang="en-US" sz="2600" dirty="0"/>
              <a:t>にまで成長し、</a:t>
            </a:r>
            <a:r>
              <a:rPr kumimoji="1" lang="en-US" altLang="ja-JP" sz="2600" u="heavy" dirty="0">
                <a:uFill>
                  <a:solidFill>
                    <a:srgbClr val="FF0000"/>
                  </a:solidFill>
                </a:uFill>
              </a:rPr>
              <a:t>60</a:t>
            </a:r>
            <a:r>
              <a:rPr kumimoji="1" lang="ja-JP" altLang="en-US" sz="2600" u="heavy" dirty="0">
                <a:uFill>
                  <a:solidFill>
                    <a:srgbClr val="FF0000"/>
                  </a:solidFill>
                </a:uFill>
              </a:rPr>
              <a:t>銘柄</a:t>
            </a:r>
            <a:r>
              <a:rPr kumimoji="1" lang="ja-JP" altLang="en-US" sz="2600" dirty="0"/>
              <a:t>が上場している。</a:t>
            </a:r>
            <a:r>
              <a:rPr kumimoji="1" lang="en-US" altLang="ja-JP" sz="2600" dirty="0"/>
              <a:t>J-REIT </a:t>
            </a:r>
            <a:r>
              <a:rPr kumimoji="1" lang="ja-JP" altLang="en-US" sz="2600" dirty="0"/>
              <a:t>は主に賃貸用不動産を保有しており、その資産価値は長期的に成長していることから、不動産市場において重要な役割を果たしている。特に近年、不動産価格の上昇に伴い、</a:t>
            </a:r>
            <a:r>
              <a:rPr kumimoji="1" lang="en-US" altLang="ja-JP" sz="2600" dirty="0"/>
              <a:t>J-REIT </a:t>
            </a:r>
            <a:r>
              <a:rPr kumimoji="1" lang="ja-JP" altLang="en-US" sz="2600" dirty="0"/>
              <a:t>は不動産取引市場でも存在感が高まっている。これにより高い流動性を持つ</a:t>
            </a:r>
            <a:r>
              <a:rPr kumimoji="1" lang="en-US" altLang="ja-JP" sz="2600" dirty="0"/>
              <a:t>J-REIT </a:t>
            </a:r>
            <a:r>
              <a:rPr kumimoji="1" lang="ja-JP" altLang="en-US" sz="2600" dirty="0"/>
              <a:t>は、実物の不動産に比べ投資家にとって魅力的な選択肢となっている。これらの投資家は</a:t>
            </a:r>
            <a:r>
              <a:rPr kumimoji="1" lang="en-US" altLang="ja-JP" sz="2600" dirty="0"/>
              <a:t>J-REIT</a:t>
            </a:r>
            <a:r>
              <a:rPr kumimoji="1" lang="ja-JP" altLang="en-US" sz="2600" dirty="0"/>
              <a:t>のリスク・リターンの特性について</a:t>
            </a:r>
            <a:r>
              <a:rPr lang="ja-JP" altLang="en-US" sz="2600" dirty="0"/>
              <a:t>理解</a:t>
            </a:r>
            <a:r>
              <a:rPr kumimoji="1" lang="ja-JP" altLang="en-US" sz="2600" dirty="0"/>
              <a:t>する必要がある。</a:t>
            </a:r>
            <a:endParaRPr kumimoji="1" lang="en-US" altLang="ja-JP" sz="2600" dirty="0"/>
          </a:p>
          <a:p>
            <a:pPr marL="0" indent="0">
              <a:buNone/>
            </a:pPr>
            <a:r>
              <a:rPr lang="ja-JP" altLang="en-US" sz="2600" dirty="0"/>
              <a:t>　本論文では、</a:t>
            </a:r>
            <a:r>
              <a:rPr lang="en-US" altLang="ja-JP" sz="2600" dirty="0"/>
              <a:t>J-REIT </a:t>
            </a:r>
            <a:r>
              <a:rPr lang="ja-JP" altLang="en-US" sz="2600" dirty="0"/>
              <a:t>のリスク・リターンの特性を明らかにするため、</a:t>
            </a:r>
            <a:r>
              <a:rPr lang="en-US" altLang="ja-JP" sz="2600" dirty="0"/>
              <a:t>J-REIT </a:t>
            </a:r>
            <a:r>
              <a:rPr lang="ja-JP" altLang="en-US" sz="2600" dirty="0"/>
              <a:t>市場において「小型株効果</a:t>
            </a:r>
            <a:r>
              <a:rPr lang="en-US" altLang="ja-JP" sz="3000" baseline="30000" dirty="0"/>
              <a:t>※1</a:t>
            </a:r>
            <a:r>
              <a:rPr lang="ja-JP" altLang="en-US" sz="2600" dirty="0"/>
              <a:t>」は確認されるかについて実際のデータに基づいて分析していく。</a:t>
            </a:r>
            <a:endParaRPr kumimoji="1" lang="en-US" altLang="ja-JP" sz="2600" dirty="0"/>
          </a:p>
        </p:txBody>
      </p:sp>
      <p:sp>
        <p:nvSpPr>
          <p:cNvPr id="4" name="スライド番号プレースホルダー 3">
            <a:extLst>
              <a:ext uri="{FF2B5EF4-FFF2-40B4-BE49-F238E27FC236}">
                <a16:creationId xmlns:a16="http://schemas.microsoft.com/office/drawing/2014/main" id="{78B3974E-323D-85D7-922F-7D0D4C56C80B}"/>
              </a:ext>
            </a:extLst>
          </p:cNvPr>
          <p:cNvSpPr>
            <a:spLocks noGrp="1"/>
          </p:cNvSpPr>
          <p:nvPr>
            <p:ph type="sldNum" sz="quarter" idx="12"/>
          </p:nvPr>
        </p:nvSpPr>
        <p:spPr/>
        <p:txBody>
          <a:bodyPr/>
          <a:lstStyle/>
          <a:p>
            <a:fld id="{57A7E0CB-059B-4D92-BD4B-722AE724837D}" type="slidenum">
              <a:rPr kumimoji="1" lang="ja-JP" altLang="en-US" smtClean="0"/>
              <a:t>3</a:t>
            </a:fld>
            <a:endParaRPr kumimoji="1" lang="ja-JP" altLang="en-US"/>
          </a:p>
        </p:txBody>
      </p:sp>
      <p:sp>
        <p:nvSpPr>
          <p:cNvPr id="5" name="テキスト ボックス 4">
            <a:extLst>
              <a:ext uri="{FF2B5EF4-FFF2-40B4-BE49-F238E27FC236}">
                <a16:creationId xmlns:a16="http://schemas.microsoft.com/office/drawing/2014/main" id="{FAE5970C-8EAC-D65C-1A35-D556D5BF32D2}"/>
              </a:ext>
            </a:extLst>
          </p:cNvPr>
          <p:cNvSpPr txBox="1"/>
          <p:nvPr/>
        </p:nvSpPr>
        <p:spPr>
          <a:xfrm>
            <a:off x="838200" y="6075144"/>
            <a:ext cx="10515600" cy="707886"/>
          </a:xfrm>
          <a:prstGeom prst="rect">
            <a:avLst/>
          </a:prstGeom>
          <a:noFill/>
        </p:spPr>
        <p:txBody>
          <a:bodyPr wrap="square" rtlCol="0">
            <a:spAutoFit/>
          </a:bodyPr>
          <a:lstStyle/>
          <a:p>
            <a:r>
              <a:rPr kumimoji="1" lang="en-US" altLang="ja-JP" sz="2000" dirty="0"/>
              <a:t>※1</a:t>
            </a:r>
            <a:r>
              <a:rPr kumimoji="1" lang="ja-JP" altLang="en-US" sz="2000" dirty="0"/>
              <a:t>：代表的な市場アノマリーの</a:t>
            </a:r>
            <a:r>
              <a:rPr kumimoji="1" lang="en-US" altLang="ja-JP" sz="2000" dirty="0"/>
              <a:t>1</a:t>
            </a:r>
            <a:r>
              <a:rPr kumimoji="1" lang="ja-JP" altLang="en-US" sz="2000" dirty="0"/>
              <a:t>つであり、株式の時価総額が小さい小型株は大型株に比べ収益率が高くなりやすい傾向にあること（</a:t>
            </a:r>
            <a:r>
              <a:rPr kumimoji="1" lang="en-US" altLang="ja-JP" sz="2000" dirty="0"/>
              <a:t>p.78</a:t>
            </a:r>
            <a:r>
              <a:rPr kumimoji="1" lang="ja-JP" altLang="en-US" sz="2000" dirty="0"/>
              <a:t>）</a:t>
            </a:r>
          </a:p>
        </p:txBody>
      </p:sp>
    </p:spTree>
    <p:extLst>
      <p:ext uri="{BB962C8B-B14F-4D97-AF65-F5344CB8AC3E}">
        <p14:creationId xmlns:p14="http://schemas.microsoft.com/office/powerpoint/2010/main" val="21253018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D89FD0A-EC70-58D4-3D46-02D5B6E2FFE3}"/>
              </a:ext>
            </a:extLst>
          </p:cNvPr>
          <p:cNvSpPr>
            <a:spLocks noGrp="1"/>
          </p:cNvSpPr>
          <p:nvPr>
            <p:ph type="title"/>
          </p:nvPr>
        </p:nvSpPr>
        <p:spPr/>
        <p:txBody>
          <a:bodyPr/>
          <a:lstStyle/>
          <a:p>
            <a:r>
              <a:rPr kumimoji="1" lang="en-US" altLang="ja-JP" b="1" u="sng" dirty="0"/>
              <a:t>5-3</a:t>
            </a:r>
            <a:r>
              <a:rPr kumimoji="1" lang="ja-JP" altLang="en-US" b="1" u="sng" dirty="0"/>
              <a:t>．結果と考察③</a:t>
            </a:r>
            <a:endParaRPr kumimoji="1" lang="ja-JP" altLang="en-US" dirty="0"/>
          </a:p>
        </p:txBody>
      </p:sp>
      <p:sp>
        <p:nvSpPr>
          <p:cNvPr id="3" name="コンテンツ プレースホルダー 2">
            <a:extLst>
              <a:ext uri="{FF2B5EF4-FFF2-40B4-BE49-F238E27FC236}">
                <a16:creationId xmlns:a16="http://schemas.microsoft.com/office/drawing/2014/main" id="{AF628D04-F0E1-EB67-973A-44C8A3B427FD}"/>
              </a:ext>
            </a:extLst>
          </p:cNvPr>
          <p:cNvSpPr>
            <a:spLocks noGrp="1"/>
          </p:cNvSpPr>
          <p:nvPr>
            <p:ph idx="1"/>
          </p:nvPr>
        </p:nvSpPr>
        <p:spPr>
          <a:xfrm>
            <a:off x="838200" y="1825624"/>
            <a:ext cx="10515600" cy="4667251"/>
          </a:xfrm>
        </p:spPr>
        <p:txBody>
          <a:bodyPr>
            <a:normAutofit fontScale="92500"/>
          </a:bodyPr>
          <a:lstStyle/>
          <a:p>
            <a:pPr marL="0" indent="0">
              <a:buNone/>
            </a:pPr>
            <a:r>
              <a:rPr kumimoji="1" lang="en-US" altLang="ja-JP" dirty="0"/>
              <a:t>【</a:t>
            </a:r>
            <a:r>
              <a:rPr kumimoji="1" lang="ja-JP" altLang="en-US" dirty="0"/>
              <a:t>考察</a:t>
            </a:r>
            <a:r>
              <a:rPr kumimoji="1" lang="en-US" altLang="ja-JP" dirty="0"/>
              <a:t>】</a:t>
            </a:r>
          </a:p>
          <a:p>
            <a:r>
              <a:rPr lang="ja-JP" altLang="en-US" dirty="0"/>
              <a:t>－</a:t>
            </a:r>
            <a:r>
              <a:rPr lang="en-US" altLang="ja-JP" dirty="0"/>
              <a:t>6</a:t>
            </a:r>
            <a:r>
              <a:rPr lang="ja-JP" altLang="en-US" dirty="0"/>
              <a:t>、－</a:t>
            </a:r>
            <a:r>
              <a:rPr lang="en-US" altLang="ja-JP" dirty="0"/>
              <a:t>5</a:t>
            </a:r>
            <a:r>
              <a:rPr lang="ja-JP" altLang="en-US" dirty="0"/>
              <a:t>、－</a:t>
            </a:r>
            <a:r>
              <a:rPr lang="en-US" altLang="ja-JP" dirty="0"/>
              <a:t>1</a:t>
            </a:r>
            <a:r>
              <a:rPr lang="ja-JP" altLang="en-US" dirty="0"/>
              <a:t>、＋</a:t>
            </a:r>
            <a:r>
              <a:rPr lang="en-US" altLang="ja-JP" dirty="0"/>
              <a:t>4</a:t>
            </a:r>
            <a:r>
              <a:rPr lang="ja-JP" altLang="en-US" dirty="0"/>
              <a:t>日において有意な</a:t>
            </a:r>
            <a:r>
              <a:rPr lang="en-US" altLang="ja-JP" dirty="0"/>
              <a:t>ACβ</a:t>
            </a:r>
            <a:r>
              <a:rPr lang="ja-JP" altLang="en-US" dirty="0"/>
              <a:t>が確認されたが、ほぼ</a:t>
            </a:r>
            <a:r>
              <a:rPr lang="en-US" altLang="ja-JP" dirty="0"/>
              <a:t>0</a:t>
            </a:r>
            <a:r>
              <a:rPr lang="ja-JP" altLang="en-US" dirty="0"/>
              <a:t>に等しい数値となっている。</a:t>
            </a:r>
            <a:endParaRPr lang="en-US" altLang="ja-JP" dirty="0"/>
          </a:p>
          <a:p>
            <a:r>
              <a:rPr lang="ja-JP" altLang="en-US" dirty="0"/>
              <a:t>当日、＋</a:t>
            </a:r>
            <a:r>
              <a:rPr lang="en-US" altLang="ja-JP" dirty="0"/>
              <a:t>1</a:t>
            </a:r>
            <a:r>
              <a:rPr lang="ja-JP" altLang="en-US" dirty="0"/>
              <a:t>日の</a:t>
            </a:r>
            <a:r>
              <a:rPr lang="en-US" altLang="ja-JP" dirty="0"/>
              <a:t>TOPIX</a:t>
            </a:r>
            <a:r>
              <a:rPr lang="ja-JP" altLang="en-US" dirty="0"/>
              <a:t>に対し有意に反応しているといえる。</a:t>
            </a:r>
            <a:br>
              <a:rPr lang="en-US" altLang="ja-JP" dirty="0"/>
            </a:br>
            <a:r>
              <a:rPr lang="ja-JP" altLang="en-US" dirty="0"/>
              <a:t>→</a:t>
            </a:r>
            <a:r>
              <a:rPr lang="en-US" altLang="ja-JP" dirty="0"/>
              <a:t>TOPIX</a:t>
            </a:r>
            <a:r>
              <a:rPr lang="ja-JP" altLang="en-US" dirty="0"/>
              <a:t>の影響は当日中、遅くとも翌日までに反映される。</a:t>
            </a:r>
            <a:endParaRPr lang="en-US" altLang="ja-JP" dirty="0"/>
          </a:p>
          <a:p>
            <a:r>
              <a:rPr lang="ja-JP" altLang="en-US" dirty="0"/>
              <a:t>小型</a:t>
            </a:r>
            <a:r>
              <a:rPr lang="en-US" altLang="ja-JP" dirty="0"/>
              <a:t>J-REIT</a:t>
            </a:r>
            <a:r>
              <a:rPr lang="ja-JP" altLang="en-US" dirty="0"/>
              <a:t>の係数の動きは大型</a:t>
            </a:r>
            <a:r>
              <a:rPr lang="en-US" altLang="ja-JP" dirty="0"/>
              <a:t>J-REIT</a:t>
            </a:r>
            <a:r>
              <a:rPr lang="ja-JP" altLang="en-US" dirty="0"/>
              <a:t>とそれほど変わらない</a:t>
            </a:r>
            <a:br>
              <a:rPr lang="en-US" altLang="ja-JP" dirty="0"/>
            </a:br>
            <a:r>
              <a:rPr lang="ja-JP" altLang="en-US" dirty="0"/>
              <a:t>→小型</a:t>
            </a:r>
            <a:r>
              <a:rPr lang="en-US" altLang="ja-JP" dirty="0"/>
              <a:t>J-REIT</a:t>
            </a:r>
            <a:r>
              <a:rPr lang="ja-JP" altLang="en-US" dirty="0"/>
              <a:t>の取引頻度の低さによる</a:t>
            </a:r>
            <a:r>
              <a:rPr lang="en-US" altLang="ja-JP" dirty="0"/>
              <a:t>β</a:t>
            </a:r>
            <a:r>
              <a:rPr lang="ja-JP" altLang="en-US" dirty="0"/>
              <a:t>の過小評価の影響はない</a:t>
            </a:r>
            <a:endParaRPr lang="en-US" altLang="ja-JP" dirty="0"/>
          </a:p>
          <a:p>
            <a:r>
              <a:rPr lang="ja-JP" altLang="en-US" dirty="0"/>
              <a:t>小型株効果の要因である「先行要因」と「遅行要因」の影響は極めて低いと考えられる</a:t>
            </a:r>
            <a:br>
              <a:rPr lang="en-US" altLang="ja-JP" dirty="0"/>
            </a:br>
            <a:r>
              <a:rPr lang="ja-JP" altLang="en-US" dirty="0"/>
              <a:t>→</a:t>
            </a:r>
            <a:r>
              <a:rPr lang="en-US" altLang="ja-JP" sz="2800" dirty="0"/>
              <a:t> Barry and Brown(1984)</a:t>
            </a:r>
            <a:r>
              <a:rPr lang="ja-JP" altLang="en-US" sz="2800" dirty="0"/>
              <a:t>が提示した要因の他に小型株効果の要因が存在する</a:t>
            </a:r>
            <a:r>
              <a:rPr lang="ja-JP" altLang="en-US" dirty="0"/>
              <a:t>可能性</a:t>
            </a:r>
            <a:endParaRPr lang="en-US" altLang="ja-JP" dirty="0"/>
          </a:p>
        </p:txBody>
      </p:sp>
      <p:sp>
        <p:nvSpPr>
          <p:cNvPr id="4" name="スライド番号プレースホルダー 3">
            <a:extLst>
              <a:ext uri="{FF2B5EF4-FFF2-40B4-BE49-F238E27FC236}">
                <a16:creationId xmlns:a16="http://schemas.microsoft.com/office/drawing/2014/main" id="{F35E393E-B14B-A78F-ADC5-4043F9FA59BC}"/>
              </a:ext>
            </a:extLst>
          </p:cNvPr>
          <p:cNvSpPr>
            <a:spLocks noGrp="1"/>
          </p:cNvSpPr>
          <p:nvPr>
            <p:ph type="sldNum" sz="quarter" idx="12"/>
          </p:nvPr>
        </p:nvSpPr>
        <p:spPr/>
        <p:txBody>
          <a:bodyPr/>
          <a:lstStyle/>
          <a:p>
            <a:fld id="{7D8BC461-2CCC-4D57-97A5-EAAD55696971}" type="slidenum">
              <a:rPr kumimoji="1" lang="ja-JP" altLang="en-US" smtClean="0"/>
              <a:t>30</a:t>
            </a:fld>
            <a:endParaRPr kumimoji="1" lang="ja-JP" altLang="en-US"/>
          </a:p>
        </p:txBody>
      </p:sp>
    </p:spTree>
    <p:extLst>
      <p:ext uri="{BB962C8B-B14F-4D97-AF65-F5344CB8AC3E}">
        <p14:creationId xmlns:p14="http://schemas.microsoft.com/office/powerpoint/2010/main" val="33543515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E94CF99-732C-6CE5-4D31-0C54050961B8}"/>
              </a:ext>
            </a:extLst>
          </p:cNvPr>
          <p:cNvSpPr>
            <a:spLocks noGrp="1"/>
          </p:cNvSpPr>
          <p:nvPr>
            <p:ph type="title"/>
          </p:nvPr>
        </p:nvSpPr>
        <p:spPr/>
        <p:txBody>
          <a:bodyPr/>
          <a:lstStyle/>
          <a:p>
            <a:r>
              <a:rPr kumimoji="1" lang="en-US" altLang="ja-JP" b="1" u="sng" dirty="0"/>
              <a:t>6</a:t>
            </a:r>
            <a:r>
              <a:rPr kumimoji="1" lang="ja-JP" altLang="en-US" b="1" u="sng" dirty="0"/>
              <a:t>．まとめ</a:t>
            </a:r>
          </a:p>
        </p:txBody>
      </p:sp>
      <p:sp>
        <p:nvSpPr>
          <p:cNvPr id="3" name="コンテンツ プレースホルダー 2">
            <a:extLst>
              <a:ext uri="{FF2B5EF4-FFF2-40B4-BE49-F238E27FC236}">
                <a16:creationId xmlns:a16="http://schemas.microsoft.com/office/drawing/2014/main" id="{36019A58-C5EE-33E2-33D6-C362E1AEEECA}"/>
              </a:ext>
            </a:extLst>
          </p:cNvPr>
          <p:cNvSpPr>
            <a:spLocks noGrp="1"/>
          </p:cNvSpPr>
          <p:nvPr>
            <p:ph idx="1"/>
          </p:nvPr>
        </p:nvSpPr>
        <p:spPr/>
        <p:txBody>
          <a:bodyPr>
            <a:normAutofit fontScale="92500" lnSpcReduction="10000"/>
          </a:bodyPr>
          <a:lstStyle/>
          <a:p>
            <a:r>
              <a:rPr lang="ja-JP" altLang="en-US" dirty="0"/>
              <a:t>小型</a:t>
            </a:r>
            <a:r>
              <a:rPr lang="en-US" altLang="ja-JP" dirty="0"/>
              <a:t>J-REIT</a:t>
            </a:r>
            <a:r>
              <a:rPr lang="ja-JP" altLang="en-US" dirty="0"/>
              <a:t>と大型</a:t>
            </a:r>
            <a:r>
              <a:rPr lang="en-US" altLang="ja-JP" dirty="0"/>
              <a:t>J-REIT</a:t>
            </a:r>
            <a:r>
              <a:rPr lang="ja-JP" altLang="en-US" dirty="0"/>
              <a:t>を比較したところ、小型</a:t>
            </a:r>
            <a:r>
              <a:rPr lang="en-US" altLang="ja-JP" dirty="0"/>
              <a:t>J-REIT</a:t>
            </a:r>
            <a:r>
              <a:rPr lang="ja-JP" altLang="en-US" dirty="0"/>
              <a:t>はより高い収益率となっているが、リスクは大型</a:t>
            </a:r>
            <a:r>
              <a:rPr lang="en-US" altLang="ja-JP" dirty="0"/>
              <a:t>J-REIT</a:t>
            </a:r>
            <a:r>
              <a:rPr lang="ja-JP" altLang="en-US" dirty="0"/>
              <a:t>と比べそれほど高くないことが分かった。</a:t>
            </a:r>
            <a:br>
              <a:rPr lang="en-US" altLang="ja-JP" dirty="0"/>
            </a:br>
            <a:r>
              <a:rPr lang="ja-JP" altLang="en-US" dirty="0"/>
              <a:t>→先行研究とほぼ同様の結果を得ることができた。</a:t>
            </a:r>
            <a:endParaRPr lang="en-US" altLang="ja-JP" dirty="0"/>
          </a:p>
          <a:p>
            <a:r>
              <a:rPr kumimoji="1" lang="ja-JP" altLang="en-US" dirty="0"/>
              <a:t>重回帰分析を用いた分析においても、取引頻度の低さによる</a:t>
            </a:r>
            <a:r>
              <a:rPr lang="ja-JP" altLang="en-US" dirty="0"/>
              <a:t>ベータ</a:t>
            </a:r>
            <a:r>
              <a:rPr kumimoji="1" lang="ja-JP" altLang="en-US" dirty="0"/>
              <a:t>の過小評価がないにもかかわらず、</a:t>
            </a:r>
            <a:r>
              <a:rPr lang="ja-JP" altLang="en-US" dirty="0"/>
              <a:t>小型</a:t>
            </a:r>
            <a:r>
              <a:rPr kumimoji="1" lang="en-US" altLang="ja-JP" dirty="0"/>
              <a:t>J-REIT</a:t>
            </a:r>
            <a:r>
              <a:rPr kumimoji="1" lang="ja-JP" altLang="en-US" dirty="0"/>
              <a:t>が</a:t>
            </a:r>
            <a:r>
              <a:rPr lang="ja-JP" altLang="en-US" dirty="0"/>
              <a:t>大型</a:t>
            </a:r>
            <a:r>
              <a:rPr kumimoji="1" lang="en-US" altLang="ja-JP" dirty="0"/>
              <a:t>J-REIT</a:t>
            </a:r>
            <a:r>
              <a:rPr kumimoji="1" lang="ja-JP" altLang="en-US" dirty="0"/>
              <a:t>の</a:t>
            </a:r>
            <a:r>
              <a:rPr kumimoji="1" lang="en-US" altLang="ja-JP" dirty="0"/>
              <a:t>ACβ</a:t>
            </a:r>
            <a:r>
              <a:rPr kumimoji="1" lang="ja-JP" altLang="en-US" dirty="0"/>
              <a:t>を下回る年が散見された。</a:t>
            </a:r>
            <a:endParaRPr kumimoji="1" lang="en-US" altLang="ja-JP" dirty="0"/>
          </a:p>
          <a:p>
            <a:r>
              <a:rPr lang="ja-JP" altLang="en-US" dirty="0"/>
              <a:t>しかし</a:t>
            </a:r>
            <a:r>
              <a:rPr lang="en-US" altLang="ja-JP" dirty="0"/>
              <a:t>2011</a:t>
            </a:r>
            <a:r>
              <a:rPr lang="ja-JP" altLang="en-US" dirty="0"/>
              <a:t>年の東日本大震災や、</a:t>
            </a:r>
            <a:r>
              <a:rPr lang="en-US" altLang="ja-JP" dirty="0"/>
              <a:t>2020</a:t>
            </a:r>
            <a:r>
              <a:rPr lang="ja-JP" altLang="en-US" dirty="0"/>
              <a:t>年のコロナウイルスが発生した年では大型</a:t>
            </a:r>
            <a:r>
              <a:rPr lang="en-US" altLang="ja-JP" dirty="0"/>
              <a:t>J-REIT</a:t>
            </a:r>
            <a:r>
              <a:rPr lang="ja-JP" altLang="en-US" dirty="0"/>
              <a:t>の底堅さがみられた。</a:t>
            </a:r>
            <a:endParaRPr lang="en-US" altLang="ja-JP" dirty="0"/>
          </a:p>
          <a:p>
            <a:r>
              <a:rPr lang="ja-JP" altLang="en-US" dirty="0"/>
              <a:t>決定係数の値が低いことから、リスク分散として株と併せて</a:t>
            </a:r>
            <a:r>
              <a:rPr lang="en-US" altLang="ja-JP" dirty="0"/>
              <a:t>J-REIT</a:t>
            </a:r>
            <a:r>
              <a:rPr lang="ja-JP" altLang="en-US" dirty="0"/>
              <a:t>銘柄を保有することは有効であると考えられる。</a:t>
            </a:r>
            <a:endParaRPr lang="en-US" altLang="ja-JP" dirty="0"/>
          </a:p>
        </p:txBody>
      </p:sp>
      <p:sp>
        <p:nvSpPr>
          <p:cNvPr id="4" name="スライド番号プレースホルダー 3">
            <a:extLst>
              <a:ext uri="{FF2B5EF4-FFF2-40B4-BE49-F238E27FC236}">
                <a16:creationId xmlns:a16="http://schemas.microsoft.com/office/drawing/2014/main" id="{E2153CE2-7E54-37F6-FC6C-EF6940549CDB}"/>
              </a:ext>
            </a:extLst>
          </p:cNvPr>
          <p:cNvSpPr>
            <a:spLocks noGrp="1"/>
          </p:cNvSpPr>
          <p:nvPr>
            <p:ph type="sldNum" sz="quarter" idx="12"/>
          </p:nvPr>
        </p:nvSpPr>
        <p:spPr/>
        <p:txBody>
          <a:bodyPr/>
          <a:lstStyle/>
          <a:p>
            <a:fld id="{7D8BC461-2CCC-4D57-97A5-EAAD55696971}" type="slidenum">
              <a:rPr kumimoji="1" lang="ja-JP" altLang="en-US" smtClean="0"/>
              <a:t>31</a:t>
            </a:fld>
            <a:endParaRPr kumimoji="1" lang="ja-JP" altLang="en-US"/>
          </a:p>
        </p:txBody>
      </p:sp>
    </p:spTree>
    <p:extLst>
      <p:ext uri="{BB962C8B-B14F-4D97-AF65-F5344CB8AC3E}">
        <p14:creationId xmlns:p14="http://schemas.microsoft.com/office/powerpoint/2010/main" val="21974150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747AE1C-7CCA-1B44-F51D-FE252F8429F5}"/>
              </a:ext>
            </a:extLst>
          </p:cNvPr>
          <p:cNvSpPr>
            <a:spLocks noGrp="1"/>
          </p:cNvSpPr>
          <p:nvPr>
            <p:ph type="title"/>
          </p:nvPr>
        </p:nvSpPr>
        <p:spPr/>
        <p:txBody>
          <a:bodyPr/>
          <a:lstStyle/>
          <a:p>
            <a:r>
              <a:rPr kumimoji="1" lang="ja-JP" altLang="en-US" b="1" u="sng" dirty="0"/>
              <a:t>参考文献</a:t>
            </a:r>
          </a:p>
        </p:txBody>
      </p:sp>
      <p:sp>
        <p:nvSpPr>
          <p:cNvPr id="3" name="コンテンツ プレースホルダー 2">
            <a:extLst>
              <a:ext uri="{FF2B5EF4-FFF2-40B4-BE49-F238E27FC236}">
                <a16:creationId xmlns:a16="http://schemas.microsoft.com/office/drawing/2014/main" id="{C8CED562-F73E-A57D-F1DB-E16B843A6C56}"/>
              </a:ext>
            </a:extLst>
          </p:cNvPr>
          <p:cNvSpPr>
            <a:spLocks noGrp="1"/>
          </p:cNvSpPr>
          <p:nvPr>
            <p:ph idx="1"/>
          </p:nvPr>
        </p:nvSpPr>
        <p:spPr>
          <a:xfrm>
            <a:off x="838200" y="1825625"/>
            <a:ext cx="10515600" cy="4667250"/>
          </a:xfrm>
        </p:spPr>
        <p:txBody>
          <a:bodyPr>
            <a:normAutofit fontScale="92500" lnSpcReduction="10000"/>
          </a:bodyPr>
          <a:lstStyle/>
          <a:p>
            <a:r>
              <a:rPr kumimoji="1" lang="en-US" altLang="ja-JP" sz="1900" dirty="0"/>
              <a:t>Willard McIntosh, </a:t>
            </a:r>
            <a:r>
              <a:rPr kumimoji="1" lang="en-US" altLang="ja-JP" sz="1900" dirty="0" err="1"/>
              <a:t>Youguo</a:t>
            </a:r>
            <a:r>
              <a:rPr kumimoji="1" lang="en-US" altLang="ja-JP" sz="1900" dirty="0"/>
              <a:t> Liang and Daniel L. Tompkins</a:t>
            </a:r>
            <a:r>
              <a:rPr kumimoji="1" lang="ja-JP" altLang="en-US" sz="1900" dirty="0"/>
              <a:t>（</a:t>
            </a:r>
            <a:r>
              <a:rPr kumimoji="1" lang="en-US" altLang="ja-JP" sz="1900" dirty="0"/>
              <a:t>1991</a:t>
            </a:r>
            <a:r>
              <a:rPr kumimoji="1" lang="ja-JP" altLang="en-US" sz="1900" dirty="0"/>
              <a:t>）</a:t>
            </a:r>
            <a:br>
              <a:rPr kumimoji="1" lang="en-US" altLang="ja-JP" sz="1900" dirty="0"/>
            </a:br>
            <a:r>
              <a:rPr kumimoji="1" lang="ja-JP" altLang="en-US" sz="1900" dirty="0"/>
              <a:t>「</a:t>
            </a:r>
            <a:r>
              <a:rPr kumimoji="1" lang="en-US" altLang="ja-JP" sz="1900" dirty="0"/>
              <a:t>An Examination of the Small-Firm Effect within the REIT Industry</a:t>
            </a:r>
            <a:r>
              <a:rPr kumimoji="1" lang="ja-JP" altLang="en-US" sz="1900" dirty="0"/>
              <a:t>」</a:t>
            </a:r>
            <a:br>
              <a:rPr lang="en-US" altLang="ja-JP" sz="1900" dirty="0"/>
            </a:br>
            <a:r>
              <a:rPr lang="ja-JP" altLang="en-US" sz="1900" dirty="0"/>
              <a:t>（</a:t>
            </a:r>
            <a:r>
              <a:rPr lang="en-US" altLang="ja-JP" sz="1900" dirty="0"/>
              <a:t>The Journal of Real Estate Research</a:t>
            </a:r>
            <a:r>
              <a:rPr lang="ja-JP" altLang="en-US" sz="1900" dirty="0"/>
              <a:t>）</a:t>
            </a:r>
            <a:endParaRPr lang="en-US" altLang="ja-JP" sz="1900" dirty="0"/>
          </a:p>
          <a:p>
            <a:r>
              <a:rPr lang="en-US" altLang="ja-JP" sz="1900" dirty="0"/>
              <a:t>Christopher B. Barry and Stephen J. Brown</a:t>
            </a:r>
            <a:r>
              <a:rPr lang="ja-JP" altLang="en-US" sz="1900" dirty="0"/>
              <a:t>（</a:t>
            </a:r>
            <a:r>
              <a:rPr lang="en-US" altLang="ja-JP" sz="1900" dirty="0"/>
              <a:t>1984</a:t>
            </a:r>
            <a:r>
              <a:rPr lang="ja-JP" altLang="en-US" sz="1900" dirty="0"/>
              <a:t>）</a:t>
            </a:r>
            <a:br>
              <a:rPr lang="en-US" altLang="ja-JP" sz="1900" dirty="0"/>
            </a:br>
            <a:r>
              <a:rPr lang="ja-JP" altLang="en-US" sz="1900" dirty="0"/>
              <a:t>「</a:t>
            </a:r>
            <a:r>
              <a:rPr lang="en-US" altLang="ja-JP" sz="1900" dirty="0"/>
              <a:t>Differential Information and the Small Firm Effect</a:t>
            </a:r>
            <a:r>
              <a:rPr lang="ja-JP" altLang="en-US" sz="1900" dirty="0"/>
              <a:t>」</a:t>
            </a:r>
            <a:br>
              <a:rPr lang="en-US" altLang="ja-JP" sz="1900" dirty="0"/>
            </a:br>
            <a:r>
              <a:rPr lang="ja-JP" altLang="en-US" sz="1900" dirty="0"/>
              <a:t>（</a:t>
            </a:r>
            <a:r>
              <a:rPr lang="en-US" altLang="ja-JP" sz="1900" dirty="0"/>
              <a:t>Journal of Financial Economics</a:t>
            </a:r>
            <a:r>
              <a:rPr lang="ja-JP" altLang="en-US" sz="1900" dirty="0"/>
              <a:t>）</a:t>
            </a:r>
            <a:endParaRPr lang="en-US" altLang="ja-JP" sz="1900" dirty="0"/>
          </a:p>
          <a:p>
            <a:r>
              <a:rPr lang="ja-JP" altLang="en-US" sz="1900" dirty="0"/>
              <a:t>伊藤敬介・萩島誠治・諏訪部貴嗣</a:t>
            </a:r>
            <a:br>
              <a:rPr lang="en-US" altLang="ja-JP" sz="1900" dirty="0"/>
            </a:br>
            <a:r>
              <a:rPr lang="ja-JP" altLang="en-US" sz="1900" dirty="0"/>
              <a:t>新・証券投資論</a:t>
            </a:r>
            <a:r>
              <a:rPr lang="en-US" altLang="ja-JP" sz="1900" dirty="0"/>
              <a:t>Ⅱ</a:t>
            </a:r>
            <a:r>
              <a:rPr lang="ja-JP" altLang="en-US" sz="1900" dirty="0"/>
              <a:t>実務編（日本経済新聞出版社）</a:t>
            </a:r>
            <a:endParaRPr lang="en-US" altLang="ja-JP" sz="1900" dirty="0"/>
          </a:p>
          <a:p>
            <a:r>
              <a:rPr lang="en-US" altLang="ja-JP" sz="1900" dirty="0"/>
              <a:t>Yahoo!</a:t>
            </a:r>
            <a:r>
              <a:rPr lang="ja-JP" altLang="en-US" sz="1900" dirty="0"/>
              <a:t>ファイナンス</a:t>
            </a:r>
            <a:br>
              <a:rPr lang="en-US" altLang="ja-JP" sz="1900" dirty="0"/>
            </a:br>
            <a:r>
              <a:rPr lang="en-US" altLang="ja-JP" sz="1900" dirty="0">
                <a:hlinkClick r:id="rId3"/>
              </a:rPr>
              <a:t>https://finance.yahoo.co.jp/</a:t>
            </a:r>
            <a:endParaRPr lang="en-US" altLang="ja-JP" sz="1900" dirty="0"/>
          </a:p>
          <a:p>
            <a:r>
              <a:rPr kumimoji="1" lang="ja-JP" altLang="en-US" sz="1900" dirty="0"/>
              <a:t>不動産投信情報ポータル</a:t>
            </a:r>
            <a:br>
              <a:rPr kumimoji="1" lang="en-US" altLang="ja-JP" sz="1900" dirty="0"/>
            </a:br>
            <a:r>
              <a:rPr kumimoji="1" lang="en-US" altLang="ja-JP" sz="1900" dirty="0">
                <a:hlinkClick r:id="rId4"/>
              </a:rPr>
              <a:t>http://www.japan-reit.com/</a:t>
            </a:r>
            <a:endParaRPr kumimoji="1" lang="en-US" altLang="ja-JP" sz="1900" dirty="0"/>
          </a:p>
          <a:p>
            <a:r>
              <a:rPr kumimoji="1" lang="ja-JP" altLang="en-US" sz="1900" dirty="0"/>
              <a:t>一般社団法人不動産証券化協会</a:t>
            </a:r>
            <a:br>
              <a:rPr lang="en-US" altLang="ja-JP" sz="1900" dirty="0"/>
            </a:br>
            <a:r>
              <a:rPr lang="en-US" altLang="ja-JP" sz="1900" dirty="0">
                <a:hlinkClick r:id="rId5"/>
              </a:rPr>
              <a:t>https://www.ares.or.jp/</a:t>
            </a:r>
            <a:endParaRPr kumimoji="1" lang="en-US" altLang="ja-JP" sz="1900" dirty="0"/>
          </a:p>
          <a:p>
            <a:r>
              <a:rPr lang="en-US" altLang="ja-JP" sz="1900" dirty="0"/>
              <a:t>J-REIT</a:t>
            </a:r>
            <a:r>
              <a:rPr lang="ja-JP" altLang="en-US" sz="1900" dirty="0"/>
              <a:t>ガイドブック（</a:t>
            </a:r>
            <a:r>
              <a:rPr lang="en-US" altLang="ja-JP" sz="1900" dirty="0"/>
              <a:t>2021</a:t>
            </a:r>
            <a:r>
              <a:rPr lang="ja-JP" altLang="en-US" sz="1900" dirty="0"/>
              <a:t>）</a:t>
            </a:r>
            <a:br>
              <a:rPr lang="en-US" altLang="ja-JP" sz="1900" dirty="0"/>
            </a:br>
            <a:r>
              <a:rPr lang="ja-JP" altLang="en-US" sz="1900" dirty="0"/>
              <a:t>（東京証券取引所）</a:t>
            </a:r>
            <a:endParaRPr lang="en-US" altLang="ja-JP" sz="1900" dirty="0"/>
          </a:p>
        </p:txBody>
      </p:sp>
      <p:sp>
        <p:nvSpPr>
          <p:cNvPr id="4" name="スライド番号プレースホルダー 3">
            <a:extLst>
              <a:ext uri="{FF2B5EF4-FFF2-40B4-BE49-F238E27FC236}">
                <a16:creationId xmlns:a16="http://schemas.microsoft.com/office/drawing/2014/main" id="{7C15BAE4-A898-2AD0-44F5-69D22DCF1785}"/>
              </a:ext>
            </a:extLst>
          </p:cNvPr>
          <p:cNvSpPr>
            <a:spLocks noGrp="1"/>
          </p:cNvSpPr>
          <p:nvPr>
            <p:ph type="sldNum" sz="quarter" idx="12"/>
          </p:nvPr>
        </p:nvSpPr>
        <p:spPr/>
        <p:txBody>
          <a:bodyPr/>
          <a:lstStyle/>
          <a:p>
            <a:fld id="{57A7E0CB-059B-4D92-BD4B-722AE724837D}" type="slidenum">
              <a:rPr kumimoji="1" lang="ja-JP" altLang="en-US" smtClean="0"/>
              <a:t>32</a:t>
            </a:fld>
            <a:endParaRPr kumimoji="1" lang="ja-JP" altLang="en-US"/>
          </a:p>
        </p:txBody>
      </p:sp>
    </p:spTree>
    <p:extLst>
      <p:ext uri="{BB962C8B-B14F-4D97-AF65-F5344CB8AC3E}">
        <p14:creationId xmlns:p14="http://schemas.microsoft.com/office/powerpoint/2010/main" val="38990741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8B37C87-1D13-C38A-C1EC-BC6F1E38A0E6}"/>
              </a:ext>
            </a:extLst>
          </p:cNvPr>
          <p:cNvSpPr>
            <a:spLocks noGrp="1"/>
          </p:cNvSpPr>
          <p:nvPr>
            <p:ph type="title"/>
          </p:nvPr>
        </p:nvSpPr>
        <p:spPr/>
        <p:txBody>
          <a:bodyPr/>
          <a:lstStyle/>
          <a:p>
            <a:r>
              <a:rPr lang="en-US" altLang="ja-JP" b="1" u="sng" dirty="0"/>
              <a:t>1</a:t>
            </a:r>
            <a:r>
              <a:rPr lang="ja-JP" altLang="en-US" b="1" u="sng" dirty="0"/>
              <a:t>．はじめに</a:t>
            </a:r>
            <a:endParaRPr kumimoji="1" lang="ja-JP" altLang="en-US" dirty="0"/>
          </a:p>
        </p:txBody>
      </p:sp>
      <p:sp>
        <p:nvSpPr>
          <p:cNvPr id="3" name="コンテンツ プレースホルダー 2">
            <a:extLst>
              <a:ext uri="{FF2B5EF4-FFF2-40B4-BE49-F238E27FC236}">
                <a16:creationId xmlns:a16="http://schemas.microsoft.com/office/drawing/2014/main" id="{83643E6F-0638-D83E-383B-2E0A92706EC9}"/>
              </a:ext>
            </a:extLst>
          </p:cNvPr>
          <p:cNvSpPr>
            <a:spLocks noGrp="1"/>
          </p:cNvSpPr>
          <p:nvPr>
            <p:ph idx="1"/>
          </p:nvPr>
        </p:nvSpPr>
        <p:spPr/>
        <p:txBody>
          <a:bodyPr/>
          <a:lstStyle/>
          <a:p>
            <a:pPr marL="0" indent="0">
              <a:buNone/>
            </a:pPr>
            <a:r>
              <a:rPr kumimoji="1" lang="en-US" altLang="ja-JP" dirty="0"/>
              <a:t>【</a:t>
            </a:r>
            <a:r>
              <a:rPr kumimoji="1" lang="ja-JP" altLang="en-US" dirty="0"/>
              <a:t>目的</a:t>
            </a:r>
            <a:r>
              <a:rPr kumimoji="1" lang="en-US" altLang="ja-JP" dirty="0"/>
              <a:t>】</a:t>
            </a:r>
          </a:p>
          <a:p>
            <a:pPr marL="0" indent="0">
              <a:buNone/>
            </a:pPr>
            <a:r>
              <a:rPr lang="ja-JP" altLang="en-US" dirty="0"/>
              <a:t>先行研究によって証明されたアメリカの</a:t>
            </a:r>
            <a:r>
              <a:rPr lang="en-US" altLang="ja-JP" dirty="0"/>
              <a:t>REIT</a:t>
            </a:r>
            <a:r>
              <a:rPr lang="ja-JP" altLang="en-US" dirty="0"/>
              <a:t>市場における「小型株効果の存在」と、「小型株の方が大型株に比べリスクが低いという現象」について、日本の</a:t>
            </a:r>
            <a:r>
              <a:rPr lang="en-US" altLang="ja-JP" dirty="0"/>
              <a:t>REIT</a:t>
            </a:r>
            <a:r>
              <a:rPr lang="ja-JP" altLang="en-US" dirty="0"/>
              <a:t>（</a:t>
            </a:r>
            <a:r>
              <a:rPr lang="en-US" altLang="ja-JP" dirty="0"/>
              <a:t>J-REIT</a:t>
            </a:r>
            <a:r>
              <a:rPr lang="ja-JP" altLang="en-US" dirty="0"/>
              <a:t>）市場においても確認されるかについて調査する。</a:t>
            </a:r>
            <a:endParaRPr kumimoji="1" lang="ja-JP" altLang="en-US" dirty="0"/>
          </a:p>
        </p:txBody>
      </p:sp>
      <p:sp>
        <p:nvSpPr>
          <p:cNvPr id="4" name="スライド番号プレースホルダー 3">
            <a:extLst>
              <a:ext uri="{FF2B5EF4-FFF2-40B4-BE49-F238E27FC236}">
                <a16:creationId xmlns:a16="http://schemas.microsoft.com/office/drawing/2014/main" id="{6CBCAC3F-CC34-9693-6C84-B899627596D4}"/>
              </a:ext>
            </a:extLst>
          </p:cNvPr>
          <p:cNvSpPr>
            <a:spLocks noGrp="1"/>
          </p:cNvSpPr>
          <p:nvPr>
            <p:ph type="sldNum" sz="quarter" idx="12"/>
          </p:nvPr>
        </p:nvSpPr>
        <p:spPr/>
        <p:txBody>
          <a:bodyPr/>
          <a:lstStyle/>
          <a:p>
            <a:fld id="{57A7E0CB-059B-4D92-BD4B-722AE724837D}" type="slidenum">
              <a:rPr kumimoji="1" lang="ja-JP" altLang="en-US" smtClean="0"/>
              <a:t>4</a:t>
            </a:fld>
            <a:endParaRPr kumimoji="1" lang="ja-JP" altLang="en-US"/>
          </a:p>
        </p:txBody>
      </p:sp>
    </p:spTree>
    <p:extLst>
      <p:ext uri="{BB962C8B-B14F-4D97-AF65-F5344CB8AC3E}">
        <p14:creationId xmlns:p14="http://schemas.microsoft.com/office/powerpoint/2010/main" val="13342099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9B5CE5D-CE9E-C6B2-08EA-3BA7F8FB06AD}"/>
              </a:ext>
            </a:extLst>
          </p:cNvPr>
          <p:cNvSpPr>
            <a:spLocks noGrp="1"/>
          </p:cNvSpPr>
          <p:nvPr>
            <p:ph type="title"/>
          </p:nvPr>
        </p:nvSpPr>
        <p:spPr/>
        <p:txBody>
          <a:bodyPr/>
          <a:lstStyle/>
          <a:p>
            <a:r>
              <a:rPr kumimoji="1" lang="en-US" altLang="ja-JP" b="1" u="sng" dirty="0"/>
              <a:t>2</a:t>
            </a:r>
            <a:r>
              <a:rPr kumimoji="1" lang="ja-JP" altLang="en-US" b="1" u="sng" dirty="0"/>
              <a:t>．</a:t>
            </a:r>
            <a:r>
              <a:rPr kumimoji="1" lang="en-US" altLang="ja-JP" b="1" u="sng" dirty="0"/>
              <a:t>REIT</a:t>
            </a:r>
            <a:r>
              <a:rPr kumimoji="1" lang="ja-JP" altLang="en-US" b="1" u="sng" dirty="0"/>
              <a:t>とは</a:t>
            </a:r>
          </a:p>
        </p:txBody>
      </p:sp>
      <p:pic>
        <p:nvPicPr>
          <p:cNvPr id="5" name="コンテンツ プレースホルダー 4" descr="ダイアグラム&#10;&#10;自動的に生成された説明">
            <a:extLst>
              <a:ext uri="{FF2B5EF4-FFF2-40B4-BE49-F238E27FC236}">
                <a16:creationId xmlns:a16="http://schemas.microsoft.com/office/drawing/2014/main" id="{4C5B9BB0-84D3-AB92-880B-7120AE3E6DEE}"/>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587536" y="1513595"/>
            <a:ext cx="8848352" cy="5344405"/>
          </a:xfrm>
        </p:spPr>
      </p:pic>
      <p:sp>
        <p:nvSpPr>
          <p:cNvPr id="7" name="テキスト ボックス 6">
            <a:extLst>
              <a:ext uri="{FF2B5EF4-FFF2-40B4-BE49-F238E27FC236}">
                <a16:creationId xmlns:a16="http://schemas.microsoft.com/office/drawing/2014/main" id="{B4FBCDC2-CE71-5C51-71B0-F89AEBFBE0B8}"/>
              </a:ext>
            </a:extLst>
          </p:cNvPr>
          <p:cNvSpPr txBox="1"/>
          <p:nvPr/>
        </p:nvSpPr>
        <p:spPr>
          <a:xfrm>
            <a:off x="838200" y="1690688"/>
            <a:ext cx="2368296" cy="523220"/>
          </a:xfrm>
          <a:prstGeom prst="rect">
            <a:avLst/>
          </a:prstGeom>
          <a:noFill/>
        </p:spPr>
        <p:txBody>
          <a:bodyPr wrap="square" rtlCol="0">
            <a:spAutoFit/>
          </a:bodyPr>
          <a:lstStyle/>
          <a:p>
            <a:r>
              <a:rPr kumimoji="1" lang="en-US" altLang="ja-JP" sz="2800" dirty="0"/>
              <a:t>【</a:t>
            </a:r>
            <a:r>
              <a:rPr kumimoji="1" lang="ja-JP" altLang="en-US" sz="2800" dirty="0"/>
              <a:t>仕組み</a:t>
            </a:r>
            <a:r>
              <a:rPr kumimoji="1" lang="en-US" altLang="ja-JP" sz="2800" dirty="0"/>
              <a:t>】</a:t>
            </a:r>
            <a:endParaRPr kumimoji="1" lang="ja-JP" altLang="en-US" sz="2800" dirty="0"/>
          </a:p>
        </p:txBody>
      </p:sp>
      <p:sp>
        <p:nvSpPr>
          <p:cNvPr id="8" name="スライド番号プレースホルダー 7">
            <a:extLst>
              <a:ext uri="{FF2B5EF4-FFF2-40B4-BE49-F238E27FC236}">
                <a16:creationId xmlns:a16="http://schemas.microsoft.com/office/drawing/2014/main" id="{CB0C125A-A3C3-4F41-1B09-DE5B97AB7621}"/>
              </a:ext>
            </a:extLst>
          </p:cNvPr>
          <p:cNvSpPr>
            <a:spLocks noGrp="1"/>
          </p:cNvSpPr>
          <p:nvPr>
            <p:ph type="sldNum" sz="quarter" idx="12"/>
          </p:nvPr>
        </p:nvSpPr>
        <p:spPr/>
        <p:txBody>
          <a:bodyPr/>
          <a:lstStyle/>
          <a:p>
            <a:fld id="{57A7E0CB-059B-4D92-BD4B-722AE724837D}" type="slidenum">
              <a:rPr kumimoji="1" lang="ja-JP" altLang="en-US" smtClean="0"/>
              <a:t>5</a:t>
            </a:fld>
            <a:endParaRPr kumimoji="1" lang="ja-JP" altLang="en-US"/>
          </a:p>
        </p:txBody>
      </p:sp>
    </p:spTree>
    <p:extLst>
      <p:ext uri="{BB962C8B-B14F-4D97-AF65-F5344CB8AC3E}">
        <p14:creationId xmlns:p14="http://schemas.microsoft.com/office/powerpoint/2010/main" val="12482509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EFB3765-5A91-0E62-7034-37DE54E38CA2}"/>
              </a:ext>
            </a:extLst>
          </p:cNvPr>
          <p:cNvSpPr>
            <a:spLocks noGrp="1"/>
          </p:cNvSpPr>
          <p:nvPr>
            <p:ph type="title"/>
          </p:nvPr>
        </p:nvSpPr>
        <p:spPr/>
        <p:txBody>
          <a:bodyPr/>
          <a:lstStyle/>
          <a:p>
            <a:r>
              <a:rPr kumimoji="1" lang="en-US" altLang="ja-JP" b="1" u="sng" dirty="0"/>
              <a:t>3</a:t>
            </a:r>
            <a:r>
              <a:rPr kumimoji="1" lang="ja-JP" altLang="en-US" b="1" u="sng" dirty="0"/>
              <a:t>．分析方法</a:t>
            </a:r>
          </a:p>
        </p:txBody>
      </p:sp>
      <p:sp>
        <p:nvSpPr>
          <p:cNvPr id="3" name="コンテンツ プレースホルダー 2">
            <a:extLst>
              <a:ext uri="{FF2B5EF4-FFF2-40B4-BE49-F238E27FC236}">
                <a16:creationId xmlns:a16="http://schemas.microsoft.com/office/drawing/2014/main" id="{BA5DD6DB-E4C4-D233-958B-36DF6EE8658A}"/>
              </a:ext>
            </a:extLst>
          </p:cNvPr>
          <p:cNvSpPr>
            <a:spLocks noGrp="1"/>
          </p:cNvSpPr>
          <p:nvPr>
            <p:ph idx="1"/>
          </p:nvPr>
        </p:nvSpPr>
        <p:spPr/>
        <p:txBody>
          <a:bodyPr>
            <a:normAutofit/>
          </a:bodyPr>
          <a:lstStyle/>
          <a:p>
            <a:pPr marL="0" indent="0">
              <a:buNone/>
            </a:pPr>
            <a:r>
              <a:rPr kumimoji="1" lang="en-US" altLang="ja-JP" sz="3200" dirty="0"/>
              <a:t>【</a:t>
            </a:r>
            <a:r>
              <a:rPr kumimoji="1" lang="ja-JP" altLang="en-US" sz="3200" dirty="0"/>
              <a:t>手順</a:t>
            </a:r>
            <a:r>
              <a:rPr kumimoji="1" lang="en-US" altLang="ja-JP" sz="3200" dirty="0"/>
              <a:t>】</a:t>
            </a:r>
            <a:endParaRPr lang="en-US" altLang="ja-JP" sz="3200" dirty="0"/>
          </a:p>
          <a:p>
            <a:pPr marL="514350" indent="-514350">
              <a:buFont typeface="+mj-ea"/>
              <a:buAutoNum type="circleNumDbPlain"/>
            </a:pPr>
            <a:r>
              <a:rPr kumimoji="1" lang="en-US" altLang="ja-JP" sz="3200" dirty="0"/>
              <a:t>J-REIT</a:t>
            </a:r>
            <a:r>
              <a:rPr kumimoji="1" lang="ja-JP" altLang="en-US" sz="3200" dirty="0"/>
              <a:t>を時価総額に基づき順位付けをする。</a:t>
            </a:r>
            <a:endParaRPr kumimoji="1" lang="en-US" altLang="ja-JP" sz="3200" dirty="0"/>
          </a:p>
          <a:p>
            <a:pPr marL="514350" indent="-514350">
              <a:buFont typeface="+mj-ea"/>
              <a:buAutoNum type="circleNumDbPlain"/>
            </a:pPr>
            <a:r>
              <a:rPr lang="ja-JP" altLang="en-US" sz="3200" dirty="0"/>
              <a:t>時価総額の順位に沿って</a:t>
            </a:r>
            <a:r>
              <a:rPr lang="en-US" altLang="ja-JP" sz="3200" dirty="0"/>
              <a:t>3</a:t>
            </a:r>
            <a:r>
              <a:rPr lang="ja-JP" altLang="en-US" sz="3200" dirty="0"/>
              <a:t>分位ポートフォリオを作成。</a:t>
            </a:r>
            <a:endParaRPr lang="en-US" altLang="ja-JP" sz="3200" dirty="0"/>
          </a:p>
          <a:p>
            <a:pPr marL="514350" indent="-514350">
              <a:buFont typeface="+mj-ea"/>
              <a:buAutoNum type="circleNumDbPlain"/>
            </a:pPr>
            <a:r>
              <a:rPr kumimoji="1" lang="ja-JP" altLang="en-US" sz="3200" dirty="0"/>
              <a:t>回帰分析を行う。</a:t>
            </a:r>
            <a:endParaRPr kumimoji="1" lang="en-US" altLang="ja-JP" sz="3200" dirty="0"/>
          </a:p>
        </p:txBody>
      </p:sp>
      <p:sp>
        <p:nvSpPr>
          <p:cNvPr id="4" name="スライド番号プレースホルダー 3">
            <a:extLst>
              <a:ext uri="{FF2B5EF4-FFF2-40B4-BE49-F238E27FC236}">
                <a16:creationId xmlns:a16="http://schemas.microsoft.com/office/drawing/2014/main" id="{D7AF4D30-9D90-1E0E-A4D8-AE08A7A937BA}"/>
              </a:ext>
            </a:extLst>
          </p:cNvPr>
          <p:cNvSpPr>
            <a:spLocks noGrp="1"/>
          </p:cNvSpPr>
          <p:nvPr>
            <p:ph type="sldNum" sz="quarter" idx="12"/>
          </p:nvPr>
        </p:nvSpPr>
        <p:spPr/>
        <p:txBody>
          <a:bodyPr/>
          <a:lstStyle/>
          <a:p>
            <a:fld id="{108A452A-A025-4108-AB8E-3D6F3C247092}" type="slidenum">
              <a:rPr lang="ja-JP" altLang="en-US" smtClean="0"/>
              <a:pPr/>
              <a:t>6</a:t>
            </a:fld>
            <a:endParaRPr lang="ja-JP" altLang="en-US" dirty="0"/>
          </a:p>
        </p:txBody>
      </p:sp>
    </p:spTree>
    <p:extLst>
      <p:ext uri="{BB962C8B-B14F-4D97-AF65-F5344CB8AC3E}">
        <p14:creationId xmlns:p14="http://schemas.microsoft.com/office/powerpoint/2010/main" val="4432191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7A0DF5C-93CD-DD6A-C476-DDC8B62F17C7}"/>
              </a:ext>
            </a:extLst>
          </p:cNvPr>
          <p:cNvSpPr>
            <a:spLocks noGrp="1"/>
          </p:cNvSpPr>
          <p:nvPr>
            <p:ph type="title"/>
          </p:nvPr>
        </p:nvSpPr>
        <p:spPr/>
        <p:txBody>
          <a:bodyPr/>
          <a:lstStyle/>
          <a:p>
            <a:r>
              <a:rPr kumimoji="1" lang="en-US" altLang="ja-JP" b="1" u="sng" dirty="0"/>
              <a:t>3</a:t>
            </a:r>
            <a:r>
              <a:rPr kumimoji="1" lang="ja-JP" altLang="en-US" b="1" u="sng" dirty="0"/>
              <a:t>．分析方法</a:t>
            </a:r>
          </a:p>
        </p:txBody>
      </p:sp>
      <p:sp>
        <p:nvSpPr>
          <p:cNvPr id="3" name="コンテンツ プレースホルダー 2">
            <a:extLst>
              <a:ext uri="{FF2B5EF4-FFF2-40B4-BE49-F238E27FC236}">
                <a16:creationId xmlns:a16="http://schemas.microsoft.com/office/drawing/2014/main" id="{5CCDF661-5AB2-F441-E065-5D1F9D07B0FE}"/>
              </a:ext>
            </a:extLst>
          </p:cNvPr>
          <p:cNvSpPr>
            <a:spLocks noGrp="1"/>
          </p:cNvSpPr>
          <p:nvPr>
            <p:ph idx="1"/>
          </p:nvPr>
        </p:nvSpPr>
        <p:spPr>
          <a:xfrm>
            <a:off x="838200" y="1690688"/>
            <a:ext cx="10515600" cy="4486275"/>
          </a:xfrm>
        </p:spPr>
        <p:txBody>
          <a:bodyPr/>
          <a:lstStyle/>
          <a:p>
            <a:pPr marL="0" indent="0">
              <a:buNone/>
            </a:pPr>
            <a:r>
              <a:rPr kumimoji="1" lang="en-US" altLang="ja-JP" dirty="0"/>
              <a:t>【</a:t>
            </a:r>
            <a:r>
              <a:rPr kumimoji="1" lang="ja-JP" altLang="en-US" dirty="0"/>
              <a:t>ポートフォリオ作成（毎年</a:t>
            </a:r>
            <a:r>
              <a:rPr kumimoji="1" lang="en-US" altLang="ja-JP" dirty="0"/>
              <a:t>01/01</a:t>
            </a:r>
            <a:r>
              <a:rPr kumimoji="1" lang="ja-JP" altLang="en-US" dirty="0"/>
              <a:t>に更新）</a:t>
            </a:r>
            <a:r>
              <a:rPr kumimoji="1" lang="en-US" altLang="ja-JP" dirty="0"/>
              <a:t>】</a:t>
            </a:r>
          </a:p>
          <a:p>
            <a:pPr marL="457200" lvl="1" indent="0">
              <a:buNone/>
            </a:pPr>
            <a:r>
              <a:rPr lang="ja-JP" altLang="en-US" dirty="0"/>
              <a:t>対象銘柄を時価総額の大きい順に並べ、</a:t>
            </a:r>
            <a:r>
              <a:rPr lang="en-US" altLang="ja-JP" dirty="0"/>
              <a:t>3</a:t>
            </a:r>
            <a:r>
              <a:rPr lang="ja-JP" altLang="en-US" dirty="0"/>
              <a:t>分位ポートフォリオを作成</a:t>
            </a:r>
            <a:r>
              <a:rPr lang="en-US" altLang="ja-JP" sz="2800" baseline="30000" dirty="0"/>
              <a:t>※1</a:t>
            </a:r>
          </a:p>
          <a:p>
            <a:pPr marL="0" indent="0">
              <a:buNone/>
            </a:pPr>
            <a:r>
              <a:rPr lang="en-US" altLang="ja-JP" dirty="0"/>
              <a:t>【</a:t>
            </a:r>
            <a:r>
              <a:rPr lang="ja-JP" altLang="en-US" dirty="0"/>
              <a:t>例</a:t>
            </a:r>
            <a:r>
              <a:rPr lang="en-US" altLang="ja-JP" dirty="0"/>
              <a:t>】</a:t>
            </a:r>
          </a:p>
          <a:p>
            <a:pPr marL="0" indent="0">
              <a:buNone/>
            </a:pPr>
            <a:br>
              <a:rPr kumimoji="1" lang="en-US" altLang="ja-JP" dirty="0"/>
            </a:br>
            <a:endParaRPr kumimoji="1" lang="en-US" altLang="ja-JP" dirty="0"/>
          </a:p>
          <a:p>
            <a:pPr marL="0" indent="0">
              <a:buNone/>
            </a:pPr>
            <a:endParaRPr kumimoji="1" lang="ja-JP" altLang="en-US" dirty="0"/>
          </a:p>
        </p:txBody>
      </p:sp>
      <p:sp>
        <p:nvSpPr>
          <p:cNvPr id="4" name="スライド番号プレースホルダー 3">
            <a:extLst>
              <a:ext uri="{FF2B5EF4-FFF2-40B4-BE49-F238E27FC236}">
                <a16:creationId xmlns:a16="http://schemas.microsoft.com/office/drawing/2014/main" id="{03BA2E81-7A14-4FD9-DC6C-4A7CCA397A21}"/>
              </a:ext>
            </a:extLst>
          </p:cNvPr>
          <p:cNvSpPr>
            <a:spLocks noGrp="1"/>
          </p:cNvSpPr>
          <p:nvPr>
            <p:ph type="sldNum" sz="quarter" idx="12"/>
          </p:nvPr>
        </p:nvSpPr>
        <p:spPr/>
        <p:txBody>
          <a:bodyPr/>
          <a:lstStyle/>
          <a:p>
            <a:fld id="{57A7E0CB-059B-4D92-BD4B-722AE724837D}" type="slidenum">
              <a:rPr kumimoji="1" lang="ja-JP" altLang="en-US" smtClean="0"/>
              <a:t>7</a:t>
            </a:fld>
            <a:endParaRPr kumimoji="1" lang="ja-JP" altLang="en-US"/>
          </a:p>
        </p:txBody>
      </p:sp>
      <p:graphicFrame>
        <p:nvGraphicFramePr>
          <p:cNvPr id="6" name="表 5">
            <a:extLst>
              <a:ext uri="{FF2B5EF4-FFF2-40B4-BE49-F238E27FC236}">
                <a16:creationId xmlns:a16="http://schemas.microsoft.com/office/drawing/2014/main" id="{F2E9757B-B06F-233D-0584-4A7EAE4D15FE}"/>
              </a:ext>
            </a:extLst>
          </p:cNvPr>
          <p:cNvGraphicFramePr>
            <a:graphicFrameLocks noGrp="1"/>
          </p:cNvGraphicFramePr>
          <p:nvPr/>
        </p:nvGraphicFramePr>
        <p:xfrm>
          <a:off x="2007134" y="2868328"/>
          <a:ext cx="2969127" cy="3989678"/>
        </p:xfrm>
        <a:graphic>
          <a:graphicData uri="http://schemas.openxmlformats.org/drawingml/2006/table">
            <a:tbl>
              <a:tblPr/>
              <a:tblGrid>
                <a:gridCol w="622559">
                  <a:extLst>
                    <a:ext uri="{9D8B030D-6E8A-4147-A177-3AD203B41FA5}">
                      <a16:colId xmlns:a16="http://schemas.microsoft.com/office/drawing/2014/main" val="2515800442"/>
                    </a:ext>
                  </a:extLst>
                </a:gridCol>
                <a:gridCol w="2346568">
                  <a:extLst>
                    <a:ext uri="{9D8B030D-6E8A-4147-A177-3AD203B41FA5}">
                      <a16:colId xmlns:a16="http://schemas.microsoft.com/office/drawing/2014/main" val="1004515575"/>
                    </a:ext>
                  </a:extLst>
                </a:gridCol>
              </a:tblGrid>
              <a:tr h="362698">
                <a:tc>
                  <a:txBody>
                    <a:bodyPr/>
                    <a:lstStyle/>
                    <a:p>
                      <a:pPr algn="ctr"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TW" altLang="en-US" sz="2000" b="0" i="0" u="none" strike="noStrike" dirty="0">
                          <a:solidFill>
                            <a:srgbClr val="000000"/>
                          </a:solidFill>
                          <a:effectLst/>
                          <a:latin typeface="游ゴシック" panose="020B0400000000000000" pitchFamily="50" charset="-128"/>
                          <a:ea typeface="游ゴシック" panose="020B0400000000000000" pitchFamily="50" charset="-128"/>
                        </a:rPr>
                        <a:t>時価総額（億円）</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25721361"/>
                  </a:ext>
                </a:extLst>
              </a:tr>
              <a:tr h="362698">
                <a:tc>
                  <a:txBody>
                    <a:bodyPr/>
                    <a:lstStyle/>
                    <a:p>
                      <a:pPr algn="ctr" fontAlgn="ctr"/>
                      <a:r>
                        <a:rPr lang="en-US" sz="2000" b="0" i="0" u="none" strike="noStrike" dirty="0">
                          <a:solidFill>
                            <a:srgbClr val="000000"/>
                          </a:solidFill>
                          <a:effectLst/>
                          <a:latin typeface="游ゴシック" panose="020B0400000000000000" pitchFamily="50" charset="-128"/>
                          <a:ea typeface="游ゴシック" panose="020B0400000000000000" pitchFamily="50" charset="-128"/>
                        </a:rPr>
                        <a:t>A</a:t>
                      </a:r>
                      <a:r>
                        <a:rPr lang="ja-JP" altLang="en-US" sz="2000" b="0" i="0" u="none" strike="noStrike" dirty="0">
                          <a:solidFill>
                            <a:srgbClr val="000000"/>
                          </a:solidFill>
                          <a:effectLst/>
                          <a:latin typeface="游ゴシック" panose="020B0400000000000000" pitchFamily="50" charset="-128"/>
                          <a:ea typeface="游ゴシック" panose="020B0400000000000000" pitchFamily="50" charset="-128"/>
                        </a:rPr>
                        <a:t>社</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2000" b="0" i="0" u="none" strike="noStrike" dirty="0">
                          <a:solidFill>
                            <a:srgbClr val="000000"/>
                          </a:solidFill>
                          <a:effectLst/>
                          <a:latin typeface="游ゴシック" panose="020B0400000000000000" pitchFamily="50" charset="-128"/>
                          <a:ea typeface="游ゴシック" panose="020B0400000000000000" pitchFamily="50" charset="-128"/>
                        </a:rPr>
                        <a:t>10000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7517259"/>
                  </a:ext>
                </a:extLst>
              </a:tr>
              <a:tr h="362698">
                <a:tc>
                  <a:txBody>
                    <a:bodyPr/>
                    <a:lstStyle/>
                    <a:p>
                      <a:pPr algn="ctr" fontAlgn="ctr"/>
                      <a:r>
                        <a:rPr lang="en-US" sz="2000" b="0" i="0" u="none" strike="noStrike" dirty="0">
                          <a:solidFill>
                            <a:srgbClr val="000000"/>
                          </a:solidFill>
                          <a:effectLst/>
                          <a:latin typeface="游ゴシック" panose="020B0400000000000000" pitchFamily="50" charset="-128"/>
                          <a:ea typeface="游ゴシック" panose="020B0400000000000000" pitchFamily="50" charset="-128"/>
                        </a:rPr>
                        <a:t>B</a:t>
                      </a:r>
                      <a:r>
                        <a:rPr lang="ja-JP" altLang="en-US" sz="2000" b="0" i="0" u="none" strike="noStrike" dirty="0">
                          <a:solidFill>
                            <a:srgbClr val="000000"/>
                          </a:solidFill>
                          <a:effectLst/>
                          <a:latin typeface="游ゴシック" panose="020B0400000000000000" pitchFamily="50" charset="-128"/>
                          <a:ea typeface="游ゴシック" panose="020B0400000000000000" pitchFamily="50" charset="-128"/>
                        </a:rPr>
                        <a:t>社</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2000" b="0" i="0" u="none" strike="noStrike" dirty="0">
                          <a:solidFill>
                            <a:srgbClr val="000000"/>
                          </a:solidFill>
                          <a:effectLst/>
                          <a:latin typeface="游ゴシック" panose="020B0400000000000000" pitchFamily="50" charset="-128"/>
                          <a:ea typeface="游ゴシック" panose="020B0400000000000000" pitchFamily="50" charset="-128"/>
                        </a:rPr>
                        <a:t>8500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24358110"/>
                  </a:ext>
                </a:extLst>
              </a:tr>
              <a:tr h="362698">
                <a:tc>
                  <a:txBody>
                    <a:bodyPr/>
                    <a:lstStyle/>
                    <a:p>
                      <a:pPr algn="ctr" fontAlgn="ctr"/>
                      <a:r>
                        <a:rPr lang="en-US" sz="2000" b="0" i="0" u="none" strike="noStrike" dirty="0">
                          <a:solidFill>
                            <a:srgbClr val="000000"/>
                          </a:solidFill>
                          <a:effectLst/>
                          <a:latin typeface="游ゴシック" panose="020B0400000000000000" pitchFamily="50" charset="-128"/>
                          <a:ea typeface="游ゴシック" panose="020B0400000000000000" pitchFamily="50" charset="-128"/>
                        </a:rPr>
                        <a:t>C</a:t>
                      </a:r>
                      <a:r>
                        <a:rPr lang="ja-JP" altLang="en-US" sz="2000" b="0" i="0" u="none" strike="noStrike" dirty="0">
                          <a:solidFill>
                            <a:srgbClr val="000000"/>
                          </a:solidFill>
                          <a:effectLst/>
                          <a:latin typeface="游ゴシック" panose="020B0400000000000000" pitchFamily="50" charset="-128"/>
                          <a:ea typeface="游ゴシック" panose="020B0400000000000000" pitchFamily="50" charset="-128"/>
                        </a:rPr>
                        <a:t>社</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2000" b="0" i="0" u="none" strike="noStrike" dirty="0">
                          <a:solidFill>
                            <a:srgbClr val="000000"/>
                          </a:solidFill>
                          <a:effectLst/>
                          <a:latin typeface="游ゴシック" panose="020B0400000000000000" pitchFamily="50" charset="-128"/>
                          <a:ea typeface="游ゴシック" panose="020B0400000000000000" pitchFamily="50" charset="-128"/>
                        </a:rPr>
                        <a:t>7800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78372853"/>
                  </a:ext>
                </a:extLst>
              </a:tr>
              <a:tr h="362698">
                <a:tc>
                  <a:txBody>
                    <a:bodyPr/>
                    <a:lstStyle/>
                    <a:p>
                      <a:pPr algn="ctr" fontAlgn="ctr"/>
                      <a:r>
                        <a:rPr lang="en-US" sz="2000" b="0" i="0" u="none" strike="noStrike" dirty="0">
                          <a:solidFill>
                            <a:srgbClr val="000000"/>
                          </a:solidFill>
                          <a:effectLst/>
                          <a:latin typeface="游ゴシック" panose="020B0400000000000000" pitchFamily="50" charset="-128"/>
                          <a:ea typeface="游ゴシック" panose="020B0400000000000000" pitchFamily="50" charset="-128"/>
                        </a:rPr>
                        <a:t>D</a:t>
                      </a:r>
                      <a:r>
                        <a:rPr lang="ja-JP" altLang="en-US" sz="2000" b="0" i="0" u="none" strike="noStrike" dirty="0">
                          <a:solidFill>
                            <a:srgbClr val="000000"/>
                          </a:solidFill>
                          <a:effectLst/>
                          <a:latin typeface="游ゴシック" panose="020B0400000000000000" pitchFamily="50" charset="-128"/>
                          <a:ea typeface="游ゴシック" panose="020B0400000000000000" pitchFamily="50" charset="-128"/>
                        </a:rPr>
                        <a:t>社</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2000" b="1" i="0" u="none" strike="noStrike" dirty="0">
                          <a:solidFill>
                            <a:srgbClr val="000000"/>
                          </a:solidFill>
                          <a:effectLst/>
                          <a:latin typeface="游ゴシック" panose="020B0400000000000000" pitchFamily="50" charset="-128"/>
                          <a:ea typeface="游ゴシック" panose="020B0400000000000000" pitchFamily="50" charset="-128"/>
                        </a:rPr>
                        <a:t>6900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extLst>
                  <a:ext uri="{0D108BD9-81ED-4DB2-BD59-A6C34878D82A}">
                    <a16:rowId xmlns:a16="http://schemas.microsoft.com/office/drawing/2014/main" val="439988184"/>
                  </a:ext>
                </a:extLst>
              </a:tr>
              <a:tr h="362698">
                <a:tc>
                  <a:txBody>
                    <a:bodyPr/>
                    <a:lstStyle/>
                    <a:p>
                      <a:pPr algn="ctr" fontAlgn="ctr"/>
                      <a:r>
                        <a:rPr lang="en-US" sz="2000" b="0" i="0" u="none" strike="noStrike" dirty="0">
                          <a:solidFill>
                            <a:srgbClr val="000000"/>
                          </a:solidFill>
                          <a:effectLst/>
                          <a:latin typeface="游ゴシック" panose="020B0400000000000000" pitchFamily="50" charset="-128"/>
                          <a:ea typeface="游ゴシック" panose="020B0400000000000000" pitchFamily="50" charset="-128"/>
                        </a:rPr>
                        <a:t>E</a:t>
                      </a:r>
                      <a:r>
                        <a:rPr lang="ja-JP" altLang="en-US" sz="2000" b="0" i="0" u="none" strike="noStrike" dirty="0">
                          <a:solidFill>
                            <a:srgbClr val="000000"/>
                          </a:solidFill>
                          <a:effectLst/>
                          <a:latin typeface="游ゴシック" panose="020B0400000000000000" pitchFamily="50" charset="-128"/>
                          <a:ea typeface="游ゴシック" panose="020B0400000000000000" pitchFamily="50" charset="-128"/>
                        </a:rPr>
                        <a:t>社</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2000" b="0" i="0" u="none" strike="noStrike" dirty="0">
                          <a:solidFill>
                            <a:srgbClr val="000000"/>
                          </a:solidFill>
                          <a:effectLst/>
                          <a:latin typeface="游ゴシック" panose="020B0400000000000000" pitchFamily="50" charset="-128"/>
                          <a:ea typeface="游ゴシック" panose="020B0400000000000000" pitchFamily="50" charset="-128"/>
                        </a:rPr>
                        <a:t>5700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51216551"/>
                  </a:ext>
                </a:extLst>
              </a:tr>
              <a:tr h="362698">
                <a:tc>
                  <a:txBody>
                    <a:bodyPr/>
                    <a:lstStyle/>
                    <a:p>
                      <a:pPr algn="ctr" fontAlgn="ctr"/>
                      <a:r>
                        <a:rPr lang="en-US" sz="2000" b="0" i="0" u="none" strike="noStrike" dirty="0">
                          <a:solidFill>
                            <a:srgbClr val="000000"/>
                          </a:solidFill>
                          <a:effectLst/>
                          <a:latin typeface="游ゴシック" panose="020B0400000000000000" pitchFamily="50" charset="-128"/>
                          <a:ea typeface="游ゴシック" panose="020B0400000000000000" pitchFamily="50" charset="-128"/>
                        </a:rPr>
                        <a:t>F</a:t>
                      </a:r>
                      <a:r>
                        <a:rPr lang="ja-JP" altLang="en-US" sz="2000" b="0" i="0" u="none" strike="noStrike" dirty="0">
                          <a:solidFill>
                            <a:srgbClr val="000000"/>
                          </a:solidFill>
                          <a:effectLst/>
                          <a:latin typeface="游ゴシック" panose="020B0400000000000000" pitchFamily="50" charset="-128"/>
                          <a:ea typeface="游ゴシック" panose="020B0400000000000000" pitchFamily="50" charset="-128"/>
                        </a:rPr>
                        <a:t>社</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2000" b="0" i="0" u="none" strike="noStrike">
                          <a:solidFill>
                            <a:srgbClr val="000000"/>
                          </a:solidFill>
                          <a:effectLst/>
                          <a:latin typeface="游ゴシック" panose="020B0400000000000000" pitchFamily="50" charset="-128"/>
                          <a:ea typeface="游ゴシック" panose="020B0400000000000000" pitchFamily="50" charset="-128"/>
                        </a:rPr>
                        <a:t>4200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11063996"/>
                  </a:ext>
                </a:extLst>
              </a:tr>
              <a:tr h="362698">
                <a:tc>
                  <a:txBody>
                    <a:bodyPr/>
                    <a:lstStyle/>
                    <a:p>
                      <a:pPr algn="ctr" fontAlgn="ctr"/>
                      <a:r>
                        <a:rPr lang="en-US" sz="2000" b="0" i="0" u="none" strike="noStrike" dirty="0">
                          <a:solidFill>
                            <a:srgbClr val="000000"/>
                          </a:solidFill>
                          <a:effectLst/>
                          <a:latin typeface="游ゴシック" panose="020B0400000000000000" pitchFamily="50" charset="-128"/>
                          <a:ea typeface="游ゴシック" panose="020B0400000000000000" pitchFamily="50" charset="-128"/>
                        </a:rPr>
                        <a:t>G</a:t>
                      </a:r>
                      <a:r>
                        <a:rPr lang="ja-JP" altLang="en-US" sz="2000" b="0" i="0" u="none" strike="noStrike" dirty="0">
                          <a:solidFill>
                            <a:srgbClr val="000000"/>
                          </a:solidFill>
                          <a:effectLst/>
                          <a:latin typeface="游ゴシック" panose="020B0400000000000000" pitchFamily="50" charset="-128"/>
                          <a:ea typeface="游ゴシック" panose="020B0400000000000000" pitchFamily="50" charset="-128"/>
                        </a:rPr>
                        <a:t>社</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2000" b="1" i="0" u="none" strike="noStrike" dirty="0">
                          <a:solidFill>
                            <a:srgbClr val="000000"/>
                          </a:solidFill>
                          <a:effectLst/>
                          <a:latin typeface="游ゴシック" panose="020B0400000000000000" pitchFamily="50" charset="-128"/>
                          <a:ea typeface="游ゴシック" panose="020B0400000000000000" pitchFamily="50" charset="-128"/>
                        </a:rPr>
                        <a:t>3800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extLst>
                  <a:ext uri="{0D108BD9-81ED-4DB2-BD59-A6C34878D82A}">
                    <a16:rowId xmlns:a16="http://schemas.microsoft.com/office/drawing/2014/main" val="2124068919"/>
                  </a:ext>
                </a:extLst>
              </a:tr>
              <a:tr h="362698">
                <a:tc>
                  <a:txBody>
                    <a:bodyPr/>
                    <a:lstStyle/>
                    <a:p>
                      <a:pPr algn="ctr" fontAlgn="ctr"/>
                      <a:r>
                        <a:rPr lang="en-US" sz="2000" b="0" i="0" u="none" strike="noStrike" dirty="0">
                          <a:solidFill>
                            <a:srgbClr val="000000"/>
                          </a:solidFill>
                          <a:effectLst/>
                          <a:latin typeface="游ゴシック" panose="020B0400000000000000" pitchFamily="50" charset="-128"/>
                          <a:ea typeface="游ゴシック" panose="020B0400000000000000" pitchFamily="50" charset="-128"/>
                        </a:rPr>
                        <a:t>H</a:t>
                      </a:r>
                      <a:r>
                        <a:rPr lang="ja-JP" altLang="en-US" sz="2000" b="0" i="0" u="none" strike="noStrike" dirty="0">
                          <a:solidFill>
                            <a:srgbClr val="000000"/>
                          </a:solidFill>
                          <a:effectLst/>
                          <a:latin typeface="游ゴシック" panose="020B0400000000000000" pitchFamily="50" charset="-128"/>
                          <a:ea typeface="游ゴシック" panose="020B0400000000000000" pitchFamily="50" charset="-128"/>
                        </a:rPr>
                        <a:t>社</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2000" b="0" i="0" u="none" strike="noStrike">
                          <a:solidFill>
                            <a:srgbClr val="000000"/>
                          </a:solidFill>
                          <a:effectLst/>
                          <a:latin typeface="游ゴシック" panose="020B0400000000000000" pitchFamily="50" charset="-128"/>
                          <a:ea typeface="游ゴシック" panose="020B0400000000000000" pitchFamily="50" charset="-128"/>
                        </a:rPr>
                        <a:t>3100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47760346"/>
                  </a:ext>
                </a:extLst>
              </a:tr>
              <a:tr h="362698">
                <a:tc>
                  <a:txBody>
                    <a:bodyPr/>
                    <a:lstStyle/>
                    <a:p>
                      <a:pPr algn="ctr" fontAlgn="ctr"/>
                      <a:r>
                        <a:rPr lang="en-US" sz="2000" b="0" i="0" u="none" strike="noStrike" dirty="0">
                          <a:solidFill>
                            <a:srgbClr val="000000"/>
                          </a:solidFill>
                          <a:effectLst/>
                          <a:latin typeface="游ゴシック" panose="020B0400000000000000" pitchFamily="50" charset="-128"/>
                          <a:ea typeface="游ゴシック" panose="020B0400000000000000" pitchFamily="50" charset="-128"/>
                        </a:rPr>
                        <a:t>I</a:t>
                      </a:r>
                      <a:r>
                        <a:rPr lang="ja-JP" altLang="en-US" sz="2000" b="0" i="0" u="none" strike="noStrike" dirty="0">
                          <a:solidFill>
                            <a:srgbClr val="000000"/>
                          </a:solidFill>
                          <a:effectLst/>
                          <a:latin typeface="游ゴシック" panose="020B0400000000000000" pitchFamily="50" charset="-128"/>
                          <a:ea typeface="游ゴシック" panose="020B0400000000000000" pitchFamily="50" charset="-128"/>
                        </a:rPr>
                        <a:t>社</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2000" b="0" i="0" u="none" strike="noStrike">
                          <a:solidFill>
                            <a:srgbClr val="000000"/>
                          </a:solidFill>
                          <a:effectLst/>
                          <a:latin typeface="游ゴシック" panose="020B0400000000000000" pitchFamily="50" charset="-128"/>
                          <a:ea typeface="游ゴシック" panose="020B0400000000000000" pitchFamily="50" charset="-128"/>
                        </a:rPr>
                        <a:t>2400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31199708"/>
                  </a:ext>
                </a:extLst>
              </a:tr>
              <a:tr h="362698">
                <a:tc>
                  <a:txBody>
                    <a:bodyPr/>
                    <a:lstStyle/>
                    <a:p>
                      <a:pPr algn="ctr" fontAlgn="ctr"/>
                      <a:r>
                        <a:rPr lang="en-US" sz="2000" b="0" i="0" u="none" strike="noStrike" dirty="0">
                          <a:solidFill>
                            <a:srgbClr val="000000"/>
                          </a:solidFill>
                          <a:effectLst/>
                          <a:latin typeface="游ゴシック" panose="020B0400000000000000" pitchFamily="50" charset="-128"/>
                          <a:ea typeface="游ゴシック" panose="020B0400000000000000" pitchFamily="50" charset="-128"/>
                        </a:rPr>
                        <a:t>J</a:t>
                      </a:r>
                      <a:r>
                        <a:rPr lang="ja-JP" altLang="en-US" sz="2000" b="0" i="0" u="none" strike="noStrike" dirty="0">
                          <a:solidFill>
                            <a:srgbClr val="000000"/>
                          </a:solidFill>
                          <a:effectLst/>
                          <a:latin typeface="游ゴシック" panose="020B0400000000000000" pitchFamily="50" charset="-128"/>
                          <a:ea typeface="游ゴシック" panose="020B0400000000000000" pitchFamily="50" charset="-128"/>
                        </a:rPr>
                        <a:t>社</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2000" b="0" i="0" u="none" strike="noStrike" dirty="0">
                          <a:solidFill>
                            <a:srgbClr val="000000"/>
                          </a:solidFill>
                          <a:effectLst/>
                          <a:latin typeface="游ゴシック" panose="020B0400000000000000" pitchFamily="50" charset="-128"/>
                          <a:ea typeface="游ゴシック" panose="020B0400000000000000" pitchFamily="50" charset="-128"/>
                        </a:rPr>
                        <a:t>1900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50584571"/>
                  </a:ext>
                </a:extLst>
              </a:tr>
            </a:tbl>
          </a:graphicData>
        </a:graphic>
      </p:graphicFrame>
      <p:sp>
        <p:nvSpPr>
          <p:cNvPr id="8" name="テキスト ボックス 7">
            <a:extLst>
              <a:ext uri="{FF2B5EF4-FFF2-40B4-BE49-F238E27FC236}">
                <a16:creationId xmlns:a16="http://schemas.microsoft.com/office/drawing/2014/main" id="{6408B802-96E5-1274-E8FF-4B148540F573}"/>
              </a:ext>
            </a:extLst>
          </p:cNvPr>
          <p:cNvSpPr txBox="1"/>
          <p:nvPr/>
        </p:nvSpPr>
        <p:spPr>
          <a:xfrm>
            <a:off x="5159141" y="2868328"/>
            <a:ext cx="6949440" cy="3139321"/>
          </a:xfrm>
          <a:prstGeom prst="rect">
            <a:avLst/>
          </a:prstGeom>
          <a:noFill/>
        </p:spPr>
        <p:txBody>
          <a:bodyPr wrap="square" rtlCol="0">
            <a:spAutoFit/>
          </a:bodyPr>
          <a:lstStyle/>
          <a:p>
            <a:r>
              <a:rPr kumimoji="1" lang="en-US" altLang="ja-JP" sz="2200" dirty="0"/>
              <a:t>A = 4</a:t>
            </a:r>
            <a:r>
              <a:rPr kumimoji="1" lang="ja-JP" altLang="en-US" sz="2200" dirty="0"/>
              <a:t>番目に大きい時価総額－</a:t>
            </a:r>
            <a:r>
              <a:rPr kumimoji="1" lang="en-US" altLang="ja-JP" sz="2200" dirty="0"/>
              <a:t>4</a:t>
            </a:r>
            <a:r>
              <a:rPr kumimoji="1" lang="ja-JP" altLang="en-US" sz="2200" dirty="0"/>
              <a:t>番目に小さい時価総額</a:t>
            </a:r>
            <a:endParaRPr kumimoji="1" lang="en-US" altLang="ja-JP" sz="2200" dirty="0"/>
          </a:p>
          <a:p>
            <a:endParaRPr lang="en-US" altLang="ja-JP" sz="2200" dirty="0"/>
          </a:p>
          <a:p>
            <a:r>
              <a:rPr lang="ja-JP" altLang="en-US" sz="2200" dirty="0"/>
              <a:t>ポートフォリオ</a:t>
            </a:r>
            <a:r>
              <a:rPr lang="en-US" altLang="ja-JP" sz="2200" dirty="0"/>
              <a:t>1</a:t>
            </a:r>
            <a:r>
              <a:rPr lang="ja-JP" altLang="en-US" sz="2200" dirty="0"/>
              <a:t>：</a:t>
            </a:r>
            <a:endParaRPr lang="en-US" altLang="ja-JP" sz="2200" dirty="0"/>
          </a:p>
          <a:p>
            <a:r>
              <a:rPr lang="en-US" altLang="ja-JP" sz="2200" dirty="0"/>
              <a:t>4</a:t>
            </a:r>
            <a:r>
              <a:rPr lang="ja-JP" altLang="en-US" sz="2200" dirty="0"/>
              <a:t>番目に小さい時価総額</a:t>
            </a:r>
            <a:r>
              <a:rPr lang="en-US" altLang="ja-JP" sz="2200" dirty="0"/>
              <a:t> + 1/3A</a:t>
            </a:r>
            <a:r>
              <a:rPr lang="ja-JP" altLang="en-US" sz="2200" dirty="0"/>
              <a:t>以下に属する銘柄</a:t>
            </a:r>
            <a:endParaRPr lang="en-US" altLang="ja-JP" sz="2200" dirty="0"/>
          </a:p>
          <a:p>
            <a:r>
              <a:rPr kumimoji="1" lang="ja-JP" altLang="en-US" sz="2200" dirty="0"/>
              <a:t>ポートフォリオ</a:t>
            </a:r>
            <a:r>
              <a:rPr lang="en-US" altLang="ja-JP" sz="2200" dirty="0"/>
              <a:t>2</a:t>
            </a:r>
            <a:r>
              <a:rPr lang="ja-JP" altLang="en-US" sz="2200" dirty="0"/>
              <a:t>：</a:t>
            </a:r>
            <a:r>
              <a:rPr lang="en-US" altLang="ja-JP" sz="2200" dirty="0"/>
              <a:t> </a:t>
            </a:r>
          </a:p>
          <a:p>
            <a:r>
              <a:rPr lang="en-US" altLang="ja-JP" sz="2200" dirty="0"/>
              <a:t>4</a:t>
            </a:r>
            <a:r>
              <a:rPr lang="ja-JP" altLang="en-US" sz="2200" dirty="0"/>
              <a:t>番目に小さい時価総額</a:t>
            </a:r>
            <a:r>
              <a:rPr lang="en-US" altLang="ja-JP" sz="2200" dirty="0"/>
              <a:t> + 2/3A</a:t>
            </a:r>
            <a:r>
              <a:rPr lang="ja-JP" altLang="en-US" sz="2200" dirty="0"/>
              <a:t>以下に属する銘柄</a:t>
            </a:r>
            <a:endParaRPr lang="en-US" altLang="ja-JP" sz="2200" dirty="0"/>
          </a:p>
          <a:p>
            <a:r>
              <a:rPr kumimoji="1" lang="ja-JP" altLang="en-US" sz="2200" dirty="0"/>
              <a:t>ポートフォリオ</a:t>
            </a:r>
            <a:r>
              <a:rPr kumimoji="1" lang="en-US" altLang="ja-JP" sz="2200" dirty="0"/>
              <a:t>3</a:t>
            </a:r>
            <a:r>
              <a:rPr kumimoji="1" lang="ja-JP" altLang="en-US" sz="2200" dirty="0"/>
              <a:t>：</a:t>
            </a:r>
            <a:endParaRPr kumimoji="1" lang="en-US" altLang="ja-JP" sz="2200" dirty="0"/>
          </a:p>
          <a:p>
            <a:r>
              <a:rPr kumimoji="1" lang="ja-JP" altLang="en-US" sz="2200" dirty="0"/>
              <a:t>上記以外の銘柄</a:t>
            </a:r>
            <a:endParaRPr kumimoji="1" lang="en-US" altLang="ja-JP" sz="2200" dirty="0"/>
          </a:p>
          <a:p>
            <a:endParaRPr lang="en-US" altLang="ja-JP" sz="2200" dirty="0"/>
          </a:p>
        </p:txBody>
      </p:sp>
      <p:sp>
        <p:nvSpPr>
          <p:cNvPr id="5" name="テキスト ボックス 4">
            <a:extLst>
              <a:ext uri="{FF2B5EF4-FFF2-40B4-BE49-F238E27FC236}">
                <a16:creationId xmlns:a16="http://schemas.microsoft.com/office/drawing/2014/main" id="{659283A2-2DA9-9FD9-7C74-F215664529A4}"/>
              </a:ext>
            </a:extLst>
          </p:cNvPr>
          <p:cNvSpPr txBox="1"/>
          <p:nvPr/>
        </p:nvSpPr>
        <p:spPr>
          <a:xfrm>
            <a:off x="5159141" y="6138802"/>
            <a:ext cx="4826688" cy="400110"/>
          </a:xfrm>
          <a:prstGeom prst="rect">
            <a:avLst/>
          </a:prstGeom>
          <a:noFill/>
        </p:spPr>
        <p:txBody>
          <a:bodyPr wrap="square" rtlCol="0">
            <a:spAutoFit/>
          </a:bodyPr>
          <a:lstStyle/>
          <a:p>
            <a:r>
              <a:rPr kumimoji="1" lang="en-US" altLang="ja-JP" sz="2000" dirty="0"/>
              <a:t>※1</a:t>
            </a:r>
            <a:r>
              <a:rPr kumimoji="1" lang="ja-JP" altLang="en-US" sz="2000" dirty="0"/>
              <a:t>：先行研究と同様の作成方法</a:t>
            </a:r>
          </a:p>
        </p:txBody>
      </p:sp>
    </p:spTree>
    <p:extLst>
      <p:ext uri="{BB962C8B-B14F-4D97-AF65-F5344CB8AC3E}">
        <p14:creationId xmlns:p14="http://schemas.microsoft.com/office/powerpoint/2010/main" val="15686231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99BB855-A952-3BBD-C8CD-B1F9731857D7}"/>
              </a:ext>
            </a:extLst>
          </p:cNvPr>
          <p:cNvSpPr>
            <a:spLocks noGrp="1"/>
          </p:cNvSpPr>
          <p:nvPr>
            <p:ph type="title"/>
          </p:nvPr>
        </p:nvSpPr>
        <p:spPr/>
        <p:txBody>
          <a:bodyPr/>
          <a:lstStyle/>
          <a:p>
            <a:r>
              <a:rPr kumimoji="1" lang="en-US" altLang="ja-JP" b="1" u="sng" dirty="0"/>
              <a:t>3</a:t>
            </a:r>
            <a:r>
              <a:rPr kumimoji="1" lang="ja-JP" altLang="en-US" b="1" u="sng" dirty="0"/>
              <a:t>．分析方法</a:t>
            </a:r>
            <a:endParaRPr kumimoji="1" lang="ja-JP" altLang="en-US" dirty="0"/>
          </a:p>
        </p:txBody>
      </p:sp>
      <p:sp>
        <p:nvSpPr>
          <p:cNvPr id="3" name="コンテンツ プレースホルダー 2">
            <a:extLst>
              <a:ext uri="{FF2B5EF4-FFF2-40B4-BE49-F238E27FC236}">
                <a16:creationId xmlns:a16="http://schemas.microsoft.com/office/drawing/2014/main" id="{CC74AD4E-21C8-7468-7C80-4BEB9B8CC1AC}"/>
              </a:ext>
            </a:extLst>
          </p:cNvPr>
          <p:cNvSpPr>
            <a:spLocks noGrp="1"/>
          </p:cNvSpPr>
          <p:nvPr>
            <p:ph idx="1"/>
          </p:nvPr>
        </p:nvSpPr>
        <p:spPr/>
        <p:txBody>
          <a:bodyPr/>
          <a:lstStyle/>
          <a:p>
            <a:pPr marL="0" indent="0">
              <a:buNone/>
            </a:pPr>
            <a:r>
              <a:rPr lang="en-US" altLang="ja-JP" dirty="0"/>
              <a:t>【</a:t>
            </a:r>
            <a:r>
              <a:rPr lang="ja-JP" altLang="en-US" dirty="0"/>
              <a:t>例</a:t>
            </a:r>
            <a:r>
              <a:rPr lang="en-US" altLang="ja-JP" dirty="0"/>
              <a:t>】</a:t>
            </a:r>
            <a:endParaRPr kumimoji="1" lang="ja-JP" altLang="en-US" dirty="0"/>
          </a:p>
        </p:txBody>
      </p:sp>
      <p:sp>
        <p:nvSpPr>
          <p:cNvPr id="4" name="スライド番号プレースホルダー 3">
            <a:extLst>
              <a:ext uri="{FF2B5EF4-FFF2-40B4-BE49-F238E27FC236}">
                <a16:creationId xmlns:a16="http://schemas.microsoft.com/office/drawing/2014/main" id="{06362162-938D-CF71-D714-058B9A8963A3}"/>
              </a:ext>
            </a:extLst>
          </p:cNvPr>
          <p:cNvSpPr>
            <a:spLocks noGrp="1"/>
          </p:cNvSpPr>
          <p:nvPr>
            <p:ph type="sldNum" sz="quarter" idx="12"/>
          </p:nvPr>
        </p:nvSpPr>
        <p:spPr/>
        <p:txBody>
          <a:bodyPr/>
          <a:lstStyle/>
          <a:p>
            <a:fld id="{57A7E0CB-059B-4D92-BD4B-722AE724837D}" type="slidenum">
              <a:rPr kumimoji="1" lang="ja-JP" altLang="en-US" smtClean="0"/>
              <a:t>8</a:t>
            </a:fld>
            <a:endParaRPr kumimoji="1" lang="ja-JP" altLang="en-US"/>
          </a:p>
        </p:txBody>
      </p:sp>
      <p:graphicFrame>
        <p:nvGraphicFramePr>
          <p:cNvPr id="5" name="表 4">
            <a:extLst>
              <a:ext uri="{FF2B5EF4-FFF2-40B4-BE49-F238E27FC236}">
                <a16:creationId xmlns:a16="http://schemas.microsoft.com/office/drawing/2014/main" id="{8438DEE0-12A2-B8F1-E26E-55021CF05A16}"/>
              </a:ext>
            </a:extLst>
          </p:cNvPr>
          <p:cNvGraphicFramePr>
            <a:graphicFrameLocks noGrp="1"/>
          </p:cNvGraphicFramePr>
          <p:nvPr/>
        </p:nvGraphicFramePr>
        <p:xfrm>
          <a:off x="1882005" y="1825625"/>
          <a:ext cx="2969127" cy="3989678"/>
        </p:xfrm>
        <a:graphic>
          <a:graphicData uri="http://schemas.openxmlformats.org/drawingml/2006/table">
            <a:tbl>
              <a:tblPr/>
              <a:tblGrid>
                <a:gridCol w="622559">
                  <a:extLst>
                    <a:ext uri="{9D8B030D-6E8A-4147-A177-3AD203B41FA5}">
                      <a16:colId xmlns:a16="http://schemas.microsoft.com/office/drawing/2014/main" val="2515800442"/>
                    </a:ext>
                  </a:extLst>
                </a:gridCol>
                <a:gridCol w="2346568">
                  <a:extLst>
                    <a:ext uri="{9D8B030D-6E8A-4147-A177-3AD203B41FA5}">
                      <a16:colId xmlns:a16="http://schemas.microsoft.com/office/drawing/2014/main" val="1004515575"/>
                    </a:ext>
                  </a:extLst>
                </a:gridCol>
              </a:tblGrid>
              <a:tr h="362698">
                <a:tc>
                  <a:txBody>
                    <a:bodyPr/>
                    <a:lstStyle/>
                    <a:p>
                      <a:pPr algn="ctr"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TW" altLang="en-US" sz="2000" b="0" i="0" u="none" strike="noStrike" dirty="0">
                          <a:solidFill>
                            <a:srgbClr val="000000"/>
                          </a:solidFill>
                          <a:effectLst/>
                          <a:latin typeface="游ゴシック" panose="020B0400000000000000" pitchFamily="50" charset="-128"/>
                          <a:ea typeface="游ゴシック" panose="020B0400000000000000" pitchFamily="50" charset="-128"/>
                        </a:rPr>
                        <a:t>時価総額（億円）</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25721361"/>
                  </a:ext>
                </a:extLst>
              </a:tr>
              <a:tr h="362698">
                <a:tc>
                  <a:txBody>
                    <a:bodyPr/>
                    <a:lstStyle/>
                    <a:p>
                      <a:pPr algn="ctr" fontAlgn="ctr"/>
                      <a:r>
                        <a:rPr lang="en-US" sz="2000" b="0" i="0" u="none" strike="noStrike" dirty="0">
                          <a:solidFill>
                            <a:srgbClr val="000000"/>
                          </a:solidFill>
                          <a:effectLst/>
                          <a:latin typeface="游ゴシック" panose="020B0400000000000000" pitchFamily="50" charset="-128"/>
                          <a:ea typeface="游ゴシック" panose="020B0400000000000000" pitchFamily="50" charset="-128"/>
                        </a:rPr>
                        <a:t>A</a:t>
                      </a:r>
                      <a:r>
                        <a:rPr lang="ja-JP" altLang="en-US" sz="2000" b="0" i="0" u="none" strike="noStrike" dirty="0">
                          <a:solidFill>
                            <a:srgbClr val="000000"/>
                          </a:solidFill>
                          <a:effectLst/>
                          <a:latin typeface="游ゴシック" panose="020B0400000000000000" pitchFamily="50" charset="-128"/>
                          <a:ea typeface="游ゴシック" panose="020B0400000000000000" pitchFamily="50" charset="-128"/>
                        </a:rPr>
                        <a:t>社</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2000" b="0" i="0" u="none" strike="noStrike" dirty="0">
                          <a:solidFill>
                            <a:srgbClr val="000000"/>
                          </a:solidFill>
                          <a:effectLst/>
                          <a:latin typeface="游ゴシック" panose="020B0400000000000000" pitchFamily="50" charset="-128"/>
                          <a:ea typeface="游ゴシック" panose="020B0400000000000000" pitchFamily="50" charset="-128"/>
                        </a:rPr>
                        <a:t>10000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7517259"/>
                  </a:ext>
                </a:extLst>
              </a:tr>
              <a:tr h="362698">
                <a:tc>
                  <a:txBody>
                    <a:bodyPr/>
                    <a:lstStyle/>
                    <a:p>
                      <a:pPr algn="ctr" fontAlgn="ctr"/>
                      <a:r>
                        <a:rPr lang="en-US" sz="2000" b="0" i="0" u="none" strike="noStrike" dirty="0">
                          <a:solidFill>
                            <a:srgbClr val="000000"/>
                          </a:solidFill>
                          <a:effectLst/>
                          <a:latin typeface="游ゴシック" panose="020B0400000000000000" pitchFamily="50" charset="-128"/>
                          <a:ea typeface="游ゴシック" panose="020B0400000000000000" pitchFamily="50" charset="-128"/>
                        </a:rPr>
                        <a:t>B</a:t>
                      </a:r>
                      <a:r>
                        <a:rPr lang="ja-JP" altLang="en-US" sz="2000" b="0" i="0" u="none" strike="noStrike" dirty="0">
                          <a:solidFill>
                            <a:srgbClr val="000000"/>
                          </a:solidFill>
                          <a:effectLst/>
                          <a:latin typeface="游ゴシック" panose="020B0400000000000000" pitchFamily="50" charset="-128"/>
                          <a:ea typeface="游ゴシック" panose="020B0400000000000000" pitchFamily="50" charset="-128"/>
                        </a:rPr>
                        <a:t>社</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2000" b="0" i="0" u="none" strike="noStrike" dirty="0">
                          <a:solidFill>
                            <a:srgbClr val="000000"/>
                          </a:solidFill>
                          <a:effectLst/>
                          <a:latin typeface="游ゴシック" panose="020B0400000000000000" pitchFamily="50" charset="-128"/>
                          <a:ea typeface="游ゴシック" panose="020B0400000000000000" pitchFamily="50" charset="-128"/>
                        </a:rPr>
                        <a:t>8500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24358110"/>
                  </a:ext>
                </a:extLst>
              </a:tr>
              <a:tr h="362698">
                <a:tc>
                  <a:txBody>
                    <a:bodyPr/>
                    <a:lstStyle/>
                    <a:p>
                      <a:pPr algn="ctr" fontAlgn="ctr"/>
                      <a:r>
                        <a:rPr lang="en-US" sz="2000" b="0" i="0" u="none" strike="noStrike" dirty="0">
                          <a:solidFill>
                            <a:srgbClr val="000000"/>
                          </a:solidFill>
                          <a:effectLst/>
                          <a:latin typeface="游ゴシック" panose="020B0400000000000000" pitchFamily="50" charset="-128"/>
                          <a:ea typeface="游ゴシック" panose="020B0400000000000000" pitchFamily="50" charset="-128"/>
                        </a:rPr>
                        <a:t>C</a:t>
                      </a:r>
                      <a:r>
                        <a:rPr lang="ja-JP" altLang="en-US" sz="2000" b="0" i="0" u="none" strike="noStrike" dirty="0">
                          <a:solidFill>
                            <a:srgbClr val="000000"/>
                          </a:solidFill>
                          <a:effectLst/>
                          <a:latin typeface="游ゴシック" panose="020B0400000000000000" pitchFamily="50" charset="-128"/>
                          <a:ea typeface="游ゴシック" panose="020B0400000000000000" pitchFamily="50" charset="-128"/>
                        </a:rPr>
                        <a:t>社</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2000" b="0" i="0" u="none" strike="noStrike" dirty="0">
                          <a:solidFill>
                            <a:srgbClr val="000000"/>
                          </a:solidFill>
                          <a:effectLst/>
                          <a:latin typeface="游ゴシック" panose="020B0400000000000000" pitchFamily="50" charset="-128"/>
                          <a:ea typeface="游ゴシック" panose="020B0400000000000000" pitchFamily="50" charset="-128"/>
                        </a:rPr>
                        <a:t>7800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78372853"/>
                  </a:ext>
                </a:extLst>
              </a:tr>
              <a:tr h="362698">
                <a:tc>
                  <a:txBody>
                    <a:bodyPr/>
                    <a:lstStyle/>
                    <a:p>
                      <a:pPr algn="ctr" fontAlgn="ctr"/>
                      <a:r>
                        <a:rPr lang="en-US" sz="2000" b="0" i="0" u="none" strike="noStrike" dirty="0">
                          <a:solidFill>
                            <a:srgbClr val="000000"/>
                          </a:solidFill>
                          <a:effectLst/>
                          <a:latin typeface="游ゴシック" panose="020B0400000000000000" pitchFamily="50" charset="-128"/>
                          <a:ea typeface="游ゴシック" panose="020B0400000000000000" pitchFamily="50" charset="-128"/>
                        </a:rPr>
                        <a:t>D</a:t>
                      </a:r>
                      <a:r>
                        <a:rPr lang="ja-JP" altLang="en-US" sz="2000" b="0" i="0" u="none" strike="noStrike" dirty="0">
                          <a:solidFill>
                            <a:srgbClr val="000000"/>
                          </a:solidFill>
                          <a:effectLst/>
                          <a:latin typeface="游ゴシック" panose="020B0400000000000000" pitchFamily="50" charset="-128"/>
                          <a:ea typeface="游ゴシック" panose="020B0400000000000000" pitchFamily="50" charset="-128"/>
                        </a:rPr>
                        <a:t>社</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2000" b="1" i="0" u="none" strike="noStrike" dirty="0">
                          <a:solidFill>
                            <a:srgbClr val="000000"/>
                          </a:solidFill>
                          <a:effectLst/>
                          <a:latin typeface="游ゴシック" panose="020B0400000000000000" pitchFamily="50" charset="-128"/>
                          <a:ea typeface="游ゴシック" panose="020B0400000000000000" pitchFamily="50" charset="-128"/>
                        </a:rPr>
                        <a:t>6900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extLst>
                  <a:ext uri="{0D108BD9-81ED-4DB2-BD59-A6C34878D82A}">
                    <a16:rowId xmlns:a16="http://schemas.microsoft.com/office/drawing/2014/main" val="439988184"/>
                  </a:ext>
                </a:extLst>
              </a:tr>
              <a:tr h="362698">
                <a:tc>
                  <a:txBody>
                    <a:bodyPr/>
                    <a:lstStyle/>
                    <a:p>
                      <a:pPr algn="ctr" fontAlgn="ctr"/>
                      <a:r>
                        <a:rPr lang="en-US" sz="2000" b="0" i="0" u="none" strike="noStrike" dirty="0">
                          <a:solidFill>
                            <a:srgbClr val="000000"/>
                          </a:solidFill>
                          <a:effectLst/>
                          <a:latin typeface="游ゴシック" panose="020B0400000000000000" pitchFamily="50" charset="-128"/>
                          <a:ea typeface="游ゴシック" panose="020B0400000000000000" pitchFamily="50" charset="-128"/>
                        </a:rPr>
                        <a:t>E</a:t>
                      </a:r>
                      <a:r>
                        <a:rPr lang="ja-JP" altLang="en-US" sz="2000" b="0" i="0" u="none" strike="noStrike" dirty="0">
                          <a:solidFill>
                            <a:srgbClr val="000000"/>
                          </a:solidFill>
                          <a:effectLst/>
                          <a:latin typeface="游ゴシック" panose="020B0400000000000000" pitchFamily="50" charset="-128"/>
                          <a:ea typeface="游ゴシック" panose="020B0400000000000000" pitchFamily="50" charset="-128"/>
                        </a:rPr>
                        <a:t>社</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2000" b="0" i="0" u="none" strike="noStrike" dirty="0">
                          <a:solidFill>
                            <a:srgbClr val="000000"/>
                          </a:solidFill>
                          <a:effectLst/>
                          <a:latin typeface="游ゴシック" panose="020B0400000000000000" pitchFamily="50" charset="-128"/>
                          <a:ea typeface="游ゴシック" panose="020B0400000000000000" pitchFamily="50" charset="-128"/>
                        </a:rPr>
                        <a:t>5700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51216551"/>
                  </a:ext>
                </a:extLst>
              </a:tr>
              <a:tr h="362698">
                <a:tc>
                  <a:txBody>
                    <a:bodyPr/>
                    <a:lstStyle/>
                    <a:p>
                      <a:pPr algn="ctr" fontAlgn="ctr"/>
                      <a:r>
                        <a:rPr lang="en-US" sz="2000" b="0" i="0" u="none" strike="noStrike" dirty="0">
                          <a:solidFill>
                            <a:srgbClr val="000000"/>
                          </a:solidFill>
                          <a:effectLst/>
                          <a:latin typeface="游ゴシック" panose="020B0400000000000000" pitchFamily="50" charset="-128"/>
                          <a:ea typeface="游ゴシック" panose="020B0400000000000000" pitchFamily="50" charset="-128"/>
                        </a:rPr>
                        <a:t>F</a:t>
                      </a:r>
                      <a:r>
                        <a:rPr lang="ja-JP" altLang="en-US" sz="2000" b="0" i="0" u="none" strike="noStrike" dirty="0">
                          <a:solidFill>
                            <a:srgbClr val="000000"/>
                          </a:solidFill>
                          <a:effectLst/>
                          <a:latin typeface="游ゴシック" panose="020B0400000000000000" pitchFamily="50" charset="-128"/>
                          <a:ea typeface="游ゴシック" panose="020B0400000000000000" pitchFamily="50" charset="-128"/>
                        </a:rPr>
                        <a:t>社</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2000" b="0" i="0" u="none" strike="noStrike">
                          <a:solidFill>
                            <a:srgbClr val="000000"/>
                          </a:solidFill>
                          <a:effectLst/>
                          <a:latin typeface="游ゴシック" panose="020B0400000000000000" pitchFamily="50" charset="-128"/>
                          <a:ea typeface="游ゴシック" panose="020B0400000000000000" pitchFamily="50" charset="-128"/>
                        </a:rPr>
                        <a:t>4200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11063996"/>
                  </a:ext>
                </a:extLst>
              </a:tr>
              <a:tr h="362698">
                <a:tc>
                  <a:txBody>
                    <a:bodyPr/>
                    <a:lstStyle/>
                    <a:p>
                      <a:pPr algn="ctr" fontAlgn="ctr"/>
                      <a:r>
                        <a:rPr lang="en-US" sz="2000" b="0" i="0" u="none" strike="noStrike" dirty="0">
                          <a:solidFill>
                            <a:srgbClr val="000000"/>
                          </a:solidFill>
                          <a:effectLst/>
                          <a:latin typeface="游ゴシック" panose="020B0400000000000000" pitchFamily="50" charset="-128"/>
                          <a:ea typeface="游ゴシック" panose="020B0400000000000000" pitchFamily="50" charset="-128"/>
                        </a:rPr>
                        <a:t>G</a:t>
                      </a:r>
                      <a:r>
                        <a:rPr lang="ja-JP" altLang="en-US" sz="2000" b="0" i="0" u="none" strike="noStrike" dirty="0">
                          <a:solidFill>
                            <a:srgbClr val="000000"/>
                          </a:solidFill>
                          <a:effectLst/>
                          <a:latin typeface="游ゴシック" panose="020B0400000000000000" pitchFamily="50" charset="-128"/>
                          <a:ea typeface="游ゴシック" panose="020B0400000000000000" pitchFamily="50" charset="-128"/>
                        </a:rPr>
                        <a:t>社</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2000" b="1" i="0" u="none" strike="noStrike" dirty="0">
                          <a:solidFill>
                            <a:srgbClr val="000000"/>
                          </a:solidFill>
                          <a:effectLst/>
                          <a:latin typeface="游ゴシック" panose="020B0400000000000000" pitchFamily="50" charset="-128"/>
                          <a:ea typeface="游ゴシック" panose="020B0400000000000000" pitchFamily="50" charset="-128"/>
                        </a:rPr>
                        <a:t>3800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extLst>
                  <a:ext uri="{0D108BD9-81ED-4DB2-BD59-A6C34878D82A}">
                    <a16:rowId xmlns:a16="http://schemas.microsoft.com/office/drawing/2014/main" val="2124068919"/>
                  </a:ext>
                </a:extLst>
              </a:tr>
              <a:tr h="362698">
                <a:tc>
                  <a:txBody>
                    <a:bodyPr/>
                    <a:lstStyle/>
                    <a:p>
                      <a:pPr algn="ctr" fontAlgn="ctr"/>
                      <a:r>
                        <a:rPr lang="en-US" sz="2000" b="0" i="0" u="none" strike="noStrike" dirty="0">
                          <a:solidFill>
                            <a:srgbClr val="000000"/>
                          </a:solidFill>
                          <a:effectLst/>
                          <a:latin typeface="游ゴシック" panose="020B0400000000000000" pitchFamily="50" charset="-128"/>
                          <a:ea typeface="游ゴシック" panose="020B0400000000000000" pitchFamily="50" charset="-128"/>
                        </a:rPr>
                        <a:t>H</a:t>
                      </a:r>
                      <a:r>
                        <a:rPr lang="ja-JP" altLang="en-US" sz="2000" b="0" i="0" u="none" strike="noStrike" dirty="0">
                          <a:solidFill>
                            <a:srgbClr val="000000"/>
                          </a:solidFill>
                          <a:effectLst/>
                          <a:latin typeface="游ゴシック" panose="020B0400000000000000" pitchFamily="50" charset="-128"/>
                          <a:ea typeface="游ゴシック" panose="020B0400000000000000" pitchFamily="50" charset="-128"/>
                        </a:rPr>
                        <a:t>社</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2000" b="0" i="0" u="none" strike="noStrike">
                          <a:solidFill>
                            <a:srgbClr val="000000"/>
                          </a:solidFill>
                          <a:effectLst/>
                          <a:latin typeface="游ゴシック" panose="020B0400000000000000" pitchFamily="50" charset="-128"/>
                          <a:ea typeface="游ゴシック" panose="020B0400000000000000" pitchFamily="50" charset="-128"/>
                        </a:rPr>
                        <a:t>3100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47760346"/>
                  </a:ext>
                </a:extLst>
              </a:tr>
              <a:tr h="362698">
                <a:tc>
                  <a:txBody>
                    <a:bodyPr/>
                    <a:lstStyle/>
                    <a:p>
                      <a:pPr algn="ctr" fontAlgn="ctr"/>
                      <a:r>
                        <a:rPr lang="en-US" sz="2000" b="0" i="0" u="none" strike="noStrike" dirty="0">
                          <a:solidFill>
                            <a:srgbClr val="000000"/>
                          </a:solidFill>
                          <a:effectLst/>
                          <a:latin typeface="游ゴシック" panose="020B0400000000000000" pitchFamily="50" charset="-128"/>
                          <a:ea typeface="游ゴシック" panose="020B0400000000000000" pitchFamily="50" charset="-128"/>
                        </a:rPr>
                        <a:t>I</a:t>
                      </a:r>
                      <a:r>
                        <a:rPr lang="ja-JP" altLang="en-US" sz="2000" b="0" i="0" u="none" strike="noStrike" dirty="0">
                          <a:solidFill>
                            <a:srgbClr val="000000"/>
                          </a:solidFill>
                          <a:effectLst/>
                          <a:latin typeface="游ゴシック" panose="020B0400000000000000" pitchFamily="50" charset="-128"/>
                          <a:ea typeface="游ゴシック" panose="020B0400000000000000" pitchFamily="50" charset="-128"/>
                        </a:rPr>
                        <a:t>社</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2000" b="0" i="0" u="none" strike="noStrike">
                          <a:solidFill>
                            <a:srgbClr val="000000"/>
                          </a:solidFill>
                          <a:effectLst/>
                          <a:latin typeface="游ゴシック" panose="020B0400000000000000" pitchFamily="50" charset="-128"/>
                          <a:ea typeface="游ゴシック" panose="020B0400000000000000" pitchFamily="50" charset="-128"/>
                        </a:rPr>
                        <a:t>2400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31199708"/>
                  </a:ext>
                </a:extLst>
              </a:tr>
              <a:tr h="362698">
                <a:tc>
                  <a:txBody>
                    <a:bodyPr/>
                    <a:lstStyle/>
                    <a:p>
                      <a:pPr algn="ctr" fontAlgn="ctr"/>
                      <a:r>
                        <a:rPr lang="en-US" sz="2000" b="0" i="0" u="none" strike="noStrike" dirty="0">
                          <a:solidFill>
                            <a:srgbClr val="000000"/>
                          </a:solidFill>
                          <a:effectLst/>
                          <a:latin typeface="游ゴシック" panose="020B0400000000000000" pitchFamily="50" charset="-128"/>
                          <a:ea typeface="游ゴシック" panose="020B0400000000000000" pitchFamily="50" charset="-128"/>
                        </a:rPr>
                        <a:t>J</a:t>
                      </a:r>
                      <a:r>
                        <a:rPr lang="ja-JP" altLang="en-US" sz="2000" b="0" i="0" u="none" strike="noStrike" dirty="0">
                          <a:solidFill>
                            <a:srgbClr val="000000"/>
                          </a:solidFill>
                          <a:effectLst/>
                          <a:latin typeface="游ゴシック" panose="020B0400000000000000" pitchFamily="50" charset="-128"/>
                          <a:ea typeface="游ゴシック" panose="020B0400000000000000" pitchFamily="50" charset="-128"/>
                        </a:rPr>
                        <a:t>社</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2000" b="0" i="0" u="none" strike="noStrike" dirty="0">
                          <a:solidFill>
                            <a:srgbClr val="000000"/>
                          </a:solidFill>
                          <a:effectLst/>
                          <a:latin typeface="游ゴシック" panose="020B0400000000000000" pitchFamily="50" charset="-128"/>
                          <a:ea typeface="游ゴシック" panose="020B0400000000000000" pitchFamily="50" charset="-128"/>
                        </a:rPr>
                        <a:t>1900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50584571"/>
                  </a:ext>
                </a:extLst>
              </a:tr>
            </a:tbl>
          </a:graphicData>
        </a:graphic>
      </p:graphicFrame>
      <p:sp>
        <p:nvSpPr>
          <p:cNvPr id="6" name="テキスト ボックス 5">
            <a:extLst>
              <a:ext uri="{FF2B5EF4-FFF2-40B4-BE49-F238E27FC236}">
                <a16:creationId xmlns:a16="http://schemas.microsoft.com/office/drawing/2014/main" id="{93C2D466-C3DB-238C-26F6-335ACFED2B67}"/>
              </a:ext>
            </a:extLst>
          </p:cNvPr>
          <p:cNvSpPr txBox="1"/>
          <p:nvPr/>
        </p:nvSpPr>
        <p:spPr>
          <a:xfrm>
            <a:off x="5159141" y="1825625"/>
            <a:ext cx="6814686" cy="5139869"/>
          </a:xfrm>
          <a:prstGeom prst="rect">
            <a:avLst/>
          </a:prstGeom>
          <a:noFill/>
        </p:spPr>
        <p:txBody>
          <a:bodyPr wrap="square" rtlCol="0">
            <a:spAutoFit/>
          </a:bodyPr>
          <a:lstStyle/>
          <a:p>
            <a:r>
              <a:rPr kumimoji="1" lang="en-US" altLang="ja-JP" sz="2800" dirty="0"/>
              <a:t>A = 6900 – 3800 = 3100</a:t>
            </a:r>
            <a:r>
              <a:rPr lang="ja-JP" altLang="en-US" sz="2800" dirty="0"/>
              <a:t>（億円）</a:t>
            </a:r>
            <a:endParaRPr kumimoji="1" lang="en-US" altLang="ja-JP" sz="2800" dirty="0"/>
          </a:p>
          <a:p>
            <a:r>
              <a:rPr lang="en-US" altLang="ja-JP" sz="2800" dirty="0"/>
              <a:t>1/3A </a:t>
            </a:r>
            <a:r>
              <a:rPr lang="ja-JP" altLang="en-US" sz="2800" dirty="0"/>
              <a:t>≒</a:t>
            </a:r>
            <a:r>
              <a:rPr lang="en-US" altLang="ja-JP" sz="2800" dirty="0"/>
              <a:t>1033</a:t>
            </a:r>
            <a:r>
              <a:rPr lang="ja-JP" altLang="en-US" sz="2800" dirty="0"/>
              <a:t>（億円）</a:t>
            </a:r>
            <a:endParaRPr lang="en-US" altLang="ja-JP" sz="2800" dirty="0"/>
          </a:p>
          <a:p>
            <a:endParaRPr kumimoji="1" lang="en-US" altLang="ja-JP" sz="2800" dirty="0"/>
          </a:p>
          <a:p>
            <a:pPr marL="342900" indent="-342900">
              <a:buFont typeface="Arial" panose="020B0604020202020204" pitchFamily="34" charset="0"/>
              <a:buChar char="•"/>
            </a:pPr>
            <a:r>
              <a:rPr kumimoji="1" lang="en-US" altLang="ja-JP" sz="2800" dirty="0"/>
              <a:t>P1</a:t>
            </a:r>
            <a:r>
              <a:rPr kumimoji="1" lang="ja-JP" altLang="en-US" sz="2800" dirty="0"/>
              <a:t>：</a:t>
            </a:r>
            <a:r>
              <a:rPr kumimoji="1" lang="en-US" altLang="ja-JP" sz="2800" dirty="0"/>
              <a:t>3800 + 1033</a:t>
            </a:r>
            <a:r>
              <a:rPr lang="ja-JP" altLang="en-US" sz="2800" dirty="0"/>
              <a:t> </a:t>
            </a:r>
            <a:r>
              <a:rPr lang="en-US" altLang="ja-JP" sz="2800" dirty="0"/>
              <a:t>=</a:t>
            </a:r>
            <a:r>
              <a:rPr lang="ja-JP" altLang="en-US" sz="2800" dirty="0"/>
              <a:t> </a:t>
            </a:r>
            <a:r>
              <a:rPr lang="en-US" altLang="ja-JP" sz="2800" dirty="0"/>
              <a:t>4833</a:t>
            </a:r>
            <a:r>
              <a:rPr lang="ja-JP" altLang="en-US" sz="2800" dirty="0"/>
              <a:t>（億円）以下の銘柄</a:t>
            </a:r>
            <a:br>
              <a:rPr lang="en-US" altLang="ja-JP" sz="2800" dirty="0"/>
            </a:br>
            <a:r>
              <a:rPr lang="ja-JP" altLang="en-US" sz="2800" dirty="0"/>
              <a:t>→</a:t>
            </a:r>
            <a:r>
              <a:rPr lang="en-US" altLang="ja-JP" sz="2800" u="sng" dirty="0"/>
              <a:t>F</a:t>
            </a:r>
            <a:r>
              <a:rPr lang="ja-JP" altLang="en-US" sz="2800" u="sng" dirty="0"/>
              <a:t>社、</a:t>
            </a:r>
            <a:r>
              <a:rPr lang="en-US" altLang="ja-JP" sz="2800" u="sng" dirty="0"/>
              <a:t>G</a:t>
            </a:r>
            <a:r>
              <a:rPr lang="ja-JP" altLang="en-US" sz="2800" u="sng" dirty="0"/>
              <a:t>社、</a:t>
            </a:r>
            <a:r>
              <a:rPr lang="en-US" altLang="ja-JP" sz="2800" u="sng" dirty="0"/>
              <a:t>H</a:t>
            </a:r>
            <a:r>
              <a:rPr lang="ja-JP" altLang="en-US" sz="2800" u="sng" dirty="0"/>
              <a:t>社、</a:t>
            </a:r>
            <a:r>
              <a:rPr lang="en-US" altLang="ja-JP" sz="2800" u="sng" dirty="0"/>
              <a:t>I</a:t>
            </a:r>
            <a:r>
              <a:rPr lang="ja-JP" altLang="en-US" sz="2800" u="sng" dirty="0"/>
              <a:t>社、</a:t>
            </a:r>
            <a:r>
              <a:rPr lang="en-US" altLang="ja-JP" sz="2800" u="sng" dirty="0"/>
              <a:t>J</a:t>
            </a:r>
            <a:r>
              <a:rPr lang="ja-JP" altLang="en-US" sz="2800" u="sng" dirty="0"/>
              <a:t>社</a:t>
            </a:r>
            <a:endParaRPr lang="en-US" altLang="ja-JP" sz="2800" u="sng" dirty="0"/>
          </a:p>
          <a:p>
            <a:pPr marL="342900" indent="-342900">
              <a:buFont typeface="Arial" panose="020B0604020202020204" pitchFamily="34" charset="0"/>
              <a:buChar char="•"/>
            </a:pPr>
            <a:r>
              <a:rPr lang="en-US" altLang="ja-JP" sz="2800" dirty="0"/>
              <a:t>P2</a:t>
            </a:r>
            <a:r>
              <a:rPr lang="ja-JP" altLang="en-US" sz="2800" dirty="0"/>
              <a:t>：</a:t>
            </a:r>
            <a:r>
              <a:rPr lang="en-US" altLang="ja-JP" sz="2800" dirty="0"/>
              <a:t>3800</a:t>
            </a:r>
            <a:r>
              <a:rPr lang="ja-JP" altLang="en-US" sz="2800" dirty="0"/>
              <a:t> </a:t>
            </a:r>
            <a:r>
              <a:rPr lang="en-US" altLang="ja-JP" sz="2800" dirty="0"/>
              <a:t>+</a:t>
            </a:r>
            <a:r>
              <a:rPr lang="ja-JP" altLang="en-US" sz="2800" dirty="0"/>
              <a:t> </a:t>
            </a:r>
            <a:r>
              <a:rPr lang="en-US" altLang="ja-JP" sz="2800" dirty="0"/>
              <a:t>1033×2 = 5866</a:t>
            </a:r>
            <a:r>
              <a:rPr lang="ja-JP" altLang="en-US" sz="2800" dirty="0"/>
              <a:t>（億円）以下の銘柄（</a:t>
            </a:r>
            <a:r>
              <a:rPr lang="en-US" altLang="ja-JP" sz="2800" dirty="0"/>
              <a:t>P1</a:t>
            </a:r>
            <a:r>
              <a:rPr lang="ja-JP" altLang="en-US" sz="2800" dirty="0"/>
              <a:t>に属する銘柄除く）</a:t>
            </a:r>
            <a:br>
              <a:rPr lang="en-US" altLang="ja-JP" sz="2800" dirty="0"/>
            </a:br>
            <a:r>
              <a:rPr lang="ja-JP" altLang="en-US" sz="2800" dirty="0"/>
              <a:t>→</a:t>
            </a:r>
            <a:r>
              <a:rPr lang="en-US" altLang="ja-JP" sz="2800" u="sng" dirty="0"/>
              <a:t>E</a:t>
            </a:r>
            <a:r>
              <a:rPr lang="ja-JP" altLang="en-US" sz="2800" u="sng" dirty="0"/>
              <a:t>社</a:t>
            </a:r>
            <a:endParaRPr lang="en-US" altLang="ja-JP" sz="2800" u="sng" dirty="0"/>
          </a:p>
          <a:p>
            <a:pPr marL="342900" indent="-342900">
              <a:buFont typeface="Arial" panose="020B0604020202020204" pitchFamily="34" charset="0"/>
              <a:buChar char="•"/>
            </a:pPr>
            <a:r>
              <a:rPr lang="en-US" altLang="ja-JP" sz="2800" dirty="0"/>
              <a:t>P3</a:t>
            </a:r>
            <a:r>
              <a:rPr lang="ja-JP" altLang="en-US" sz="2800" dirty="0"/>
              <a:t>：</a:t>
            </a:r>
            <a:r>
              <a:rPr lang="en-US" altLang="ja-JP" sz="2800" dirty="0"/>
              <a:t>P1</a:t>
            </a:r>
            <a:r>
              <a:rPr lang="ja-JP" altLang="en-US" sz="2800" dirty="0"/>
              <a:t>、</a:t>
            </a:r>
            <a:r>
              <a:rPr lang="en-US" altLang="ja-JP" sz="2800" dirty="0"/>
              <a:t>P2</a:t>
            </a:r>
            <a:r>
              <a:rPr lang="ja-JP" altLang="en-US" sz="2800" dirty="0"/>
              <a:t>以外の銘柄</a:t>
            </a:r>
            <a:br>
              <a:rPr lang="en-US" altLang="ja-JP" sz="2800" dirty="0"/>
            </a:br>
            <a:r>
              <a:rPr lang="ja-JP" altLang="en-US" sz="2800" dirty="0"/>
              <a:t>→</a:t>
            </a:r>
            <a:r>
              <a:rPr lang="en-US" altLang="ja-JP" sz="2800" u="sng" dirty="0"/>
              <a:t>A</a:t>
            </a:r>
            <a:r>
              <a:rPr lang="ja-JP" altLang="en-US" sz="2800" u="sng" dirty="0"/>
              <a:t>社、</a:t>
            </a:r>
            <a:r>
              <a:rPr lang="en-US" altLang="ja-JP" sz="2800" u="sng" dirty="0"/>
              <a:t>B</a:t>
            </a:r>
            <a:r>
              <a:rPr lang="ja-JP" altLang="en-US" sz="2800" u="sng" dirty="0"/>
              <a:t>社、</a:t>
            </a:r>
            <a:r>
              <a:rPr lang="en-US" altLang="ja-JP" sz="2800" u="sng" dirty="0"/>
              <a:t>C</a:t>
            </a:r>
            <a:r>
              <a:rPr lang="ja-JP" altLang="en-US" sz="2800" u="sng" dirty="0"/>
              <a:t>社、</a:t>
            </a:r>
            <a:r>
              <a:rPr lang="en-US" altLang="ja-JP" sz="2800" u="sng" dirty="0"/>
              <a:t>D</a:t>
            </a:r>
            <a:r>
              <a:rPr lang="ja-JP" altLang="en-US" sz="2800" u="sng" dirty="0"/>
              <a:t>社</a:t>
            </a:r>
            <a:endParaRPr lang="en-US" altLang="ja-JP" sz="2800" u="sng" dirty="0"/>
          </a:p>
          <a:p>
            <a:endParaRPr kumimoji="1" lang="en-US" altLang="ja-JP" sz="2000" dirty="0"/>
          </a:p>
        </p:txBody>
      </p:sp>
    </p:spTree>
    <p:extLst>
      <p:ext uri="{BB962C8B-B14F-4D97-AF65-F5344CB8AC3E}">
        <p14:creationId xmlns:p14="http://schemas.microsoft.com/office/powerpoint/2010/main" val="29258164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154EEF5-17DC-1ECA-23C0-B676A478B1B0}"/>
              </a:ext>
            </a:extLst>
          </p:cNvPr>
          <p:cNvSpPr>
            <a:spLocks noGrp="1"/>
          </p:cNvSpPr>
          <p:nvPr>
            <p:ph type="title"/>
          </p:nvPr>
        </p:nvSpPr>
        <p:spPr/>
        <p:txBody>
          <a:bodyPr/>
          <a:lstStyle/>
          <a:p>
            <a:r>
              <a:rPr kumimoji="1" lang="en-US" altLang="ja-JP" b="1" u="sng" dirty="0"/>
              <a:t>3</a:t>
            </a:r>
            <a:r>
              <a:rPr kumimoji="1" lang="ja-JP" altLang="en-US" b="1" u="sng" dirty="0"/>
              <a:t>．分析方法（補足）</a:t>
            </a:r>
            <a:endParaRPr kumimoji="1" lang="ja-JP" altLang="en-US" dirty="0"/>
          </a:p>
        </p:txBody>
      </p:sp>
      <p:sp>
        <p:nvSpPr>
          <p:cNvPr id="3" name="コンテンツ プレースホルダー 2">
            <a:extLst>
              <a:ext uri="{FF2B5EF4-FFF2-40B4-BE49-F238E27FC236}">
                <a16:creationId xmlns:a16="http://schemas.microsoft.com/office/drawing/2014/main" id="{3ED0F588-C76E-6F39-E32A-08281B21FA62}"/>
              </a:ext>
            </a:extLst>
          </p:cNvPr>
          <p:cNvSpPr>
            <a:spLocks noGrp="1"/>
          </p:cNvSpPr>
          <p:nvPr>
            <p:ph idx="1"/>
          </p:nvPr>
        </p:nvSpPr>
        <p:spPr>
          <a:xfrm>
            <a:off x="838200" y="2579571"/>
            <a:ext cx="5257800" cy="3597392"/>
          </a:xfrm>
        </p:spPr>
        <p:txBody>
          <a:bodyPr>
            <a:normAutofit/>
          </a:bodyPr>
          <a:lstStyle/>
          <a:p>
            <a:pPr marL="0" indent="0">
              <a:buNone/>
            </a:pPr>
            <a:r>
              <a:rPr kumimoji="1" lang="ja-JP" altLang="en-US" dirty="0"/>
              <a:t>取得先：</a:t>
            </a:r>
            <a:endParaRPr kumimoji="1" lang="en-US" altLang="ja-JP" dirty="0"/>
          </a:p>
          <a:p>
            <a:pPr marL="0" indent="0">
              <a:buNone/>
            </a:pPr>
            <a:r>
              <a:rPr kumimoji="1" lang="ja-JP" altLang="en-US" dirty="0"/>
              <a:t>不動産投信情報ポータ</a:t>
            </a:r>
            <a:r>
              <a:rPr lang="ja-JP" altLang="en-US" dirty="0"/>
              <a:t>ル</a:t>
            </a:r>
            <a:endParaRPr kumimoji="1" lang="en-US" altLang="ja-JP" dirty="0"/>
          </a:p>
          <a:p>
            <a:pPr marL="0" indent="0">
              <a:buNone/>
            </a:pPr>
            <a:endParaRPr lang="en-US" altLang="ja-JP" dirty="0"/>
          </a:p>
          <a:p>
            <a:pPr marL="0" indent="0">
              <a:buNone/>
            </a:pPr>
            <a:r>
              <a:rPr kumimoji="1" lang="ja-JP" altLang="en-US" dirty="0"/>
              <a:t>指標：</a:t>
            </a:r>
            <a:endParaRPr kumimoji="1" lang="en-US" altLang="ja-JP" dirty="0"/>
          </a:p>
          <a:p>
            <a:pPr marL="0" indent="0">
              <a:buNone/>
            </a:pPr>
            <a:r>
              <a:rPr kumimoji="1" lang="ja-JP" altLang="en-US" dirty="0"/>
              <a:t>各年の</a:t>
            </a:r>
            <a:r>
              <a:rPr kumimoji="1" lang="en-US" altLang="ja-JP" dirty="0"/>
              <a:t>1</a:t>
            </a:r>
            <a:r>
              <a:rPr kumimoji="1" lang="ja-JP" altLang="en-US" dirty="0"/>
              <a:t>月における時価総額</a:t>
            </a:r>
            <a:endParaRPr lang="en-US" altLang="ja-JP" dirty="0"/>
          </a:p>
          <a:p>
            <a:pPr marL="0" indent="0">
              <a:buNone/>
            </a:pPr>
            <a:r>
              <a:rPr lang="ja-JP" altLang="en-US" dirty="0"/>
              <a:t>（年の途中に上場廃止、合併等により消滅した銘柄は除く）</a:t>
            </a:r>
            <a:endParaRPr kumimoji="1" lang="ja-JP" altLang="en-US" dirty="0"/>
          </a:p>
        </p:txBody>
      </p:sp>
      <p:sp>
        <p:nvSpPr>
          <p:cNvPr id="4" name="テキスト ボックス 3">
            <a:extLst>
              <a:ext uri="{FF2B5EF4-FFF2-40B4-BE49-F238E27FC236}">
                <a16:creationId xmlns:a16="http://schemas.microsoft.com/office/drawing/2014/main" id="{21118AC6-0E12-DF6E-FBC5-2BFE68EC3EA7}"/>
              </a:ext>
            </a:extLst>
          </p:cNvPr>
          <p:cNvSpPr txBox="1"/>
          <p:nvPr/>
        </p:nvSpPr>
        <p:spPr>
          <a:xfrm>
            <a:off x="838200" y="1717796"/>
            <a:ext cx="10515600" cy="523220"/>
          </a:xfrm>
          <a:prstGeom prst="rect">
            <a:avLst/>
          </a:prstGeom>
          <a:noFill/>
        </p:spPr>
        <p:txBody>
          <a:bodyPr wrap="square" rtlCol="0">
            <a:spAutoFit/>
          </a:bodyPr>
          <a:lstStyle/>
          <a:p>
            <a:pPr marL="457200" indent="-457200">
              <a:buFont typeface="Arial" panose="020B0604020202020204" pitchFamily="34" charset="0"/>
              <a:buChar char="•"/>
            </a:pPr>
            <a:r>
              <a:rPr kumimoji="1" lang="ja-JP" altLang="en-US" sz="2800" dirty="0"/>
              <a:t>分析に使用する</a:t>
            </a:r>
            <a:r>
              <a:rPr lang="ja-JP" altLang="en-US" sz="2800" dirty="0"/>
              <a:t>銘柄の時価総額の取得について</a:t>
            </a:r>
            <a:endParaRPr kumimoji="1" lang="en-US" altLang="ja-JP" sz="2800" dirty="0"/>
          </a:p>
        </p:txBody>
      </p:sp>
      <p:sp>
        <p:nvSpPr>
          <p:cNvPr id="7" name="テキスト ボックス 6">
            <a:extLst>
              <a:ext uri="{FF2B5EF4-FFF2-40B4-BE49-F238E27FC236}">
                <a16:creationId xmlns:a16="http://schemas.microsoft.com/office/drawing/2014/main" id="{28076AA6-E67F-2145-3F80-E6D0F491C64A}"/>
              </a:ext>
            </a:extLst>
          </p:cNvPr>
          <p:cNvSpPr txBox="1"/>
          <p:nvPr/>
        </p:nvSpPr>
        <p:spPr>
          <a:xfrm>
            <a:off x="10256227" y="6452382"/>
            <a:ext cx="1779654" cy="338554"/>
          </a:xfrm>
          <a:prstGeom prst="rect">
            <a:avLst/>
          </a:prstGeom>
          <a:noFill/>
        </p:spPr>
        <p:txBody>
          <a:bodyPr wrap="none" rtlCol="0">
            <a:spAutoFit/>
          </a:bodyPr>
          <a:lstStyle/>
          <a:p>
            <a:r>
              <a:rPr kumimoji="1" lang="ja-JP" altLang="en-US" sz="1600" dirty="0"/>
              <a:t>（例）</a:t>
            </a:r>
            <a:r>
              <a:rPr kumimoji="1" lang="en-US" altLang="ja-JP" sz="1600" dirty="0"/>
              <a:t>2023</a:t>
            </a:r>
            <a:r>
              <a:rPr kumimoji="1" lang="ja-JP" altLang="en-US" sz="1600" dirty="0"/>
              <a:t>年</a:t>
            </a:r>
            <a:r>
              <a:rPr kumimoji="1" lang="en-US" altLang="ja-JP" sz="1600" dirty="0"/>
              <a:t>1</a:t>
            </a:r>
            <a:r>
              <a:rPr kumimoji="1" lang="ja-JP" altLang="en-US" sz="1600" dirty="0"/>
              <a:t>月</a:t>
            </a:r>
            <a:endParaRPr kumimoji="1" lang="en-US" altLang="ja-JP" sz="1600" dirty="0"/>
          </a:p>
        </p:txBody>
      </p:sp>
      <p:pic>
        <p:nvPicPr>
          <p:cNvPr id="11" name="図 10" descr="グラフィカル ユーザー インターフェイス&#10;&#10;中程度の精度で自動的に生成された説明">
            <a:extLst>
              <a:ext uri="{FF2B5EF4-FFF2-40B4-BE49-F238E27FC236}">
                <a16:creationId xmlns:a16="http://schemas.microsoft.com/office/drawing/2014/main" id="{3BFEFB22-79A5-5C04-A75E-80CDFB0E4D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8023" y="2121013"/>
            <a:ext cx="6093977" cy="4331369"/>
          </a:xfrm>
          <a:prstGeom prst="rect">
            <a:avLst/>
          </a:prstGeom>
        </p:spPr>
      </p:pic>
      <p:sp>
        <p:nvSpPr>
          <p:cNvPr id="12" name="四角形: 角を丸くする 11">
            <a:extLst>
              <a:ext uri="{FF2B5EF4-FFF2-40B4-BE49-F238E27FC236}">
                <a16:creationId xmlns:a16="http://schemas.microsoft.com/office/drawing/2014/main" id="{3FAD8429-6D87-FC04-A4B2-AF1258F58CE2}"/>
              </a:ext>
            </a:extLst>
          </p:cNvPr>
          <p:cNvSpPr/>
          <p:nvPr/>
        </p:nvSpPr>
        <p:spPr>
          <a:xfrm>
            <a:off x="10886173" y="2579571"/>
            <a:ext cx="644892" cy="3850104"/>
          </a:xfrm>
          <a:prstGeom prst="round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スライド番号プレースホルダー 4">
            <a:extLst>
              <a:ext uri="{FF2B5EF4-FFF2-40B4-BE49-F238E27FC236}">
                <a16:creationId xmlns:a16="http://schemas.microsoft.com/office/drawing/2014/main" id="{8C2E5B10-06C2-0C7F-493F-D9FF5891DC77}"/>
              </a:ext>
            </a:extLst>
          </p:cNvPr>
          <p:cNvSpPr>
            <a:spLocks noGrp="1"/>
          </p:cNvSpPr>
          <p:nvPr>
            <p:ph type="sldNum" sz="quarter" idx="12"/>
          </p:nvPr>
        </p:nvSpPr>
        <p:spPr/>
        <p:txBody>
          <a:bodyPr/>
          <a:lstStyle/>
          <a:p>
            <a:fld id="{7D8BC461-2CCC-4D57-97A5-EAAD55696971}" type="slidenum">
              <a:rPr kumimoji="1" lang="ja-JP" altLang="en-US" smtClean="0"/>
              <a:t>9</a:t>
            </a:fld>
            <a:endParaRPr kumimoji="1" lang="ja-JP" altLang="en-US"/>
          </a:p>
        </p:txBody>
      </p:sp>
    </p:spTree>
    <p:extLst>
      <p:ext uri="{BB962C8B-B14F-4D97-AF65-F5344CB8AC3E}">
        <p14:creationId xmlns:p14="http://schemas.microsoft.com/office/powerpoint/2010/main" val="2424700069"/>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4351</TotalTime>
  <Words>4687</Words>
  <Application>Microsoft Office PowerPoint</Application>
  <PresentationFormat>ワイド画面</PresentationFormat>
  <Paragraphs>1177</Paragraphs>
  <Slides>32</Slides>
  <Notes>24</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32</vt:i4>
      </vt:variant>
    </vt:vector>
  </HeadingPairs>
  <TitlesOfParts>
    <vt:vector size="38" baseType="lpstr">
      <vt:lpstr>游ゴシック</vt:lpstr>
      <vt:lpstr>游ゴシック Light</vt:lpstr>
      <vt:lpstr>游明朝</vt:lpstr>
      <vt:lpstr>Arial</vt:lpstr>
      <vt:lpstr>Cambria Math</vt:lpstr>
      <vt:lpstr>Office テーマ</vt:lpstr>
      <vt:lpstr>J-REIT（不動産投資信託） 市場における小型株効果の調査</vt:lpstr>
      <vt:lpstr>目次</vt:lpstr>
      <vt:lpstr>1．はじめに</vt:lpstr>
      <vt:lpstr>1．はじめに</vt:lpstr>
      <vt:lpstr>2．REITとは</vt:lpstr>
      <vt:lpstr>3．分析方法</vt:lpstr>
      <vt:lpstr>3．分析方法</vt:lpstr>
      <vt:lpstr>3．分析方法</vt:lpstr>
      <vt:lpstr>3．分析方法（補足）</vt:lpstr>
      <vt:lpstr>3．分析方法</vt:lpstr>
      <vt:lpstr>3．分析方法</vt:lpstr>
      <vt:lpstr>3．分析方法（手順）</vt:lpstr>
      <vt:lpstr>3．分析方法（補足）</vt:lpstr>
      <vt:lpstr>3．分析方法（補足）</vt:lpstr>
      <vt:lpstr>3．分析方法</vt:lpstr>
      <vt:lpstr>3．分析方法（補足）</vt:lpstr>
      <vt:lpstr>4．分析対象・分析期間</vt:lpstr>
      <vt:lpstr>5-1．結果と考察①</vt:lpstr>
      <vt:lpstr>5-1．結果と考察①</vt:lpstr>
      <vt:lpstr>5-1．結果と考察①</vt:lpstr>
      <vt:lpstr>5-2．結果と考察②</vt:lpstr>
      <vt:lpstr>5-2．結果と考察②</vt:lpstr>
      <vt:lpstr>5-2．結果と考察②</vt:lpstr>
      <vt:lpstr>5-2．結果と考察②</vt:lpstr>
      <vt:lpstr>5-2．結果と考察②</vt:lpstr>
      <vt:lpstr>5-2．結果と考察②</vt:lpstr>
      <vt:lpstr>5-2．結果と考察②</vt:lpstr>
      <vt:lpstr>5-2．結果と考察② （補足）</vt:lpstr>
      <vt:lpstr>5-3．結果と考察③</vt:lpstr>
      <vt:lpstr>5-3．結果と考察③</vt:lpstr>
      <vt:lpstr>6．まとめ</vt:lpstr>
      <vt:lpstr>参考文献</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日本の不動産投資信託 （J-REIT） における小型株効果の調査</dc:title>
  <dc:creator>佐田野　智彦</dc:creator>
  <cp:lastModifiedBy>佐田野　智彦</cp:lastModifiedBy>
  <cp:revision>119</cp:revision>
  <dcterms:created xsi:type="dcterms:W3CDTF">2023-11-27T07:08:33Z</dcterms:created>
  <dcterms:modified xsi:type="dcterms:W3CDTF">2024-01-18T06:35:34Z</dcterms:modified>
</cp:coreProperties>
</file>