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96" r:id="rId1"/>
  </p:sldMasterIdLst>
  <p:notesMasterIdLst>
    <p:notesMasterId r:id="rId70"/>
  </p:notesMasterIdLst>
  <p:sldIdLst>
    <p:sldId id="256" r:id="rId2"/>
    <p:sldId id="293" r:id="rId3"/>
    <p:sldId id="259" r:id="rId4"/>
    <p:sldId id="261" r:id="rId5"/>
    <p:sldId id="347" r:id="rId6"/>
    <p:sldId id="348" r:id="rId7"/>
    <p:sldId id="267" r:id="rId8"/>
    <p:sldId id="349" r:id="rId9"/>
    <p:sldId id="265" r:id="rId10"/>
    <p:sldId id="266" r:id="rId11"/>
    <p:sldId id="271" r:id="rId12"/>
    <p:sldId id="350" r:id="rId13"/>
    <p:sldId id="272" r:id="rId14"/>
    <p:sldId id="351" r:id="rId15"/>
    <p:sldId id="352" r:id="rId16"/>
    <p:sldId id="353" r:id="rId17"/>
    <p:sldId id="278" r:id="rId18"/>
    <p:sldId id="258" r:id="rId19"/>
    <p:sldId id="260" r:id="rId20"/>
    <p:sldId id="263" r:id="rId21"/>
    <p:sldId id="273" r:id="rId22"/>
    <p:sldId id="274" r:id="rId23"/>
    <p:sldId id="275" r:id="rId24"/>
    <p:sldId id="276" r:id="rId25"/>
    <p:sldId id="277" r:id="rId26"/>
    <p:sldId id="279" r:id="rId27"/>
    <p:sldId id="280" r:id="rId28"/>
    <p:sldId id="287" r:id="rId29"/>
    <p:sldId id="288" r:id="rId30"/>
    <p:sldId id="289" r:id="rId31"/>
    <p:sldId id="268" r:id="rId32"/>
    <p:sldId id="290" r:id="rId33"/>
    <p:sldId id="269" r:id="rId34"/>
    <p:sldId id="291" r:id="rId35"/>
    <p:sldId id="326" r:id="rId36"/>
    <p:sldId id="327" r:id="rId37"/>
    <p:sldId id="379" r:id="rId38"/>
    <p:sldId id="328" r:id="rId39"/>
    <p:sldId id="329" r:id="rId40"/>
    <p:sldId id="330" r:id="rId41"/>
    <p:sldId id="262" r:id="rId42"/>
    <p:sldId id="331" r:id="rId43"/>
    <p:sldId id="332" r:id="rId44"/>
    <p:sldId id="333" r:id="rId45"/>
    <p:sldId id="334" r:id="rId46"/>
    <p:sldId id="335" r:id="rId47"/>
    <p:sldId id="270" r:id="rId48"/>
    <p:sldId id="336" r:id="rId49"/>
    <p:sldId id="337" r:id="rId50"/>
    <p:sldId id="338" r:id="rId51"/>
    <p:sldId id="339" r:id="rId52"/>
    <p:sldId id="340" r:id="rId53"/>
    <p:sldId id="341" r:id="rId54"/>
    <p:sldId id="342" r:id="rId55"/>
    <p:sldId id="343" r:id="rId56"/>
    <p:sldId id="371" r:id="rId57"/>
    <p:sldId id="372" r:id="rId58"/>
    <p:sldId id="281" r:id="rId59"/>
    <p:sldId id="282" r:id="rId60"/>
    <p:sldId id="283" r:id="rId61"/>
    <p:sldId id="373" r:id="rId62"/>
    <p:sldId id="285" r:id="rId63"/>
    <p:sldId id="286" r:id="rId64"/>
    <p:sldId id="374" r:id="rId65"/>
    <p:sldId id="375" r:id="rId66"/>
    <p:sldId id="376" r:id="rId67"/>
    <p:sldId id="377" r:id="rId68"/>
    <p:sldId id="34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1119" autoAdjust="0"/>
  </p:normalViewPr>
  <p:slideViewPr>
    <p:cSldViewPr snapToGrid="0">
      <p:cViewPr varScale="1">
        <p:scale>
          <a:sx n="67" d="100"/>
          <a:sy n="67" d="100"/>
        </p:scale>
        <p:origin x="7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E4ADD-4CC9-47DA-86CF-BF48B1D9683A}" type="datetimeFigureOut">
              <a:rPr kumimoji="1" lang="ja-JP" altLang="en-US" smtClean="0"/>
              <a:t>2023/12/18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FA7C7-1E48-4685-A7CE-96830F2B1D79}" type="slidenum">
              <a:rPr kumimoji="1" lang="ja-JP" altLang="en-US" smtClean="0"/>
              <a:t>‹#›</a:t>
            </a:fld>
            <a:endParaRPr kumimoji="1" lang="ja-JP" altLang="en-US"/>
          </a:p>
        </p:txBody>
      </p:sp>
    </p:spTree>
    <p:extLst>
      <p:ext uri="{BB962C8B-B14F-4D97-AF65-F5344CB8AC3E}">
        <p14:creationId xmlns:p14="http://schemas.microsoft.com/office/powerpoint/2010/main" val="1078162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6</a:t>
            </a:fld>
            <a:endParaRPr kumimoji="1" lang="ja-JP" altLang="en-US"/>
          </a:p>
        </p:txBody>
      </p:sp>
    </p:spTree>
    <p:extLst>
      <p:ext uri="{BB962C8B-B14F-4D97-AF65-F5344CB8AC3E}">
        <p14:creationId xmlns:p14="http://schemas.microsoft.com/office/powerpoint/2010/main" val="35078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12</a:t>
            </a:fld>
            <a:endParaRPr kumimoji="1" lang="ja-JP" altLang="en-US"/>
          </a:p>
        </p:txBody>
      </p:sp>
    </p:spTree>
    <p:extLst>
      <p:ext uri="{BB962C8B-B14F-4D97-AF65-F5344CB8AC3E}">
        <p14:creationId xmlns:p14="http://schemas.microsoft.com/office/powerpoint/2010/main" val="151581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エクスポージャーの％：上：日本株</a:t>
            </a:r>
            <a:r>
              <a:rPr kumimoji="1" lang="en-US" altLang="ja-JP" dirty="0"/>
              <a:t>100%</a:t>
            </a:r>
            <a:r>
              <a:rPr kumimoji="1" lang="ja-JP" altLang="en-US" dirty="0"/>
              <a:t>、円</a:t>
            </a:r>
            <a:r>
              <a:rPr kumimoji="1" lang="en-US" altLang="ja-JP" dirty="0"/>
              <a:t>100%</a:t>
            </a:r>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27</a:t>
            </a:fld>
            <a:endParaRPr kumimoji="1" lang="ja-JP" altLang="en-US"/>
          </a:p>
        </p:txBody>
      </p:sp>
    </p:spTree>
    <p:extLst>
      <p:ext uri="{BB962C8B-B14F-4D97-AF65-F5344CB8AC3E}">
        <p14:creationId xmlns:p14="http://schemas.microsoft.com/office/powerpoint/2010/main" val="134146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株先物：通貨エクス０なぜか：為替変動による円建ての損益の発生しないから</a:t>
            </a:r>
            <a:endParaRPr kumimoji="1" lang="en-US" altLang="ja-JP" dirty="0"/>
          </a:p>
          <a:p>
            <a:r>
              <a:rPr kumimoji="1" lang="ja-JP" altLang="en-US" dirty="0"/>
              <a:t>為替予約：ドル買い：</a:t>
            </a:r>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28</a:t>
            </a:fld>
            <a:endParaRPr kumimoji="1" lang="ja-JP" altLang="en-US"/>
          </a:p>
        </p:txBody>
      </p:sp>
    </p:spTree>
    <p:extLst>
      <p:ext uri="{BB962C8B-B14F-4D97-AF65-F5344CB8AC3E}">
        <p14:creationId xmlns:p14="http://schemas.microsoft.com/office/powerpoint/2010/main" val="261565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58</a:t>
            </a:fld>
            <a:endParaRPr kumimoji="1" lang="ja-JP" altLang="en-US"/>
          </a:p>
        </p:txBody>
      </p:sp>
    </p:spTree>
    <p:extLst>
      <p:ext uri="{BB962C8B-B14F-4D97-AF65-F5344CB8AC3E}">
        <p14:creationId xmlns:p14="http://schemas.microsoft.com/office/powerpoint/2010/main" val="185907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63</a:t>
            </a:fld>
            <a:endParaRPr kumimoji="1" lang="ja-JP" altLang="en-US"/>
          </a:p>
        </p:txBody>
      </p:sp>
    </p:spTree>
    <p:extLst>
      <p:ext uri="{BB962C8B-B14F-4D97-AF65-F5344CB8AC3E}">
        <p14:creationId xmlns:p14="http://schemas.microsoft.com/office/powerpoint/2010/main" val="57572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64</a:t>
            </a:fld>
            <a:endParaRPr kumimoji="1" lang="ja-JP" altLang="en-US"/>
          </a:p>
        </p:txBody>
      </p:sp>
    </p:spTree>
    <p:extLst>
      <p:ext uri="{BB962C8B-B14F-4D97-AF65-F5344CB8AC3E}">
        <p14:creationId xmlns:p14="http://schemas.microsoft.com/office/powerpoint/2010/main" val="322314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4FA7C7-1E48-4685-A7CE-96830F2B1D79}" type="slidenum">
              <a:rPr kumimoji="1" lang="ja-JP" altLang="en-US" smtClean="0"/>
              <a:t>66</a:t>
            </a:fld>
            <a:endParaRPr kumimoji="1" lang="ja-JP" altLang="en-US"/>
          </a:p>
        </p:txBody>
      </p:sp>
    </p:spTree>
    <p:extLst>
      <p:ext uri="{BB962C8B-B14F-4D97-AF65-F5344CB8AC3E}">
        <p14:creationId xmlns:p14="http://schemas.microsoft.com/office/powerpoint/2010/main" val="109924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C521EE2E-6FE2-4AAE-9834-CC61A27E575B}"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sz="2400"/>
            </a:lvl1p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26CE1-1C5D-4C8E-B6A0-8D54C683DBE0}" type="datetime1">
              <a:rPr lang="en-US" altLang="ja-JP" smtClean="0"/>
              <a:t>12/18/2023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C6A82B94-924C-4416-8736-2D2A49B93276}" type="datetime1">
              <a:rPr lang="en-US" altLang="ja-JP" smtClean="0"/>
              <a:t>12/18/2023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852C3A1-AD72-41BC-9108-5D940E3698F8}" type="datetime1">
              <a:rPr lang="en-US" altLang="ja-JP" smtClean="0"/>
              <a:t>12/18/2023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3D15E2-EAC7-404A-9F92-D26ACCC36798}" type="datetime1">
              <a:rPr lang="en-US" altLang="ja-JP"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392E51-A77F-4F32-A680-F79B865471A8}" type="datetime1">
              <a:rPr lang="en-US" altLang="ja-JP"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大問・小問ごとの最初">
    <p:spTree>
      <p:nvGrpSpPr>
        <p:cNvPr id="1" name=""/>
        <p:cNvGrpSpPr/>
        <p:nvPr/>
      </p:nvGrpSpPr>
      <p:grpSpPr>
        <a:xfrm>
          <a:off x="0" y="0"/>
          <a:ext cx="0" cy="0"/>
          <a:chOff x="0" y="0"/>
          <a:chExt cx="0" cy="0"/>
        </a:xfrm>
      </p:grpSpPr>
      <p:sp>
        <p:nvSpPr>
          <p:cNvPr id="2" name="Title 1"/>
          <p:cNvSpPr>
            <a:spLocks noGrp="1"/>
          </p:cNvSpPr>
          <p:nvPr>
            <p:ph type="title"/>
          </p:nvPr>
        </p:nvSpPr>
        <p:spPr>
          <a:xfrm>
            <a:off x="300736" y="228092"/>
            <a:ext cx="2493264" cy="889881"/>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1007533" y="1413933"/>
            <a:ext cx="10303933" cy="4648199"/>
          </a:xfrm>
        </p:spPr>
        <p:txBody>
          <a:bodyPr>
            <a:normAutofit/>
          </a:bodyPr>
          <a:lstStyle>
            <a:lvl1pPr>
              <a:buClr>
                <a:schemeClr val="tx1"/>
              </a:buClr>
              <a:defRPr sz="3200"/>
            </a:lvl1pPr>
            <a:lvl2pPr>
              <a:buClr>
                <a:schemeClr val="tx1"/>
              </a:buClr>
              <a:defRPr sz="3200"/>
            </a:lvl2pPr>
            <a:lvl3pPr>
              <a:buClr>
                <a:schemeClr val="tx1"/>
              </a:buClr>
              <a:defRPr sz="3200"/>
            </a:lvl3pPr>
            <a:lvl4pPr>
              <a:buClr>
                <a:schemeClr val="tx1"/>
              </a:buClr>
              <a:defRPr sz="3200"/>
            </a:lvl4pPr>
            <a:lvl5pPr>
              <a:buClr>
                <a:schemeClr val="tx1"/>
              </a:buClr>
              <a:defRPr sz="3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0E1A288B-5A3F-48C1-AB16-912EDEB931D8}"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5071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見出し以降の白紙">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533" y="650241"/>
            <a:ext cx="10303933" cy="5411892"/>
          </a:xfrm>
        </p:spPr>
        <p:txBody>
          <a:bodyPr>
            <a:normAutofit/>
          </a:bodyPr>
          <a:lstStyle>
            <a:lvl1pPr>
              <a:buClr>
                <a:schemeClr val="tx1"/>
              </a:buClr>
              <a:defRPr sz="3200"/>
            </a:lvl1pPr>
            <a:lvl2pPr>
              <a:buClr>
                <a:schemeClr val="tx1"/>
              </a:buClr>
              <a:defRPr sz="3200"/>
            </a:lvl2pPr>
            <a:lvl3pPr>
              <a:buClr>
                <a:schemeClr val="tx1"/>
              </a:buClr>
              <a:defRPr sz="3200"/>
            </a:lvl3pPr>
            <a:lvl4pPr>
              <a:buClr>
                <a:schemeClr val="tx1"/>
              </a:buClr>
              <a:defRPr sz="3200"/>
            </a:lvl4pPr>
            <a:lvl5pPr>
              <a:buClr>
                <a:schemeClr val="tx1"/>
              </a:buClr>
              <a:defRPr sz="3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E36EBB56-04D5-4362-A6EF-473208B3CF9A}"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59525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補論の最初">
    <p:spTree>
      <p:nvGrpSpPr>
        <p:cNvPr id="1" name=""/>
        <p:cNvGrpSpPr/>
        <p:nvPr/>
      </p:nvGrpSpPr>
      <p:grpSpPr>
        <a:xfrm>
          <a:off x="0" y="0"/>
          <a:ext cx="0" cy="0"/>
          <a:chOff x="0" y="0"/>
          <a:chExt cx="0" cy="0"/>
        </a:xfrm>
      </p:grpSpPr>
      <p:sp>
        <p:nvSpPr>
          <p:cNvPr id="2" name="Title 1"/>
          <p:cNvSpPr>
            <a:spLocks noGrp="1"/>
          </p:cNvSpPr>
          <p:nvPr>
            <p:ph type="title"/>
          </p:nvPr>
        </p:nvSpPr>
        <p:spPr>
          <a:xfrm>
            <a:off x="300736" y="228092"/>
            <a:ext cx="5058664" cy="889881"/>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1007533" y="1413933"/>
            <a:ext cx="10303933" cy="4648199"/>
          </a:xfrm>
        </p:spPr>
        <p:txBody>
          <a:bodyPr>
            <a:normAutofit/>
          </a:bodyPr>
          <a:lstStyle>
            <a:lvl1pPr>
              <a:buClr>
                <a:schemeClr val="tx1"/>
              </a:buClr>
              <a:defRPr sz="3200"/>
            </a:lvl1pPr>
            <a:lvl2pPr>
              <a:buClr>
                <a:schemeClr val="tx1"/>
              </a:buClr>
              <a:defRPr sz="3200"/>
            </a:lvl2pPr>
            <a:lvl3pPr>
              <a:buClr>
                <a:schemeClr val="tx1"/>
              </a:buClr>
              <a:defRPr sz="3200"/>
            </a:lvl3pPr>
            <a:lvl4pPr>
              <a:buClr>
                <a:schemeClr val="tx1"/>
              </a:buClr>
              <a:defRPr sz="3200"/>
            </a:lvl4pPr>
            <a:lvl5pPr>
              <a:buClr>
                <a:schemeClr val="tx1"/>
              </a:buClr>
              <a:defRPr sz="3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BF46CA2E-238F-4447-BE9D-1A7C5CD7DA72}"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補論用の白紙">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533" y="650241"/>
            <a:ext cx="10303933" cy="5411892"/>
          </a:xfrm>
        </p:spPr>
        <p:txBody>
          <a:bodyPr>
            <a:normAutofit/>
          </a:bodyPr>
          <a:lstStyle>
            <a:lvl1pPr>
              <a:buClr>
                <a:schemeClr val="tx1"/>
              </a:buClr>
              <a:defRPr sz="3200"/>
            </a:lvl1pPr>
            <a:lvl2pPr>
              <a:buClr>
                <a:schemeClr val="tx1"/>
              </a:buClr>
              <a:defRPr sz="3200"/>
            </a:lvl2pPr>
            <a:lvl3pPr>
              <a:buClr>
                <a:schemeClr val="tx1"/>
              </a:buClr>
              <a:defRPr sz="3200"/>
            </a:lvl3pPr>
            <a:lvl4pPr>
              <a:buClr>
                <a:schemeClr val="tx1"/>
              </a:buClr>
              <a:defRPr sz="3200"/>
            </a:lvl4pPr>
            <a:lvl5pPr>
              <a:buClr>
                <a:schemeClr val="tx1"/>
              </a:buClr>
              <a:defRPr sz="3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604E57EB-52C5-4B2C-8F5C-1CC077C195D3}"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42608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CE79224F-272B-42E5-AE8D-88715C5912F0}"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3E526348-9C24-455A-AF2E-6BFA36C394D5}" type="datetime1">
              <a:rPr lang="en-US" altLang="ja-JP" smtClean="0"/>
              <a:t>12/18/2023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99AF06F1-6B36-4073-9B42-DDB14FBECBF5}" type="datetime1">
              <a:rPr lang="en-US" altLang="ja-JP"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74A950-285B-4877-895E-38A1FC504B24}" type="datetime1">
              <a:rPr lang="en-US" altLang="ja-JP" smtClean="0"/>
              <a:t>12/18/2023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030480-9CB9-4113-868D-C8168326CE90}" type="datetime1">
              <a:rPr lang="en-US" altLang="ja-JP" smtClean="0"/>
              <a:t>12/18/2023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362574" y="6030976"/>
            <a:ext cx="514465" cy="525272"/>
          </a:xfrm>
          <a:prstGeom prst="ellipse">
            <a:avLst/>
          </a:prstGeom>
          <a:solidFill>
            <a:srgbClr val="1D1D1D">
              <a:alpha val="70000"/>
            </a:srgbClr>
          </a:solidFill>
        </p:spPr>
        <p:txBody>
          <a:bodyPr vert="horz" lIns="18288" tIns="45720" rIns="18288" bIns="45720" rtlCol="0" anchor="ctr">
            <a:noAutofit/>
          </a:bodyPr>
          <a:lstStyle>
            <a:lvl1pPr algn="ctr">
              <a:defRPr sz="2400" spc="0" baseline="0">
                <a:solidFill>
                  <a:srgbClr val="FFFFFF"/>
                </a:solidFill>
              </a:defRPr>
            </a:lvl1pPr>
          </a:lstStyle>
          <a:p>
            <a:fld id="{8A7A6979-0714-4377-B894-6BE4C2D6E2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8" r:id="rId2"/>
    <p:sldLayoutId id="2147483709" r:id="rId3"/>
    <p:sldLayoutId id="2147483698" r:id="rId4"/>
    <p:sldLayoutId id="2147483710"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tx1"/>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tx1"/>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tx1"/>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tx1"/>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2371D-E501-3907-AFCF-0C96DF728632}"/>
              </a:ext>
            </a:extLst>
          </p:cNvPr>
          <p:cNvSpPr>
            <a:spLocks noGrp="1"/>
          </p:cNvSpPr>
          <p:nvPr>
            <p:ph type="ctrTitle"/>
          </p:nvPr>
        </p:nvSpPr>
        <p:spPr/>
        <p:txBody>
          <a:bodyPr/>
          <a:lstStyle/>
          <a:p>
            <a:pPr>
              <a:lnSpc>
                <a:spcPct val="100000"/>
              </a:lnSpc>
            </a:pPr>
            <a:r>
              <a:rPr lang="en-US" altLang="ja-JP" sz="4400" b="1" u="sng" dirty="0"/>
              <a:t>2023</a:t>
            </a:r>
            <a:r>
              <a:rPr lang="ja-JP" altLang="en-US" sz="4400" b="1" u="sng" dirty="0"/>
              <a:t>年度 </a:t>
            </a:r>
            <a:r>
              <a:rPr kumimoji="1" lang="ja-JP" altLang="en-US" sz="4400" b="1" u="sng" dirty="0"/>
              <a:t>卒業レポート</a:t>
            </a:r>
            <a:br>
              <a:rPr kumimoji="1" lang="en-US" altLang="ja-JP" dirty="0"/>
            </a:br>
            <a:r>
              <a:rPr kumimoji="1" lang="ja-JP" altLang="en-US" dirty="0"/>
              <a:t>中村・庭野・田中チーム</a:t>
            </a:r>
          </a:p>
        </p:txBody>
      </p:sp>
      <p:sp>
        <p:nvSpPr>
          <p:cNvPr id="3" name="字幕 2">
            <a:extLst>
              <a:ext uri="{FF2B5EF4-FFF2-40B4-BE49-F238E27FC236}">
                <a16:creationId xmlns:a16="http://schemas.microsoft.com/office/drawing/2014/main" id="{4F21F073-9AC8-D591-0396-815F83983D27}"/>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29937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59B5F50F-BBC6-3884-3323-631C22F12739}"/>
                  </a:ext>
                </a:extLst>
              </p:cNvPr>
              <p:cNvSpPr>
                <a:spLocks noGrp="1"/>
              </p:cNvSpPr>
              <p:nvPr>
                <p:ph idx="1"/>
              </p:nvPr>
            </p:nvSpPr>
            <p:spPr>
              <a:xfrm>
                <a:off x="291419" y="388596"/>
                <a:ext cx="11609162" cy="6080807"/>
              </a:xfrm>
            </p:spPr>
            <p:txBody>
              <a:bodyPr>
                <a:normAutofit/>
              </a:bodyPr>
              <a:lstStyle/>
              <a:p>
                <a:pPr marL="0" indent="0">
                  <a:buNone/>
                </a:pPr>
                <a14:m>
                  <m:oMath xmlns:m="http://schemas.openxmlformats.org/officeDocument/2006/math">
                    <m:r>
                      <a:rPr lang="en-US" altLang="ja-JP" sz="2300" i="1" smtClean="0">
                        <a:latin typeface="Cambria Math" panose="02040503050406030204" pitchFamily="18" charset="0"/>
                        <a:ea typeface="Cambria Math" panose="02040503050406030204" pitchFamily="18" charset="0"/>
                      </a:rPr>
                      <m:t>𝑓</m:t>
                    </m:r>
                  </m:oMath>
                </a14:m>
                <a:r>
                  <a:rPr lang="ja-JP" altLang="en-US" sz="2300" dirty="0"/>
                  <a:t>＝フォワードレート</a:t>
                </a:r>
                <a14:m>
                  <m:oMath xmlns:m="http://schemas.openxmlformats.org/officeDocument/2006/math">
                    <m:r>
                      <a:rPr lang="ja-JP" altLang="en-US" sz="2300">
                        <a:latin typeface="Cambria Math" panose="02040503050406030204" pitchFamily="18" charset="0"/>
                      </a:rPr>
                      <m:t>　</m:t>
                    </m:r>
                    <m:sSub>
                      <m:sSubPr>
                        <m:ctrlPr>
                          <a:rPr lang="en-US" altLang="ja-JP" sz="2300" i="1" smtClean="0">
                            <a:latin typeface="Cambria Math" panose="02040503050406030204" pitchFamily="18" charset="0"/>
                          </a:rPr>
                        </m:ctrlPr>
                      </m:sSubPr>
                      <m:e>
                        <m:r>
                          <a:rPr lang="en-US" altLang="ja-JP" sz="2300" i="1">
                            <a:latin typeface="Cambria Math" panose="02040503050406030204" pitchFamily="18" charset="0"/>
                          </a:rPr>
                          <m:t>𝐸</m:t>
                        </m:r>
                      </m:e>
                      <m:sub>
                        <m:r>
                          <a:rPr lang="en-US" altLang="ja-JP" sz="2300" i="1">
                            <a:latin typeface="Cambria Math" panose="02040503050406030204" pitchFamily="18" charset="0"/>
                          </a:rPr>
                          <m:t>0</m:t>
                        </m:r>
                      </m:sub>
                    </m:sSub>
                  </m:oMath>
                </a14:m>
                <a:r>
                  <a:rPr lang="ja-JP" altLang="en-US" sz="2300" dirty="0"/>
                  <a:t>＝現在の日米為替レート</a:t>
                </a:r>
                <a14:m>
                  <m:oMath xmlns:m="http://schemas.openxmlformats.org/officeDocument/2006/math">
                    <m:r>
                      <a:rPr lang="ja-JP" altLang="en-US" sz="2300" i="1" dirty="0">
                        <a:latin typeface="Cambria Math" panose="02040503050406030204" pitchFamily="18" charset="0"/>
                        <a:ea typeface="Cambria Math" panose="02040503050406030204" pitchFamily="18" charset="0"/>
                      </a:rPr>
                      <m:t>　</m:t>
                    </m:r>
                    <m:sSub>
                      <m:sSubPr>
                        <m:ctrlPr>
                          <a:rPr lang="en-US" altLang="ja-JP" sz="2300" i="1" smtClean="0">
                            <a:latin typeface="Cambria Math" panose="02040503050406030204" pitchFamily="18" charset="0"/>
                            <a:ea typeface="Cambria Math" panose="02040503050406030204" pitchFamily="18" charset="0"/>
                          </a:rPr>
                        </m:ctrlPr>
                      </m:sSubPr>
                      <m:e>
                        <m:r>
                          <a:rPr lang="en-US" altLang="ja-JP" sz="2300" i="1" smtClean="0">
                            <a:latin typeface="Cambria Math" panose="02040503050406030204" pitchFamily="18" charset="0"/>
                            <a:ea typeface="Cambria Math" panose="02040503050406030204" pitchFamily="18" charset="0"/>
                          </a:rPr>
                          <m:t>𝑟</m:t>
                        </m:r>
                      </m:e>
                      <m:sub>
                        <m:r>
                          <a:rPr lang="en-US" altLang="ja-JP" sz="2300" i="1" smtClean="0">
                            <a:latin typeface="Cambria Math" panose="02040503050406030204" pitchFamily="18" charset="0"/>
                            <a:ea typeface="Cambria Math" panose="02040503050406030204" pitchFamily="18" charset="0"/>
                          </a:rPr>
                          <m:t>𝑢𝑠</m:t>
                        </m:r>
                      </m:sub>
                    </m:sSub>
                  </m:oMath>
                </a14:m>
                <a:r>
                  <a:rPr lang="ja-JP" altLang="en-US" sz="2300" dirty="0"/>
                  <a:t>＝米国の金利　</a:t>
                </a:r>
                <a14:m>
                  <m:oMath xmlns:m="http://schemas.openxmlformats.org/officeDocument/2006/math">
                    <m:sSub>
                      <m:sSubPr>
                        <m:ctrlPr>
                          <a:rPr lang="en-US" altLang="ja-JP" sz="2300" i="1" smtClean="0">
                            <a:latin typeface="Cambria Math" panose="02040503050406030204" pitchFamily="18" charset="0"/>
                          </a:rPr>
                        </m:ctrlPr>
                      </m:sSubPr>
                      <m:e>
                        <m:r>
                          <a:rPr lang="en-US" altLang="ja-JP" sz="2300" i="1" smtClean="0">
                            <a:latin typeface="Cambria Math" panose="02040503050406030204" pitchFamily="18" charset="0"/>
                          </a:rPr>
                          <m:t>𝑟</m:t>
                        </m:r>
                      </m:e>
                      <m:sub>
                        <m:r>
                          <a:rPr lang="en-US" altLang="ja-JP" sz="2300" i="1" smtClean="0">
                            <a:latin typeface="Cambria Math" panose="02040503050406030204" pitchFamily="18" charset="0"/>
                          </a:rPr>
                          <m:t>𝐽</m:t>
                        </m:r>
                      </m:sub>
                    </m:sSub>
                  </m:oMath>
                </a14:m>
                <a:r>
                  <a:rPr lang="ja-JP" altLang="en-US" sz="2300" dirty="0"/>
                  <a:t> ＝日本の金利</a:t>
                </a:r>
                <a:endParaRPr lang="en-US" altLang="ja-JP" sz="2300" dirty="0"/>
              </a:p>
              <a:p>
                <a:pPr marL="0" indent="0">
                  <a:buFont typeface="Arial" panose="020B0604020202020204" pitchFamily="34" charset="0"/>
                  <a:buNone/>
                </a:pPr>
                <a:endParaRPr lang="en-US" altLang="ja-JP" sz="2500" b="0"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ea typeface="Cambria Math" panose="02040503050406030204" pitchFamily="18" charset="0"/>
                        </a:rPr>
                        <m:t>𝑓</m:t>
                      </m:r>
                      <m:r>
                        <a:rPr lang="en-US" altLang="ja-JP" sz="2500" b="0" i="1" smtClean="0">
                          <a:latin typeface="Cambria Math" panose="02040503050406030204" pitchFamily="18" charset="0"/>
                          <a:ea typeface="Cambria Math" panose="02040503050406030204" pitchFamily="18" charset="0"/>
                        </a:rPr>
                        <m:t>=</m:t>
                      </m:r>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𝐸</m:t>
                          </m:r>
                        </m:e>
                        <m:sub>
                          <m:r>
                            <a:rPr lang="en-US" altLang="ja-JP" sz="2500" i="1">
                              <a:latin typeface="Cambria Math" panose="02040503050406030204" pitchFamily="18" charset="0"/>
                            </a:rPr>
                            <m:t>0</m:t>
                          </m:r>
                        </m:sub>
                      </m:sSub>
                      <m:r>
                        <a:rPr lang="en-US" altLang="ja-JP" sz="2500" i="1">
                          <a:latin typeface="Cambria Math" panose="02040503050406030204" pitchFamily="18" charset="0"/>
                          <a:ea typeface="Cambria Math" panose="02040503050406030204" pitchFamily="18" charset="0"/>
                        </a:rPr>
                        <m:t>×</m:t>
                      </m:r>
                      <m:f>
                        <m:fPr>
                          <m:ctrlPr>
                            <a:rPr lang="en-US" altLang="ja-JP" sz="2500" i="1" smtClean="0">
                              <a:latin typeface="Cambria Math" panose="02040503050406030204" pitchFamily="18" charset="0"/>
                              <a:ea typeface="Cambria Math" panose="02040503050406030204" pitchFamily="18" charset="0"/>
                            </a:rPr>
                          </m:ctrlPr>
                        </m:fPr>
                        <m:num>
                          <m:r>
                            <a:rPr lang="en-US" altLang="ja-JP" sz="2500" b="0" i="1" smtClean="0">
                              <a:latin typeface="Cambria Math" panose="02040503050406030204" pitchFamily="18" charset="0"/>
                              <a:ea typeface="Cambria Math" panose="02040503050406030204" pitchFamily="18" charset="0"/>
                            </a:rPr>
                            <m:t>1+</m:t>
                          </m:r>
                          <m:sSub>
                            <m:sSubPr>
                              <m:ctrlPr>
                                <a:rPr lang="en-US" altLang="ja-JP" sz="2500" b="0" i="1" smtClean="0">
                                  <a:latin typeface="Cambria Math" panose="02040503050406030204" pitchFamily="18" charset="0"/>
                                  <a:ea typeface="Cambria Math" panose="02040503050406030204" pitchFamily="18" charset="0"/>
                                </a:rPr>
                              </m:ctrlPr>
                            </m:sSubPr>
                            <m:e>
                              <m:r>
                                <a:rPr lang="en-US" altLang="ja-JP" sz="2500" b="0" i="1" smtClean="0">
                                  <a:latin typeface="Cambria Math" panose="02040503050406030204" pitchFamily="18" charset="0"/>
                                  <a:ea typeface="Cambria Math" panose="02040503050406030204" pitchFamily="18" charset="0"/>
                                </a:rPr>
                                <m:t>𝑟</m:t>
                              </m:r>
                            </m:e>
                            <m:sub>
                              <m:r>
                                <a:rPr lang="en-US" altLang="ja-JP" sz="2500" b="0" i="1" smtClean="0">
                                  <a:latin typeface="Cambria Math" panose="02040503050406030204" pitchFamily="18" charset="0"/>
                                  <a:ea typeface="Cambria Math" panose="02040503050406030204" pitchFamily="18" charset="0"/>
                                </a:rPr>
                                <m:t>𝐽</m:t>
                              </m:r>
                            </m:sub>
                          </m:sSub>
                        </m:num>
                        <m:den>
                          <m:r>
                            <a:rPr lang="en-US" altLang="ja-JP" sz="2500" b="0" i="1" smtClean="0">
                              <a:latin typeface="Cambria Math" panose="02040503050406030204" pitchFamily="18" charset="0"/>
                              <a:ea typeface="Cambria Math" panose="02040503050406030204" pitchFamily="18" charset="0"/>
                            </a:rPr>
                            <m:t>1+</m:t>
                          </m:r>
                          <m:sSub>
                            <m:sSubPr>
                              <m:ctrlPr>
                                <a:rPr lang="en-US" altLang="ja-JP" sz="2500" b="0" i="1" smtClean="0">
                                  <a:latin typeface="Cambria Math" panose="02040503050406030204" pitchFamily="18" charset="0"/>
                                  <a:ea typeface="Cambria Math" panose="02040503050406030204" pitchFamily="18" charset="0"/>
                                </a:rPr>
                              </m:ctrlPr>
                            </m:sSubPr>
                            <m:e>
                              <m:r>
                                <a:rPr lang="en-US" altLang="ja-JP" sz="2500" b="0" i="1" smtClean="0">
                                  <a:latin typeface="Cambria Math" panose="02040503050406030204" pitchFamily="18" charset="0"/>
                                  <a:ea typeface="Cambria Math" panose="02040503050406030204" pitchFamily="18" charset="0"/>
                                </a:rPr>
                                <m:t>𝑟</m:t>
                              </m:r>
                            </m:e>
                            <m:sub>
                              <m:r>
                                <a:rPr lang="en-US" altLang="ja-JP" sz="2500" b="0" i="1" smtClean="0">
                                  <a:latin typeface="Cambria Math" panose="02040503050406030204" pitchFamily="18" charset="0"/>
                                  <a:ea typeface="Cambria Math" panose="02040503050406030204" pitchFamily="18" charset="0"/>
                                </a:rPr>
                                <m:t>𝑢𝑠</m:t>
                              </m:r>
                            </m:sub>
                          </m:sSub>
                        </m:den>
                      </m:f>
                    </m:oMath>
                  </m:oMathPara>
                </a14:m>
                <a:endParaRPr lang="en-US" altLang="ja-JP" sz="2500"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endParaRPr lang="en-US" altLang="ja-JP" sz="30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ea typeface="Cambria Math" panose="02040503050406030204" pitchFamily="18" charset="0"/>
                        </a:rPr>
                        <m:t>𝑓</m:t>
                      </m:r>
                      <m:r>
                        <a:rPr lang="en-US" altLang="ja-JP" sz="2500" b="0" i="1" smtClean="0">
                          <a:latin typeface="Cambria Math" panose="02040503050406030204" pitchFamily="18" charset="0"/>
                          <a:ea typeface="Cambria Math" panose="02040503050406030204" pitchFamily="18" charset="0"/>
                        </a:rPr>
                        <m:t>=100×</m:t>
                      </m:r>
                      <m:f>
                        <m:fPr>
                          <m:ctrlPr>
                            <a:rPr lang="en-US" altLang="ja-JP" sz="2500" i="1" smtClean="0">
                              <a:latin typeface="Cambria Math" panose="02040503050406030204" pitchFamily="18" charset="0"/>
                              <a:ea typeface="Cambria Math" panose="02040503050406030204" pitchFamily="18" charset="0"/>
                            </a:rPr>
                          </m:ctrlPr>
                        </m:fPr>
                        <m:num>
                          <m:r>
                            <a:rPr lang="en-US" altLang="ja-JP" sz="2500" b="0" i="1" smtClean="0">
                              <a:latin typeface="Cambria Math" panose="02040503050406030204" pitchFamily="18" charset="0"/>
                              <a:ea typeface="Cambria Math" panose="02040503050406030204" pitchFamily="18" charset="0"/>
                            </a:rPr>
                            <m:t>1+</m:t>
                          </m:r>
                          <m:r>
                            <a:rPr lang="en-US" altLang="ja-JP" sz="2500" i="1">
                              <a:latin typeface="Cambria Math" panose="02040503050406030204" pitchFamily="18" charset="0"/>
                              <a:ea typeface="Cambria Math" panose="02040503050406030204" pitchFamily="18" charset="0"/>
                            </a:rPr>
                            <m:t>0.01</m:t>
                          </m:r>
                        </m:num>
                        <m:den>
                          <m:r>
                            <a:rPr lang="en-US" altLang="ja-JP" sz="2500" b="0" i="1" smtClean="0">
                              <a:latin typeface="Cambria Math" panose="02040503050406030204" pitchFamily="18" charset="0"/>
                              <a:ea typeface="Cambria Math" panose="02040503050406030204" pitchFamily="18" charset="0"/>
                            </a:rPr>
                            <m:t>1+0.04</m:t>
                          </m:r>
                        </m:den>
                      </m:f>
                    </m:oMath>
                  </m:oMathPara>
                </a14:m>
                <a:br>
                  <a:rPr lang="en-US" altLang="ja-JP" sz="2800" b="0" i="1" dirty="0">
                    <a:latin typeface="Cambria Math" panose="02040503050406030204" pitchFamily="18" charset="0"/>
                    <a:ea typeface="Cambria Math" panose="02040503050406030204" pitchFamily="18" charset="0"/>
                  </a:rPr>
                </a:br>
                <a:endParaRPr lang="en-US" altLang="ja-JP" sz="2800" b="0" i="1" dirty="0">
                  <a:latin typeface="Cambria Math" panose="02040503050406030204" pitchFamily="18" charset="0"/>
                  <a:ea typeface="Cambria Math" panose="02040503050406030204" pitchFamily="18" charset="0"/>
                </a:endParaRPr>
              </a:p>
              <a:p>
                <a:pPr marL="0" indent="0">
                  <a:buNone/>
                </a:pPr>
                <a:endParaRPr lang="en-US" altLang="ja-JP" sz="28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sz="2500" b="0" i="1" smtClean="0">
                          <a:latin typeface="Cambria Math" panose="02040503050406030204" pitchFamily="18" charset="0"/>
                        </a:rPr>
                        <m:t>=97.1153</m:t>
                      </m:r>
                      <m:r>
                        <a:rPr kumimoji="1" lang="en-US" altLang="ja-JP" sz="2500" b="0" i="0" smtClean="0">
                          <a:latin typeface="Cambria Math" panose="02040503050406030204" pitchFamily="18" charset="0"/>
                        </a:rPr>
                        <m:t>           </m:t>
                      </m:r>
                    </m:oMath>
                  </m:oMathPara>
                </a14:m>
                <a:endParaRPr kumimoji="1" lang="en-US" altLang="ja-JP" sz="2500" b="0" dirty="0"/>
              </a:p>
              <a:p>
                <a:pPr marL="0" indent="0">
                  <a:buNone/>
                </a:pPr>
                <a:endParaRPr kumimoji="1" lang="en-US" altLang="ja-JP" sz="2800" b="0" dirty="0"/>
              </a:p>
              <a:p>
                <a:pPr marL="0" indent="0">
                  <a:buNone/>
                </a:pPr>
                <a14:m>
                  <m:oMathPara xmlns:m="http://schemas.openxmlformats.org/officeDocument/2006/math">
                    <m:oMathParaPr>
                      <m:jc m:val="centerGroup"/>
                    </m:oMathParaPr>
                    <m:oMath xmlns:m="http://schemas.openxmlformats.org/officeDocument/2006/math">
                      <m:r>
                        <a:rPr kumimoji="1" lang="en-US" altLang="ja-JP" sz="2500" b="0" i="1" smtClean="0">
                          <a:latin typeface="Cambria Math" panose="02040503050406030204" pitchFamily="18" charset="0"/>
                          <a:ea typeface="Cambria Math" panose="02040503050406030204" pitchFamily="18" charset="0"/>
                        </a:rPr>
                        <m:t>≈</m:t>
                      </m:r>
                      <m:r>
                        <a:rPr kumimoji="1" lang="en-US" altLang="ja-JP" sz="2500" b="0" i="1" smtClean="0">
                          <a:latin typeface="Cambria Math" panose="02040503050406030204" pitchFamily="18" charset="0"/>
                        </a:rPr>
                        <m:t>97.1</m:t>
                      </m:r>
                      <m:r>
                        <a:rPr kumimoji="1" lang="en-US" altLang="ja-JP" sz="2500" b="0" i="0" smtClean="0">
                          <a:latin typeface="Cambria Math" panose="02040503050406030204" pitchFamily="18" charset="0"/>
                        </a:rPr>
                        <m:t>                   </m:t>
                      </m:r>
                    </m:oMath>
                  </m:oMathPara>
                </a14:m>
                <a:endParaRPr kumimoji="1" lang="en-US" altLang="ja-JP" sz="2500" b="0" dirty="0"/>
              </a:p>
              <a:p>
                <a:pPr marL="0" indent="0">
                  <a:buNone/>
                </a:pPr>
                <a:endParaRPr lang="en-US" altLang="ja-JP" sz="2500" dirty="0"/>
              </a:p>
              <a:p>
                <a:pPr marL="0" indent="0">
                  <a:buNone/>
                </a:pPr>
                <a:r>
                  <a:rPr lang="ja-JP" altLang="en-US" sz="2500" u="sng" dirty="0"/>
                  <a:t>問１（１）の答え：</a:t>
                </a:r>
                <a:r>
                  <a:rPr lang="en-US" altLang="ja-JP" sz="2500" u="sng" dirty="0"/>
                  <a:t>97.1</a:t>
                </a:r>
                <a:r>
                  <a:rPr lang="ja-JP" altLang="en-US" sz="2500" u="sng" dirty="0"/>
                  <a:t>円</a:t>
                </a:r>
                <a:endParaRPr lang="en-US" altLang="ja-JP" sz="2500" u="sng" dirty="0"/>
              </a:p>
            </p:txBody>
          </p:sp>
        </mc:Choice>
        <mc:Fallback xmlns="">
          <p:sp>
            <p:nvSpPr>
              <p:cNvPr id="2" name="コンテンツ プレースホルダー 1">
                <a:extLst>
                  <a:ext uri="{FF2B5EF4-FFF2-40B4-BE49-F238E27FC236}">
                    <a16:creationId xmlns:a16="http://schemas.microsoft.com/office/drawing/2014/main" id="{59B5F50F-BBC6-3884-3323-631C22F12739}"/>
                  </a:ext>
                </a:extLst>
              </p:cNvPr>
              <p:cNvSpPr>
                <a:spLocks noGrp="1" noRot="1" noChangeAspect="1" noMove="1" noResize="1" noEditPoints="1" noAdjustHandles="1" noChangeArrowheads="1" noChangeShapeType="1" noTextEdit="1"/>
              </p:cNvSpPr>
              <p:nvPr>
                <p:ph idx="1"/>
              </p:nvPr>
            </p:nvSpPr>
            <p:spPr>
              <a:xfrm>
                <a:off x="291419" y="388596"/>
                <a:ext cx="11609162" cy="6080807"/>
              </a:xfrm>
              <a:blipFill>
                <a:blip r:embed="rId2"/>
                <a:stretch>
                  <a:fillRect l="-893" t="-100" b="-903"/>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1168138B-D79F-88F1-34C3-B4C360417C57}"/>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341230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問１（</a:t>
            </a:r>
            <a:r>
              <a:rPr lang="ja-JP" altLang="en-US" dirty="0"/>
              <a:t>２</a:t>
            </a:r>
            <a:r>
              <a:rPr kumimoji="1" lang="ja-JP" altLang="en-US" dirty="0"/>
              <a:t>）</a:t>
            </a:r>
          </a:p>
        </p:txBody>
      </p:sp>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a:xfrm>
            <a:off x="661247" y="1382777"/>
            <a:ext cx="10869506" cy="4648199"/>
          </a:xfrm>
        </p:spPr>
        <p:txBody>
          <a:bodyPr>
            <a:normAutofit/>
          </a:bodyPr>
          <a:lstStyle/>
          <a:p>
            <a:pPr marL="0" indent="0">
              <a:buNone/>
            </a:pPr>
            <a:endParaRPr lang="en-US" altLang="ja-JP" sz="2500" dirty="0">
              <a:solidFill>
                <a:schemeClr val="tx1"/>
              </a:solidFill>
            </a:endParaRPr>
          </a:p>
          <a:p>
            <a:pPr marL="0" indent="0">
              <a:buNone/>
            </a:pPr>
            <a:r>
              <a:rPr kumimoji="1" lang="ja-JP" altLang="en-US" sz="2500" dirty="0">
                <a:solidFill>
                  <a:schemeClr val="tx1"/>
                </a:solidFill>
              </a:rPr>
              <a:t>問</a:t>
            </a:r>
            <a:r>
              <a:rPr lang="ja-JP" altLang="en-US" sz="2500" dirty="0">
                <a:solidFill>
                  <a:schemeClr val="tx1"/>
                </a:solidFill>
              </a:rPr>
              <a:t>１</a:t>
            </a:r>
            <a:endParaRPr kumimoji="1" lang="en-US" altLang="ja-JP" sz="2500" dirty="0">
              <a:solidFill>
                <a:schemeClr val="tx1"/>
              </a:solidFill>
            </a:endParaRPr>
          </a:p>
          <a:p>
            <a:pPr marL="0" indent="0">
              <a:buNone/>
            </a:pPr>
            <a:r>
              <a:rPr kumimoji="1" lang="ja-JP" altLang="en-US" sz="2500" dirty="0">
                <a:solidFill>
                  <a:schemeClr val="tx1"/>
                </a:solidFill>
              </a:rPr>
              <a:t>前期の期首に上記の</a:t>
            </a:r>
            <a:r>
              <a:rPr kumimoji="1" lang="en-US" altLang="ja-JP" sz="2500" dirty="0">
                <a:solidFill>
                  <a:schemeClr val="tx1"/>
                </a:solidFill>
              </a:rPr>
              <a:t>1</a:t>
            </a:r>
            <a:r>
              <a:rPr kumimoji="1" lang="ja-JP" altLang="en-US" sz="2500" dirty="0">
                <a:solidFill>
                  <a:schemeClr val="tx1"/>
                </a:solidFill>
              </a:rPr>
              <a:t>年為替フォワード契約によって、米国株式投資金額の全額に対して為替ヘッジを行っていたと仮定した場合のパフォーマンスを検討する。</a:t>
            </a:r>
          </a:p>
          <a:p>
            <a:pPr marL="0" indent="0">
              <a:buNone/>
            </a:pPr>
            <a:endParaRPr kumimoji="1" lang="en-US" altLang="ja-JP" sz="2500" dirty="0">
              <a:solidFill>
                <a:schemeClr val="tx1"/>
              </a:solidFill>
            </a:endParaRPr>
          </a:p>
          <a:p>
            <a:pPr marL="0" indent="0">
              <a:buNone/>
            </a:pPr>
            <a:r>
              <a:rPr kumimoji="1" lang="ja-JP" altLang="en-US" sz="2500" dirty="0">
                <a:solidFill>
                  <a:schemeClr val="tx1"/>
                </a:solidFill>
              </a:rPr>
              <a:t>（２）</a:t>
            </a:r>
            <a:endParaRPr kumimoji="1" lang="en-US" altLang="ja-JP" sz="2500" dirty="0">
              <a:solidFill>
                <a:schemeClr val="tx1"/>
              </a:solidFill>
            </a:endParaRPr>
          </a:p>
          <a:p>
            <a:pPr marL="0" indent="0">
              <a:buNone/>
            </a:pPr>
            <a:r>
              <a:rPr lang="ja-JP" altLang="en-US" sz="2500" dirty="0">
                <a:solidFill>
                  <a:schemeClr val="tx1"/>
                </a:solidFill>
              </a:rPr>
              <a:t>為替フォワード契約によるヘッジコストはいくらですか。</a:t>
            </a:r>
            <a:br>
              <a:rPr lang="en-US" altLang="ja-JP" sz="2500" dirty="0">
                <a:solidFill>
                  <a:schemeClr val="tx1"/>
                </a:solidFill>
              </a:rPr>
            </a:br>
            <a:r>
              <a:rPr lang="ja-JP" altLang="en-US" sz="2500" dirty="0">
                <a:solidFill>
                  <a:schemeClr val="tx1"/>
                </a:solidFill>
              </a:rPr>
              <a:t>％単位で小数第</a:t>
            </a:r>
            <a:r>
              <a:rPr lang="en-US" altLang="ja-JP" sz="2500" dirty="0">
                <a:solidFill>
                  <a:schemeClr val="tx1"/>
                </a:solidFill>
              </a:rPr>
              <a:t>1</a:t>
            </a:r>
            <a:r>
              <a:rPr lang="ja-JP" altLang="en-US" sz="2500" dirty="0">
                <a:solidFill>
                  <a:schemeClr val="tx1"/>
                </a:solidFill>
              </a:rPr>
              <a:t>位まで求めること。</a:t>
            </a:r>
            <a:endParaRPr lang="en-US" altLang="ja-JP" sz="2500" dirty="0">
              <a:solidFill>
                <a:schemeClr val="tx1"/>
              </a:solidFill>
            </a:endParaRP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90155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a:xfrm>
            <a:off x="300735" y="228092"/>
            <a:ext cx="3888880" cy="835937"/>
          </a:xfrm>
        </p:spPr>
        <p:txBody>
          <a:bodyPr>
            <a:normAutofit/>
          </a:bodyPr>
          <a:lstStyle/>
          <a:p>
            <a:r>
              <a:rPr kumimoji="1" lang="ja-JP" altLang="en-US" dirty="0"/>
              <a:t>補論：ヘッジコスト</a:t>
            </a:r>
          </a:p>
        </p:txBody>
      </p:sp>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403CEB65-B9F1-3BDC-2DB7-A540E299D3B4}"/>
                  </a:ext>
                </a:extLst>
              </p:cNvPr>
              <p:cNvSpPr txBox="1">
                <a:spLocks/>
              </p:cNvSpPr>
              <p:nvPr/>
            </p:nvSpPr>
            <p:spPr>
              <a:xfrm>
                <a:off x="300735" y="1321723"/>
                <a:ext cx="11574887" cy="58244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32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32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32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32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32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2300" b="1" dirty="0"/>
                  <a:t>・為替ヘッジには</a:t>
                </a:r>
                <a:r>
                  <a:rPr lang="ja-JP" altLang="en-US" sz="2300" b="1" dirty="0">
                    <a:solidFill>
                      <a:srgbClr val="FF0000"/>
                    </a:solidFill>
                  </a:rPr>
                  <a:t>ヘッジコスト</a:t>
                </a:r>
                <a:r>
                  <a:rPr lang="ja-JP" altLang="en-US" sz="2300" b="1" dirty="0"/>
                  <a:t>が発生する場合がある</a:t>
                </a:r>
                <a:endParaRPr lang="en-US" altLang="ja-JP" sz="2300" i="1" dirty="0">
                  <a:latin typeface="Cambria Math" panose="02040503050406030204" pitchFamily="18" charset="0"/>
                </a:endParaRPr>
              </a:p>
              <a:p>
                <a:pPr marL="0" indent="0">
                  <a:buFont typeface="Arial" panose="020B0604020202020204" pitchFamily="34" charset="0"/>
                  <a:buNone/>
                </a:pPr>
                <a14:m>
                  <m:oMath xmlns:m="http://schemas.openxmlformats.org/officeDocument/2006/math">
                    <m:r>
                      <a:rPr lang="en-US" altLang="ja-JP" sz="2200" i="1" smtClean="0">
                        <a:latin typeface="Cambria Math" panose="02040503050406030204" pitchFamily="18" charset="0"/>
                        <a:ea typeface="Cambria Math" panose="02040503050406030204" pitchFamily="18" charset="0"/>
                      </a:rPr>
                      <m:t>𝑓</m:t>
                    </m:r>
                  </m:oMath>
                </a14:m>
                <a:r>
                  <a:rPr lang="ja-JP" altLang="en-US" sz="2200" dirty="0"/>
                  <a:t>＝フォワードレート</a:t>
                </a:r>
                <a14:m>
                  <m:oMath xmlns:m="http://schemas.openxmlformats.org/officeDocument/2006/math">
                    <m:r>
                      <a:rPr lang="ja-JP" altLang="en-US" sz="2200">
                        <a:latin typeface="Cambria Math" panose="02040503050406030204" pitchFamily="18" charset="0"/>
                      </a:rPr>
                      <m:t>　</m:t>
                    </m:r>
                    <m:sSub>
                      <m:sSubPr>
                        <m:ctrlPr>
                          <a:rPr lang="en-US" altLang="ja-JP" sz="2200" i="1" smtClean="0">
                            <a:latin typeface="Cambria Math" panose="02040503050406030204" pitchFamily="18" charset="0"/>
                          </a:rPr>
                        </m:ctrlPr>
                      </m:sSubPr>
                      <m:e>
                        <m:r>
                          <a:rPr lang="en-US" altLang="ja-JP" sz="2200" i="1">
                            <a:latin typeface="Cambria Math" panose="02040503050406030204" pitchFamily="18" charset="0"/>
                          </a:rPr>
                          <m:t>𝐸</m:t>
                        </m:r>
                      </m:e>
                      <m:sub>
                        <m:r>
                          <a:rPr lang="en-US" altLang="ja-JP" sz="2200" i="1">
                            <a:latin typeface="Cambria Math" panose="02040503050406030204" pitchFamily="18" charset="0"/>
                          </a:rPr>
                          <m:t>0</m:t>
                        </m:r>
                      </m:sub>
                    </m:sSub>
                  </m:oMath>
                </a14:m>
                <a:r>
                  <a:rPr lang="ja-JP" altLang="en-US" sz="2200" dirty="0"/>
                  <a:t>＝現在の日米為替レート</a:t>
                </a:r>
                <a14:m>
                  <m:oMath xmlns:m="http://schemas.openxmlformats.org/officeDocument/2006/math">
                    <m:r>
                      <a:rPr lang="ja-JP" altLang="en-US" sz="2200" i="1" dirty="0">
                        <a:latin typeface="Cambria Math" panose="02040503050406030204" pitchFamily="18" charset="0"/>
                        <a:ea typeface="Cambria Math" panose="02040503050406030204" pitchFamily="18" charset="0"/>
                      </a:rPr>
                      <m:t>　</m:t>
                    </m:r>
                    <m:sSub>
                      <m:sSubPr>
                        <m:ctrlPr>
                          <a:rPr lang="en-US" altLang="ja-JP" sz="2200" i="1" smtClean="0">
                            <a:latin typeface="Cambria Math" panose="02040503050406030204" pitchFamily="18" charset="0"/>
                            <a:ea typeface="Cambria Math" panose="02040503050406030204" pitchFamily="18" charset="0"/>
                          </a:rPr>
                        </m:ctrlPr>
                      </m:sSubPr>
                      <m:e>
                        <m:r>
                          <a:rPr lang="en-US" altLang="ja-JP" sz="2200" i="1" smtClean="0">
                            <a:latin typeface="Cambria Math" panose="02040503050406030204" pitchFamily="18" charset="0"/>
                            <a:ea typeface="Cambria Math" panose="02040503050406030204" pitchFamily="18" charset="0"/>
                          </a:rPr>
                          <m:t>𝑟</m:t>
                        </m:r>
                      </m:e>
                      <m:sub>
                        <m:r>
                          <a:rPr lang="en-US" altLang="ja-JP" sz="2200" i="1" smtClean="0">
                            <a:latin typeface="Cambria Math" panose="02040503050406030204" pitchFamily="18" charset="0"/>
                            <a:ea typeface="Cambria Math" panose="02040503050406030204" pitchFamily="18" charset="0"/>
                          </a:rPr>
                          <m:t>𝑢𝑠</m:t>
                        </m:r>
                      </m:sub>
                    </m:sSub>
                  </m:oMath>
                </a14:m>
                <a:r>
                  <a:rPr lang="ja-JP" altLang="en-US" sz="2200" dirty="0"/>
                  <a:t>＝米国の金利　</a:t>
                </a:r>
                <a14:m>
                  <m:oMath xmlns:m="http://schemas.openxmlformats.org/officeDocument/2006/math">
                    <m:sSub>
                      <m:sSubPr>
                        <m:ctrlPr>
                          <a:rPr lang="en-US" altLang="ja-JP" sz="2200" i="1" smtClean="0">
                            <a:latin typeface="Cambria Math" panose="02040503050406030204" pitchFamily="18" charset="0"/>
                          </a:rPr>
                        </m:ctrlPr>
                      </m:sSubPr>
                      <m:e>
                        <m:r>
                          <a:rPr lang="en-US" altLang="ja-JP" sz="2200" i="1" smtClean="0">
                            <a:latin typeface="Cambria Math" panose="02040503050406030204" pitchFamily="18" charset="0"/>
                          </a:rPr>
                          <m:t>𝑟</m:t>
                        </m:r>
                      </m:e>
                      <m:sub>
                        <m:r>
                          <a:rPr lang="en-US" altLang="ja-JP" sz="2200" i="1" smtClean="0">
                            <a:latin typeface="Cambria Math" panose="02040503050406030204" pitchFamily="18" charset="0"/>
                          </a:rPr>
                          <m:t>𝐽</m:t>
                        </m:r>
                      </m:sub>
                    </m:sSub>
                  </m:oMath>
                </a14:m>
                <a:r>
                  <a:rPr lang="ja-JP" altLang="en-US" sz="2200" dirty="0"/>
                  <a:t> ＝日本の金利</a:t>
                </a:r>
                <a:endParaRPr lang="en-US" altLang="ja-JP" sz="2200" dirty="0"/>
              </a:p>
              <a:p>
                <a:pPr marL="0" indent="0">
                  <a:buFont typeface="Arial" panose="020B0604020202020204" pitchFamily="34" charset="0"/>
                  <a:buNone/>
                </a:pPr>
                <a:r>
                  <a:rPr lang="ja-JP" altLang="en-US" sz="500" dirty="0">
                    <a:ea typeface="Cambria Math" panose="02040503050406030204" pitchFamily="18" charset="0"/>
                  </a:rPr>
                  <a:t>　</a:t>
                </a:r>
                <a:endParaRPr lang="en-US" altLang="ja-JP" sz="500" dirty="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ea typeface="Cambria Math" panose="02040503050406030204" pitchFamily="18" charset="0"/>
                        </a:rPr>
                        <m:t>𝑓</m:t>
                      </m:r>
                      <m:r>
                        <a:rPr lang="en-US" altLang="ja-JP" sz="240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f>
                        <m:fPr>
                          <m:ctrlPr>
                            <a:rPr lang="en-US" altLang="ja-JP" sz="2400" i="1" smtClean="0">
                              <a:latin typeface="Cambria Math" panose="02040503050406030204" pitchFamily="18" charset="0"/>
                              <a:ea typeface="Cambria Math" panose="02040503050406030204" pitchFamily="18" charset="0"/>
                            </a:rPr>
                          </m:ctrlPr>
                        </m:fPr>
                        <m:num>
                          <m:r>
                            <a:rPr lang="en-US" altLang="ja-JP" sz="2400" i="1" smtClean="0">
                              <a:latin typeface="Cambria Math" panose="02040503050406030204" pitchFamily="18" charset="0"/>
                              <a:ea typeface="Cambria Math" panose="02040503050406030204" pitchFamily="18" charset="0"/>
                            </a:rPr>
                            <m:t>1+</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𝑟</m:t>
                              </m:r>
                            </m:e>
                            <m:sub>
                              <m:r>
                                <a:rPr lang="en-US" altLang="ja-JP" sz="2400" i="1" smtClean="0">
                                  <a:latin typeface="Cambria Math" panose="02040503050406030204" pitchFamily="18" charset="0"/>
                                  <a:ea typeface="Cambria Math" panose="02040503050406030204" pitchFamily="18" charset="0"/>
                                </a:rPr>
                                <m:t>𝐽</m:t>
                              </m:r>
                            </m:sub>
                          </m:sSub>
                        </m:num>
                        <m:den>
                          <m:r>
                            <a:rPr lang="en-US" altLang="ja-JP" sz="2400" i="1" smtClean="0">
                              <a:latin typeface="Cambria Math" panose="02040503050406030204" pitchFamily="18" charset="0"/>
                              <a:ea typeface="Cambria Math" panose="02040503050406030204" pitchFamily="18" charset="0"/>
                            </a:rPr>
                            <m:t>1+</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𝑟</m:t>
                              </m:r>
                            </m:e>
                            <m:sub>
                              <m:r>
                                <a:rPr lang="en-US" altLang="ja-JP" sz="2400" i="1" smtClean="0">
                                  <a:latin typeface="Cambria Math" panose="02040503050406030204" pitchFamily="18" charset="0"/>
                                  <a:ea typeface="Cambria Math" panose="02040503050406030204" pitchFamily="18" charset="0"/>
                                </a:rPr>
                                <m:t>𝑢𝑠</m:t>
                              </m:r>
                            </m:sub>
                          </m:sSub>
                        </m:den>
                      </m:f>
                    </m:oMath>
                  </m:oMathPara>
                </a14:m>
                <a:endParaRPr lang="en-US" altLang="ja-JP" sz="2500" dirty="0"/>
              </a:p>
              <a:p>
                <a:pPr marL="0" indent="0">
                  <a:buFont typeface="Arial" panose="020B0604020202020204" pitchFamily="34" charset="0"/>
                  <a:buNone/>
                </a:pPr>
                <a:r>
                  <a:rPr lang="ja-JP" altLang="en-US" sz="2300" dirty="0"/>
                  <a:t>・両辺を</a:t>
                </a:r>
                <a14:m>
                  <m:oMath xmlns:m="http://schemas.openxmlformats.org/officeDocument/2006/math">
                    <m:sSub>
                      <m:sSubPr>
                        <m:ctrlPr>
                          <a:rPr lang="en-US" altLang="ja-JP" sz="2300" i="1" smtClean="0">
                            <a:latin typeface="Cambria Math" panose="02040503050406030204" pitchFamily="18" charset="0"/>
                          </a:rPr>
                        </m:ctrlPr>
                      </m:sSubPr>
                      <m:e>
                        <m:r>
                          <a:rPr lang="en-US" altLang="ja-JP" sz="2300" i="1">
                            <a:latin typeface="Cambria Math" panose="02040503050406030204" pitchFamily="18" charset="0"/>
                          </a:rPr>
                          <m:t>𝐸</m:t>
                        </m:r>
                      </m:e>
                      <m:sub>
                        <m:r>
                          <a:rPr lang="en-US" altLang="ja-JP" sz="2300" i="1">
                            <a:latin typeface="Cambria Math" panose="02040503050406030204" pitchFamily="18" charset="0"/>
                          </a:rPr>
                          <m:t>0</m:t>
                        </m:r>
                      </m:sub>
                    </m:sSub>
                  </m:oMath>
                </a14:m>
                <a:r>
                  <a:rPr lang="ja-JP" altLang="en-US" sz="2300" dirty="0"/>
                  <a:t>で割る</a:t>
                </a:r>
                <a:endParaRPr lang="en-US" altLang="ja-JP" sz="2300" dirty="0"/>
              </a:p>
              <a:p>
                <a:pPr marL="0" indent="0">
                  <a:buFont typeface="Arial" panose="020B0604020202020204" pitchFamily="34" charset="0"/>
                  <a:buNone/>
                </a:pPr>
                <a:endParaRPr lang="en-US" altLang="ja-JP" sz="20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US" altLang="ja-JP" sz="2400" i="1" smtClean="0">
                              <a:latin typeface="Cambria Math" panose="02040503050406030204" pitchFamily="18" charset="0"/>
                            </a:rPr>
                          </m:ctrlPr>
                        </m:fPr>
                        <m:num>
                          <m:r>
                            <a:rPr lang="en-US" altLang="ja-JP" sz="2400" i="1" smtClean="0">
                              <a:latin typeface="Cambria Math" panose="02040503050406030204" pitchFamily="18" charset="0"/>
                            </a:rPr>
                            <m:t>𝑓</m:t>
                          </m:r>
                        </m:num>
                        <m:den>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den>
                      </m:f>
                      <m:r>
                        <a:rPr lang="en-US" altLang="ja-JP" sz="2400" i="1" smtClean="0">
                          <a:latin typeface="Cambria Math" panose="02040503050406030204" pitchFamily="18" charset="0"/>
                        </a:rPr>
                        <m:t>=</m:t>
                      </m:r>
                      <m:f>
                        <m:fPr>
                          <m:ctrlPr>
                            <a:rPr lang="en-US" altLang="ja-JP" sz="2400" i="1" smtClean="0">
                              <a:latin typeface="Cambria Math" panose="02040503050406030204" pitchFamily="18" charset="0"/>
                              <a:ea typeface="Cambria Math" panose="02040503050406030204" pitchFamily="18" charset="0"/>
                            </a:rPr>
                          </m:ctrlPr>
                        </m:fPr>
                        <m:num>
                          <m:r>
                            <a:rPr lang="en-US" altLang="ja-JP" sz="2400" i="1" smtClean="0">
                              <a:latin typeface="Cambria Math" panose="02040503050406030204" pitchFamily="18" charset="0"/>
                              <a:ea typeface="Cambria Math" panose="02040503050406030204" pitchFamily="18" charset="0"/>
                            </a:rPr>
                            <m:t>1+</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𝑟</m:t>
                              </m:r>
                            </m:e>
                            <m:sub>
                              <m:r>
                                <a:rPr lang="en-US" altLang="ja-JP" sz="2400" i="1" smtClean="0">
                                  <a:latin typeface="Cambria Math" panose="02040503050406030204" pitchFamily="18" charset="0"/>
                                  <a:ea typeface="Cambria Math" panose="02040503050406030204" pitchFamily="18" charset="0"/>
                                </a:rPr>
                                <m:t>𝐽</m:t>
                              </m:r>
                            </m:sub>
                          </m:sSub>
                        </m:num>
                        <m:den>
                          <m:r>
                            <a:rPr lang="en-US" altLang="ja-JP" sz="2400" i="1" smtClean="0">
                              <a:latin typeface="Cambria Math" panose="02040503050406030204" pitchFamily="18" charset="0"/>
                              <a:ea typeface="Cambria Math" panose="02040503050406030204" pitchFamily="18" charset="0"/>
                            </a:rPr>
                            <m:t>1+</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𝑟</m:t>
                              </m:r>
                            </m:e>
                            <m:sub>
                              <m:r>
                                <a:rPr lang="en-US" altLang="ja-JP" sz="2400" i="1" smtClean="0">
                                  <a:latin typeface="Cambria Math" panose="02040503050406030204" pitchFamily="18" charset="0"/>
                                  <a:ea typeface="Cambria Math" panose="02040503050406030204" pitchFamily="18" charset="0"/>
                                </a:rPr>
                                <m:t>𝑢𝑠</m:t>
                              </m:r>
                            </m:sub>
                          </m:sSub>
                        </m:den>
                      </m:f>
                    </m:oMath>
                  </m:oMathPara>
                </a14:m>
                <a:endParaRPr lang="en-US" altLang="ja-JP" sz="2500" dirty="0"/>
              </a:p>
              <a:p>
                <a:pPr marL="0" indent="0">
                  <a:buFont typeface="Arial" panose="020B0604020202020204" pitchFamily="34" charset="0"/>
                  <a:buNone/>
                </a:pPr>
                <a:endParaRPr lang="en-US" altLang="ja-JP" sz="2000" dirty="0"/>
              </a:p>
              <a:p>
                <a:pPr marL="0" indent="0">
                  <a:buFont typeface="Arial" panose="020B0604020202020204" pitchFamily="34" charset="0"/>
                  <a:buNone/>
                </a:pPr>
                <a:r>
                  <a:rPr lang="ja-JP" altLang="en-US" sz="2400" dirty="0"/>
                  <a:t>・</a:t>
                </a:r>
                <a:r>
                  <a:rPr lang="en-US" altLang="ja-JP" sz="2400" dirty="0"/>
                  <a:t> </a:t>
                </a:r>
                <a14:m>
                  <m:oMath xmlns:m="http://schemas.openxmlformats.org/officeDocument/2006/math">
                    <m:f>
                      <m:fPr>
                        <m:ctrlPr>
                          <a:rPr lang="en-US" altLang="ja-JP" sz="2300" i="1" smtClean="0">
                            <a:latin typeface="Cambria Math" panose="02040503050406030204" pitchFamily="18" charset="0"/>
                          </a:rPr>
                        </m:ctrlPr>
                      </m:fPr>
                      <m:num>
                        <m:r>
                          <a:rPr lang="en-US" altLang="ja-JP" sz="2300" i="1" smtClean="0">
                            <a:latin typeface="Cambria Math" panose="02040503050406030204" pitchFamily="18" charset="0"/>
                          </a:rPr>
                          <m:t>𝑓</m:t>
                        </m:r>
                      </m:num>
                      <m:den>
                        <m:sSub>
                          <m:sSubPr>
                            <m:ctrlPr>
                              <a:rPr lang="en-US" altLang="ja-JP" sz="2300" i="1" smtClean="0">
                                <a:latin typeface="Cambria Math" panose="02040503050406030204" pitchFamily="18" charset="0"/>
                              </a:rPr>
                            </m:ctrlPr>
                          </m:sSubPr>
                          <m:e>
                            <m:r>
                              <a:rPr lang="en-US" altLang="ja-JP" sz="2300" i="1">
                                <a:latin typeface="Cambria Math" panose="02040503050406030204" pitchFamily="18" charset="0"/>
                              </a:rPr>
                              <m:t>𝐸</m:t>
                            </m:r>
                          </m:e>
                          <m:sub>
                            <m:r>
                              <a:rPr lang="en-US" altLang="ja-JP" sz="2300" i="1">
                                <a:latin typeface="Cambria Math" panose="02040503050406030204" pitchFamily="18" charset="0"/>
                              </a:rPr>
                              <m:t>0</m:t>
                            </m:r>
                          </m:sub>
                        </m:sSub>
                      </m:den>
                    </m:f>
                    <m:r>
                      <a:rPr lang="ja-JP" altLang="en-US" sz="2300" i="1">
                        <a:latin typeface="Cambria Math" panose="02040503050406030204" pitchFamily="18" charset="0"/>
                      </a:rPr>
                      <m:t>を</m:t>
                    </m:r>
                    <m:r>
                      <a:rPr lang="en-US" altLang="ja-JP" sz="2300" i="1" smtClean="0">
                        <a:latin typeface="Cambria Math" panose="02040503050406030204" pitchFamily="18" charset="0"/>
                      </a:rPr>
                      <m:t>1+</m:t>
                    </m:r>
                    <m:r>
                      <a:rPr lang="en-US" altLang="ja-JP" sz="2300" i="1" smtClean="0">
                        <a:latin typeface="Cambria Math" panose="02040503050406030204" pitchFamily="18" charset="0"/>
                      </a:rPr>
                      <m:t>𝑒</m:t>
                    </m:r>
                    <m:r>
                      <a:rPr lang="ja-JP" altLang="en-US" sz="2300" i="1">
                        <a:latin typeface="Cambria Math" panose="02040503050406030204" pitchFamily="18" charset="0"/>
                      </a:rPr>
                      <m:t>と</m:t>
                    </m:r>
                  </m:oMath>
                </a14:m>
                <a:r>
                  <a:rPr lang="ja-JP" altLang="en-US" sz="2300" dirty="0"/>
                  <a:t>表す（</a:t>
                </a:r>
                <a:r>
                  <a:rPr lang="en-US" altLang="ja-JP" sz="2300" dirty="0"/>
                  <a:t> </a:t>
                </a:r>
                <a14:m>
                  <m:oMath xmlns:m="http://schemas.openxmlformats.org/officeDocument/2006/math">
                    <m:r>
                      <a:rPr lang="en-US" altLang="ja-JP" sz="2300" i="1" smtClean="0">
                        <a:latin typeface="Cambria Math" panose="02040503050406030204" pitchFamily="18" charset="0"/>
                      </a:rPr>
                      <m:t>𝑒</m:t>
                    </m:r>
                    <m:r>
                      <a:rPr lang="en-US" altLang="ja-JP" sz="2300" i="1" smtClean="0">
                        <a:latin typeface="Cambria Math" panose="02040503050406030204" pitchFamily="18" charset="0"/>
                      </a:rPr>
                      <m:t> </m:t>
                    </m:r>
                  </m:oMath>
                </a14:m>
                <a:r>
                  <a:rPr lang="ja-JP" altLang="en-US" sz="2300" dirty="0"/>
                  <a:t>は</a:t>
                </a:r>
                <a14:m>
                  <m:oMath xmlns:m="http://schemas.openxmlformats.org/officeDocument/2006/math">
                    <m:sSub>
                      <m:sSubPr>
                        <m:ctrlPr>
                          <a:rPr lang="en-US" altLang="ja-JP" sz="2300" i="1" smtClean="0">
                            <a:latin typeface="Cambria Math" panose="02040503050406030204" pitchFamily="18" charset="0"/>
                          </a:rPr>
                        </m:ctrlPr>
                      </m:sSubPr>
                      <m:e>
                        <m:r>
                          <a:rPr lang="en-US" altLang="ja-JP" sz="2300" i="1">
                            <a:latin typeface="Cambria Math" panose="02040503050406030204" pitchFamily="18" charset="0"/>
                          </a:rPr>
                          <m:t>𝐸</m:t>
                        </m:r>
                      </m:e>
                      <m:sub>
                        <m:r>
                          <a:rPr lang="en-US" altLang="ja-JP" sz="2300" i="1">
                            <a:latin typeface="Cambria Math" panose="02040503050406030204" pitchFamily="18" charset="0"/>
                          </a:rPr>
                          <m:t>0</m:t>
                        </m:r>
                      </m:sub>
                    </m:sSub>
                    <m:r>
                      <a:rPr lang="en-US" altLang="ja-JP" sz="2300" i="1">
                        <a:latin typeface="Cambria Math" panose="02040503050406030204" pitchFamily="18" charset="0"/>
                      </a:rPr>
                      <m:t> </m:t>
                    </m:r>
                  </m:oMath>
                </a14:m>
                <a:r>
                  <a:rPr lang="ja-JP" altLang="en-US" sz="2300" dirty="0"/>
                  <a:t>から</a:t>
                </a:r>
                <a14:m>
                  <m:oMath xmlns:m="http://schemas.openxmlformats.org/officeDocument/2006/math">
                    <m:r>
                      <a:rPr lang="en-US" altLang="ja-JP" sz="2300" i="1">
                        <a:latin typeface="Cambria Math" panose="02040503050406030204" pitchFamily="18" charset="0"/>
                      </a:rPr>
                      <m:t>𝑓</m:t>
                    </m:r>
                    <m:r>
                      <a:rPr lang="en-US" altLang="ja-JP" sz="2300" i="1">
                        <a:latin typeface="Cambria Math" panose="02040503050406030204" pitchFamily="18" charset="0"/>
                      </a:rPr>
                      <m:t> </m:t>
                    </m:r>
                  </m:oMath>
                </a14:m>
                <a:r>
                  <a:rPr lang="ja-JP" altLang="en-US" sz="2300" dirty="0"/>
                  <a:t>への変化率）</a:t>
                </a:r>
                <a:endParaRPr lang="en-US" altLang="ja-JP" sz="2300" dirty="0"/>
              </a:p>
              <a:p>
                <a:pPr marL="0" indent="0">
                  <a:buFont typeface="Arial" panose="020B0604020202020204" pitchFamily="34" charset="0"/>
                  <a:buNone/>
                </a:pPr>
                <a:r>
                  <a:rPr lang="ja-JP" altLang="en-US" sz="1100" dirty="0"/>
                  <a:t>　</a:t>
                </a:r>
                <a:endParaRPr lang="en-US" altLang="ja-JP" sz="11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r>
                            <a:rPr lang="en-US" altLang="ja-JP" sz="2400" i="1" smtClean="0">
                              <a:latin typeface="Cambria Math" panose="02040503050406030204" pitchFamily="18" charset="0"/>
                            </a:rPr>
                            <m:t>1+</m:t>
                          </m:r>
                          <m:r>
                            <a:rPr lang="en-US" altLang="ja-JP" sz="2400" i="1" smtClean="0">
                              <a:latin typeface="Cambria Math" panose="02040503050406030204" pitchFamily="18" charset="0"/>
                            </a:rPr>
                            <m:t>𝑒</m:t>
                          </m:r>
                        </m:e>
                      </m:d>
                      <m:d>
                        <m:dPr>
                          <m:ctrlPr>
                            <a:rPr lang="en-US" altLang="ja-JP" sz="2400" i="1" smtClean="0">
                              <a:latin typeface="Cambria Math" panose="02040503050406030204" pitchFamily="18" charset="0"/>
                            </a:rPr>
                          </m:ctrlPr>
                        </m:dPr>
                        <m:e>
                          <m:r>
                            <a:rPr lang="en-US" altLang="ja-JP" sz="2400" i="1" smtClean="0">
                              <a:latin typeface="Cambria Math" panose="02040503050406030204" pitchFamily="18" charset="0"/>
                            </a:rPr>
                            <m:t>1+</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𝑟</m:t>
                              </m:r>
                            </m:e>
                            <m:sub>
                              <m:r>
                                <a:rPr lang="en-US" altLang="ja-JP" sz="2400" i="1" smtClean="0">
                                  <a:latin typeface="Cambria Math" panose="02040503050406030204" pitchFamily="18" charset="0"/>
                                  <a:ea typeface="Cambria Math" panose="02040503050406030204" pitchFamily="18" charset="0"/>
                                </a:rPr>
                                <m:t>𝑢𝑠</m:t>
                              </m:r>
                            </m:sub>
                          </m:sSub>
                        </m:e>
                      </m:d>
                      <m:r>
                        <a:rPr lang="en-US" altLang="ja-JP" sz="2400" i="1" smtClean="0">
                          <a:latin typeface="Cambria Math" panose="02040503050406030204" pitchFamily="18" charset="0"/>
                        </a:rPr>
                        <m:t>=1+</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𝑟</m:t>
                          </m:r>
                        </m:e>
                        <m:sub>
                          <m:r>
                            <a:rPr lang="en-US" altLang="ja-JP" sz="2400" i="1" smtClean="0">
                              <a:latin typeface="Cambria Math" panose="02040503050406030204" pitchFamily="18" charset="0"/>
                              <a:ea typeface="Cambria Math" panose="02040503050406030204" pitchFamily="18" charset="0"/>
                            </a:rPr>
                            <m:t>𝐽</m:t>
                          </m:r>
                        </m:sub>
                      </m:sSub>
                    </m:oMath>
                  </m:oMathPara>
                </a14:m>
                <a:endParaRPr lang="ja-JP" altLang="en-US" sz="2400" dirty="0"/>
              </a:p>
            </p:txBody>
          </p:sp>
        </mc:Choice>
        <mc:Fallback xmlns="">
          <p:sp>
            <p:nvSpPr>
              <p:cNvPr id="7" name="コンテンツ プレースホルダー 2">
                <a:extLst>
                  <a:ext uri="{FF2B5EF4-FFF2-40B4-BE49-F238E27FC236}">
                    <a16:creationId xmlns:a16="http://schemas.microsoft.com/office/drawing/2014/main" id="{403CEB65-B9F1-3BDC-2DB7-A540E299D3B4}"/>
                  </a:ext>
                </a:extLst>
              </p:cNvPr>
              <p:cNvSpPr txBox="1">
                <a:spLocks noRot="1" noChangeAspect="1" noMove="1" noResize="1" noEditPoints="1" noAdjustHandles="1" noChangeArrowheads="1" noChangeShapeType="1" noTextEdit="1"/>
              </p:cNvSpPr>
              <p:nvPr/>
            </p:nvSpPr>
            <p:spPr>
              <a:xfrm>
                <a:off x="300735" y="1321723"/>
                <a:ext cx="11574887" cy="5824451"/>
              </a:xfrm>
              <a:prstGeom prst="rect">
                <a:avLst/>
              </a:prstGeom>
              <a:blipFill>
                <a:blip r:embed="rId2"/>
                <a:stretch>
                  <a:fillRect l="-790" t="-8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9061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3C70FA-DD77-7FE9-80B8-4A935B39BD0C}"/>
              </a:ext>
            </a:extLst>
          </p:cNvPr>
          <p:cNvSpPr>
            <a:spLocks noGrp="1"/>
          </p:cNvSpPr>
          <p:nvPr>
            <p:ph type="sldNum" sz="quarter" idx="12"/>
          </p:nvPr>
        </p:nvSpPr>
        <p:spPr/>
        <p:txBody>
          <a:bodyPr/>
          <a:lstStyle/>
          <a:p>
            <a:fld id="{8A7A6979-0714-4377-B894-6BE4C2D6E202}" type="slidenum">
              <a:rPr lang="en-US" smtClean="0"/>
              <a:t>12</a:t>
            </a:fld>
            <a:endParaRPr 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F0ADED3-9218-0AFA-7BFD-4B452E2B9377}"/>
                  </a:ext>
                </a:extLst>
              </p:cNvPr>
              <p:cNvSpPr txBox="1">
                <a:spLocks/>
              </p:cNvSpPr>
              <p:nvPr/>
            </p:nvSpPr>
            <p:spPr>
              <a:xfrm>
                <a:off x="443593" y="171881"/>
                <a:ext cx="11304814" cy="638436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rPr>
                        <m:t>1+</m:t>
                      </m:r>
                      <m:r>
                        <a:rPr lang="en-US" altLang="ja-JP" sz="2500" b="0" i="1" smtClean="0">
                          <a:latin typeface="Cambria Math" panose="02040503050406030204" pitchFamily="18" charset="0"/>
                        </a:rPr>
                        <m:t>𝑒</m:t>
                      </m:r>
                      <m:r>
                        <a:rPr lang="en-US" altLang="ja-JP" sz="2500" b="0" i="1" smtClean="0">
                          <a:latin typeface="Cambria Math" panose="02040503050406030204" pitchFamily="18" charset="0"/>
                        </a:rPr>
                        <m:t>+</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r>
                        <a:rPr lang="en-US" altLang="ja-JP" sz="2500" b="0" i="1" smtClean="0">
                          <a:latin typeface="Cambria Math" panose="02040503050406030204" pitchFamily="18" charset="0"/>
                          <a:ea typeface="Cambria Math" panose="02040503050406030204" pitchFamily="18" charset="0"/>
                        </a:rPr>
                        <m:t>+</m:t>
                      </m:r>
                      <m:r>
                        <a:rPr lang="en-US" altLang="ja-JP" sz="2500" b="0" i="1" smtClean="0">
                          <a:latin typeface="Cambria Math" panose="02040503050406030204" pitchFamily="18" charset="0"/>
                          <a:ea typeface="Cambria Math" panose="02040503050406030204" pitchFamily="18" charset="0"/>
                        </a:rPr>
                        <m:t>𝑒</m:t>
                      </m:r>
                      <m:r>
                        <a:rPr lang="en-US" altLang="ja-JP" sz="2500" b="0" i="1" smtClean="0">
                          <a:latin typeface="Cambria Math" panose="02040503050406030204" pitchFamily="18" charset="0"/>
                          <a:ea typeface="Cambria Math" panose="02040503050406030204" pitchFamily="18" charset="0"/>
                        </a:rPr>
                        <m:t>∙</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r>
                        <a:rPr lang="en-US" altLang="ja-JP" sz="2500" i="1">
                          <a:latin typeface="Cambria Math" panose="02040503050406030204" pitchFamily="18" charset="0"/>
                        </a:rPr>
                        <m:t>=1+</m:t>
                      </m:r>
                      <m:sSub>
                        <m:sSubPr>
                          <m:ctrlPr>
                            <a:rPr lang="en-US" altLang="ja-JP" sz="2500" i="1">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𝐽</m:t>
                          </m:r>
                        </m:sub>
                      </m:sSub>
                    </m:oMath>
                  </m:oMathPara>
                </a14:m>
                <a:endParaRPr lang="en-US" altLang="ja-JP" sz="2500" dirty="0"/>
              </a:p>
              <a:p>
                <a:pPr marL="0" indent="0">
                  <a:buNone/>
                </a:pPr>
                <a:r>
                  <a:rPr lang="ja-JP" altLang="en-US" sz="1600" dirty="0"/>
                  <a:t>　</a:t>
                </a:r>
                <a:endParaRPr lang="en-US" altLang="ja-JP" sz="1600" dirty="0"/>
              </a:p>
              <a:p>
                <a:pPr marL="0" indent="0">
                  <a:buNone/>
                </a:pPr>
                <a:r>
                  <a:rPr lang="en-US" altLang="ja-JP" sz="2500" b="0" dirty="0">
                    <a:ea typeface="Cambria Math" panose="02040503050406030204" pitchFamily="18" charset="0"/>
                  </a:rPr>
                  <a:t> </a:t>
                </a:r>
                <a14:m>
                  <m:oMath xmlns:m="http://schemas.openxmlformats.org/officeDocument/2006/math">
                    <m:r>
                      <a:rPr lang="en-US" altLang="ja-JP" sz="2500" b="0" i="1" smtClean="0">
                        <a:latin typeface="Cambria Math" panose="02040503050406030204" pitchFamily="18" charset="0"/>
                        <a:ea typeface="Cambria Math" panose="02040503050406030204" pitchFamily="18" charset="0"/>
                      </a:rPr>
                      <m:t>𝑒</m:t>
                    </m:r>
                    <m:r>
                      <a:rPr lang="en-US" altLang="ja-JP" sz="2500" b="0" i="1" smtClean="0">
                        <a:latin typeface="Cambria Math" panose="02040503050406030204" pitchFamily="18" charset="0"/>
                        <a:ea typeface="Cambria Math" panose="02040503050406030204" pitchFamily="18" charset="0"/>
                      </a:rPr>
                      <m:t>∙</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oMath>
                </a14:m>
                <a:r>
                  <a:rPr lang="ja-JP" altLang="en-US" sz="2500" dirty="0"/>
                  <a:t>は問題文の指示により無視する</a:t>
                </a:r>
                <a:endParaRPr lang="en-US" altLang="ja-JP" sz="2500" dirty="0"/>
              </a:p>
              <a:p>
                <a:pPr marL="0" indent="0">
                  <a:buNone/>
                </a:pPr>
                <a:r>
                  <a:rPr lang="ja-JP" altLang="en-US" sz="1300" dirty="0"/>
                  <a:t>　</a:t>
                </a:r>
                <a:endParaRPr lang="en-US" altLang="ja-JP" sz="1300" dirty="0"/>
              </a:p>
              <a:p>
                <a:pPr marL="0" inden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rPr>
                        <m:t>1+</m:t>
                      </m:r>
                      <m:r>
                        <a:rPr lang="en-US" altLang="ja-JP" sz="2500" b="0" i="1" smtClean="0">
                          <a:latin typeface="Cambria Math" panose="02040503050406030204" pitchFamily="18" charset="0"/>
                        </a:rPr>
                        <m:t>𝑒</m:t>
                      </m:r>
                      <m:r>
                        <a:rPr lang="en-US" altLang="ja-JP" sz="2500" b="0" i="1" smtClean="0">
                          <a:latin typeface="Cambria Math" panose="02040503050406030204" pitchFamily="18" charset="0"/>
                        </a:rPr>
                        <m:t>+</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r>
                        <a:rPr lang="en-US" altLang="ja-JP" sz="2500" i="1" smtClean="0">
                          <a:latin typeface="Cambria Math" panose="02040503050406030204" pitchFamily="18" charset="0"/>
                          <a:ea typeface="Cambria Math" panose="02040503050406030204" pitchFamily="18" charset="0"/>
                        </a:rPr>
                        <m:t>≈</m:t>
                      </m:r>
                      <m:r>
                        <a:rPr lang="en-US" altLang="ja-JP" sz="2500" i="1">
                          <a:latin typeface="Cambria Math" panose="02040503050406030204" pitchFamily="18" charset="0"/>
                        </a:rPr>
                        <m:t>1+</m:t>
                      </m:r>
                      <m:sSub>
                        <m:sSubPr>
                          <m:ctrlPr>
                            <a:rPr lang="en-US" altLang="ja-JP" sz="2500" i="1">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𝐽</m:t>
                          </m:r>
                        </m:sub>
                      </m:sSub>
                    </m:oMath>
                  </m:oMathPara>
                </a14:m>
                <a:endParaRPr lang="en-US" altLang="ja-JP" sz="2500" dirty="0">
                  <a:ea typeface="Cambria Math" panose="02040503050406030204" pitchFamily="18" charset="0"/>
                </a:endParaRPr>
              </a:p>
              <a:p>
                <a:pPr marL="0" indent="0">
                  <a:buNone/>
                </a:pPr>
                <a:r>
                  <a:rPr lang="ja-JP" altLang="en-US" sz="1200" dirty="0"/>
                  <a:t>　</a:t>
                </a:r>
                <a:endParaRPr lang="en-US" altLang="ja-JP" sz="1200" dirty="0"/>
              </a:p>
              <a:p>
                <a:pPr marL="0" inden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rPr>
                        <m:t>𝑒</m:t>
                      </m:r>
                      <m:r>
                        <a:rPr lang="en-US" altLang="ja-JP" sz="2500" i="1" smtClean="0">
                          <a:latin typeface="Cambria Math" panose="02040503050406030204" pitchFamily="18" charset="0"/>
                          <a:ea typeface="Cambria Math" panose="02040503050406030204" pitchFamily="18" charset="0"/>
                        </a:rPr>
                        <m:t>≈</m:t>
                      </m:r>
                      <m:r>
                        <a:rPr lang="en-US" altLang="ja-JP" sz="2500" i="1">
                          <a:latin typeface="Cambria Math" panose="02040503050406030204" pitchFamily="18" charset="0"/>
                        </a:rPr>
                        <m:t>1+</m:t>
                      </m:r>
                      <m:sSub>
                        <m:sSubPr>
                          <m:ctrlPr>
                            <a:rPr lang="en-US" altLang="ja-JP" sz="2500" i="1">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𝐽</m:t>
                          </m:r>
                        </m:sub>
                      </m:sSub>
                      <m:r>
                        <a:rPr lang="en-US" altLang="ja-JP" sz="2500" b="0" i="1" smtClean="0">
                          <a:latin typeface="Cambria Math" panose="02040503050406030204" pitchFamily="18" charset="0"/>
                          <a:ea typeface="Cambria Math" panose="02040503050406030204" pitchFamily="18" charset="0"/>
                        </a:rPr>
                        <m:t>−1−</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oMath>
                  </m:oMathPara>
                </a14:m>
                <a:endParaRPr lang="en-US" altLang="ja-JP" sz="2500" dirty="0"/>
              </a:p>
              <a:p>
                <a:pPr marL="0" indent="0">
                  <a:buNone/>
                </a:pPr>
                <a:r>
                  <a:rPr lang="ja-JP" altLang="en-US" sz="1200" dirty="0"/>
                  <a:t>　</a:t>
                </a:r>
                <a:endParaRPr lang="en-US" altLang="ja-JP" sz="1200" dirty="0"/>
              </a:p>
              <a:p>
                <a:pPr marL="0" inden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rPr>
                        <m:t>𝑒</m:t>
                      </m:r>
                      <m:r>
                        <a:rPr lang="en-US" altLang="ja-JP" sz="2500" i="1" smtClean="0">
                          <a:latin typeface="Cambria Math" panose="02040503050406030204" pitchFamily="18" charset="0"/>
                          <a:ea typeface="Cambria Math" panose="02040503050406030204" pitchFamily="18" charset="0"/>
                        </a:rPr>
                        <m:t>≈</m:t>
                      </m:r>
                      <m:sSub>
                        <m:sSubPr>
                          <m:ctrlPr>
                            <a:rPr lang="en-US" altLang="ja-JP" sz="2500" i="1">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𝐽</m:t>
                          </m:r>
                        </m:sub>
                      </m:sSub>
                      <m:r>
                        <a:rPr lang="en-US" altLang="ja-JP" sz="2500" b="0" i="1" smtClean="0">
                          <a:latin typeface="Cambria Math" panose="02040503050406030204" pitchFamily="18" charset="0"/>
                          <a:ea typeface="Cambria Math" panose="02040503050406030204" pitchFamily="18" charset="0"/>
                        </a:rPr>
                        <m:t>−</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oMath>
                  </m:oMathPara>
                </a14:m>
                <a:endParaRPr lang="en-US" altLang="ja-JP" sz="2500" dirty="0"/>
              </a:p>
              <a:p>
                <a:pPr marL="0" indent="0">
                  <a:buNone/>
                </a:pPr>
                <a:r>
                  <a:rPr lang="ja-JP" altLang="en-US" sz="1600" dirty="0"/>
                  <a:t>　</a:t>
                </a:r>
                <a:endParaRPr lang="en-US" altLang="ja-JP" sz="1600" dirty="0"/>
              </a:p>
              <a:p>
                <a:pPr marL="0" indent="0">
                  <a:buNone/>
                </a:pPr>
                <a:r>
                  <a:rPr lang="ja-JP" altLang="en-US" sz="2000" dirty="0"/>
                  <a:t>➡</a:t>
                </a:r>
                <a:r>
                  <a:rPr lang="en-US" altLang="ja-JP" sz="2000" b="0" dirty="0"/>
                  <a:t> </a:t>
                </a:r>
                <a14:m>
                  <m:oMath xmlns:m="http://schemas.openxmlformats.org/officeDocument/2006/math">
                    <m:r>
                      <a:rPr lang="en-US" altLang="ja-JP" sz="2500" b="0" i="1" smtClean="0">
                        <a:latin typeface="Cambria Math" panose="02040503050406030204" pitchFamily="18" charset="0"/>
                      </a:rPr>
                      <m:t>𝑒</m:t>
                    </m:r>
                    <m:r>
                      <a:rPr lang="ja-JP" altLang="en-US" sz="2500" i="1">
                        <a:latin typeface="Cambria Math" panose="02040503050406030204" pitchFamily="18" charset="0"/>
                      </a:rPr>
                      <m:t>は</m:t>
                    </m:r>
                    <m:sSub>
                      <m:sSubPr>
                        <m:ctrlPr>
                          <a:rPr lang="en-US" altLang="ja-JP" sz="2500" i="1" smtClean="0">
                            <a:latin typeface="Cambria Math" panose="02040503050406030204" pitchFamily="18" charset="0"/>
                          </a:rPr>
                        </m:ctrlPr>
                      </m:sSubPr>
                      <m:e>
                        <m:r>
                          <a:rPr lang="en-US" altLang="ja-JP" sz="2500" i="1">
                            <a:latin typeface="Cambria Math" panose="02040503050406030204" pitchFamily="18" charset="0"/>
                          </a:rPr>
                          <m:t>𝐸</m:t>
                        </m:r>
                      </m:e>
                      <m:sub>
                        <m:r>
                          <a:rPr lang="en-US" altLang="ja-JP" sz="2500" i="1">
                            <a:latin typeface="Cambria Math" panose="02040503050406030204" pitchFamily="18" charset="0"/>
                          </a:rPr>
                          <m:t>0</m:t>
                        </m:r>
                      </m:sub>
                    </m:sSub>
                    <m:r>
                      <a:rPr lang="ja-JP" altLang="en-US" sz="2500" i="1">
                        <a:latin typeface="Cambria Math" panose="02040503050406030204" pitchFamily="18" charset="0"/>
                      </a:rPr>
                      <m:t>（現在の為替レート）</m:t>
                    </m:r>
                    <m:r>
                      <a:rPr lang="en-US" altLang="ja-JP" sz="2500" i="1">
                        <a:latin typeface="Cambria Math" panose="02040503050406030204" pitchFamily="18" charset="0"/>
                      </a:rPr>
                      <m:t> </m:t>
                    </m:r>
                  </m:oMath>
                </a14:m>
                <a:r>
                  <a:rPr lang="ja-JP" altLang="en-US" sz="2500" dirty="0"/>
                  <a:t>から</a:t>
                </a:r>
                <a14:m>
                  <m:oMath xmlns:m="http://schemas.openxmlformats.org/officeDocument/2006/math">
                    <m:r>
                      <a:rPr lang="en-US" altLang="ja-JP" sz="2500" i="1">
                        <a:latin typeface="Cambria Math" panose="02040503050406030204" pitchFamily="18" charset="0"/>
                      </a:rPr>
                      <m:t>𝑓</m:t>
                    </m:r>
                    <m:r>
                      <a:rPr lang="en-US" altLang="ja-JP" sz="2500" i="1">
                        <a:latin typeface="Cambria Math" panose="02040503050406030204" pitchFamily="18" charset="0"/>
                      </a:rPr>
                      <m:t> </m:t>
                    </m:r>
                  </m:oMath>
                </a14:m>
                <a:r>
                  <a:rPr lang="ja-JP" altLang="en-US" sz="2500" dirty="0"/>
                  <a:t>（フォワード為替レート）への変化率</a:t>
                </a:r>
                <a:endParaRPr lang="en-US" altLang="ja-JP" sz="2500" dirty="0"/>
              </a:p>
              <a:p>
                <a:pPr marL="0" indent="0">
                  <a:buNone/>
                </a:pPr>
                <a:r>
                  <a:rPr lang="ja-JP" altLang="en-US" sz="2500" dirty="0"/>
                  <a:t>　上記の式より、両国の</a:t>
                </a:r>
                <a:r>
                  <a:rPr lang="ja-JP" altLang="en-US" sz="2500" b="1" dirty="0">
                    <a:solidFill>
                      <a:srgbClr val="FF0000"/>
                    </a:solidFill>
                  </a:rPr>
                  <a:t>金利差</a:t>
                </a:r>
                <a:r>
                  <a:rPr lang="ja-JP" altLang="en-US" sz="2500" dirty="0"/>
                  <a:t>で近似できることが分かる</a:t>
                </a:r>
                <a:endParaRPr lang="en-US" altLang="ja-JP" sz="2500" dirty="0"/>
              </a:p>
              <a:p>
                <a:pPr marL="0" indent="0">
                  <a:buNone/>
                </a:pPr>
                <a:r>
                  <a:rPr lang="ja-JP" altLang="en-US" sz="2500" dirty="0"/>
                  <a:t>　さらに、日本金利が米国金利より低ければその分</a:t>
                </a:r>
                <a14:m>
                  <m:oMath xmlns:m="http://schemas.openxmlformats.org/officeDocument/2006/math">
                    <m:r>
                      <a:rPr lang="en-US" altLang="ja-JP" sz="2500" b="0" i="1" smtClean="0">
                        <a:latin typeface="Cambria Math" panose="02040503050406030204" pitchFamily="18" charset="0"/>
                      </a:rPr>
                      <m:t>𝑒</m:t>
                    </m:r>
                  </m:oMath>
                </a14:m>
                <a:r>
                  <a:rPr lang="ja-JP" altLang="en-US" sz="2500" dirty="0"/>
                  <a:t>がマイナスとなり、</a:t>
                </a:r>
                <a:br>
                  <a:rPr lang="en-US" altLang="ja-JP" sz="2500" dirty="0"/>
                </a:br>
                <a:r>
                  <a:rPr lang="ja-JP" altLang="en-US" sz="2500" dirty="0"/>
                  <a:t>　フォワードレートが円高になることが分かる</a:t>
                </a:r>
                <a:endParaRPr lang="en-US" altLang="ja-JP" sz="2500" dirty="0"/>
              </a:p>
              <a:p>
                <a:pPr marL="0" indent="0">
                  <a:buNone/>
                </a:pPr>
                <a:r>
                  <a:rPr lang="ja-JP" altLang="en-US" sz="2500" dirty="0"/>
                  <a:t>　円高になると円建てに換算したリターンを現地通貨建てリターンよりも低くする</a:t>
                </a:r>
                <a:br>
                  <a:rPr lang="en-US" altLang="ja-JP" sz="2500" dirty="0"/>
                </a:br>
                <a:r>
                  <a:rPr lang="ja-JP" altLang="en-US" sz="2500" dirty="0"/>
                  <a:t>　要因になる</a:t>
                </a:r>
                <a:endParaRPr lang="en-US" altLang="ja-JP" sz="2500" dirty="0"/>
              </a:p>
              <a:p>
                <a:pPr marL="0" indent="0">
                  <a:buNone/>
                </a:pPr>
                <a:r>
                  <a:rPr lang="ja-JP" altLang="en-US" sz="2500" dirty="0"/>
                  <a:t>　これを</a:t>
                </a:r>
                <a:r>
                  <a:rPr lang="ja-JP" altLang="en-US" sz="2500" b="1" dirty="0">
                    <a:solidFill>
                      <a:srgbClr val="FF0000"/>
                    </a:solidFill>
                  </a:rPr>
                  <a:t>ヘッジコスト</a:t>
                </a:r>
                <a:r>
                  <a:rPr lang="ja-JP" altLang="en-US" sz="2500" dirty="0"/>
                  <a:t>という</a:t>
                </a:r>
              </a:p>
            </p:txBody>
          </p:sp>
        </mc:Choice>
        <mc:Fallback xmlns="">
          <p:sp>
            <p:nvSpPr>
              <p:cNvPr id="3" name="コンテンツ プレースホルダー 2">
                <a:extLst>
                  <a:ext uri="{FF2B5EF4-FFF2-40B4-BE49-F238E27FC236}">
                    <a16:creationId xmlns:a16="http://schemas.microsoft.com/office/drawing/2014/main" id="{8F0ADED3-9218-0AFA-7BFD-4B452E2B9377}"/>
                  </a:ext>
                </a:extLst>
              </p:cNvPr>
              <p:cNvSpPr txBox="1">
                <a:spLocks noRot="1" noChangeAspect="1" noMove="1" noResize="1" noEditPoints="1" noAdjustHandles="1" noChangeArrowheads="1" noChangeShapeType="1" noTextEdit="1"/>
              </p:cNvSpPr>
              <p:nvPr/>
            </p:nvSpPr>
            <p:spPr>
              <a:xfrm>
                <a:off x="443593" y="171881"/>
                <a:ext cx="11304814" cy="6384367"/>
              </a:xfrm>
              <a:prstGeom prst="rect">
                <a:avLst/>
              </a:prstGeom>
              <a:blipFill>
                <a:blip r:embed="rId3"/>
                <a:stretch>
                  <a:fillRect l="-53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6949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問１（</a:t>
            </a:r>
            <a:r>
              <a:rPr lang="ja-JP" altLang="en-US" dirty="0"/>
              <a:t>２</a:t>
            </a:r>
            <a:r>
              <a:rPr kumimoji="1" lang="ja-JP" altLang="en-US" dirty="0"/>
              <a:t>）</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a:xfrm>
                <a:off x="728441" y="1193383"/>
                <a:ext cx="10735117" cy="5617511"/>
              </a:xfrm>
            </p:spPr>
            <p:txBody>
              <a:bodyPr>
                <a:normAutofit/>
              </a:bodyPr>
              <a:lstStyle/>
              <a:p>
                <a:pPr marL="0" indent="0">
                  <a:buNone/>
                </a:pPr>
                <a:r>
                  <a:rPr lang="ja-JP" altLang="en-US" sz="2500" dirty="0">
                    <a:solidFill>
                      <a:schemeClr val="tx1"/>
                    </a:solidFill>
                  </a:rPr>
                  <a:t>為替フォワード契約によるヘッジコストはいくらですか。</a:t>
                </a:r>
                <a:br>
                  <a:rPr lang="en-US" altLang="ja-JP" sz="2500" dirty="0">
                    <a:solidFill>
                      <a:schemeClr val="tx1"/>
                    </a:solidFill>
                  </a:rPr>
                </a:br>
                <a:r>
                  <a:rPr lang="ja-JP" altLang="en-US" sz="2500" dirty="0">
                    <a:solidFill>
                      <a:schemeClr val="tx1"/>
                    </a:solidFill>
                  </a:rPr>
                  <a:t>％単位で小数第</a:t>
                </a:r>
                <a:r>
                  <a:rPr lang="en-US" altLang="ja-JP" sz="2500" dirty="0">
                    <a:solidFill>
                      <a:schemeClr val="tx1"/>
                    </a:solidFill>
                  </a:rPr>
                  <a:t>1</a:t>
                </a:r>
                <a:r>
                  <a:rPr lang="ja-JP" altLang="en-US" sz="2500" dirty="0">
                    <a:solidFill>
                      <a:schemeClr val="tx1"/>
                    </a:solidFill>
                  </a:rPr>
                  <a:t>位まで求めること。</a:t>
                </a:r>
                <a:endParaRPr lang="en-US" altLang="ja-JP" sz="2500" dirty="0">
                  <a:solidFill>
                    <a:schemeClr val="tx1"/>
                  </a:solidFill>
                </a:endParaRPr>
              </a:p>
              <a:p>
                <a:pPr marL="0" indent="0">
                  <a:buNone/>
                </a:pPr>
                <a:endParaRPr lang="en-US" altLang="ja-JP" sz="2500" dirty="0">
                  <a:solidFill>
                    <a:schemeClr val="tx1"/>
                  </a:solidFill>
                </a:endParaRPr>
              </a:p>
              <a:p>
                <a:pPr marL="0" indent="0">
                  <a:buNone/>
                </a:pPr>
                <a14:m>
                  <m:oMath xmlns:m="http://schemas.openxmlformats.org/officeDocument/2006/math">
                    <m:r>
                      <a:rPr lang="en-US" altLang="ja-JP" sz="2500" b="0" i="1" smtClean="0">
                        <a:latin typeface="Cambria Math" panose="02040503050406030204" pitchFamily="18" charset="0"/>
                      </a:rPr>
                      <m:t>𝑒</m:t>
                    </m:r>
                    <m:r>
                      <a:rPr lang="en-US" altLang="ja-JP" sz="2500" b="0" i="1" smtClean="0">
                        <a:latin typeface="Cambria Math" panose="02040503050406030204" pitchFamily="18" charset="0"/>
                      </a:rPr>
                      <m:t>=</m:t>
                    </m:r>
                    <m:r>
                      <a:rPr lang="ja-JP" altLang="en-US" sz="2500" i="1">
                        <a:latin typeface="Cambria Math" panose="02040503050406030204" pitchFamily="18" charset="0"/>
                      </a:rPr>
                      <m:t>ヘッジコスト</m:t>
                    </m:r>
                  </m:oMath>
                </a14:m>
                <a:r>
                  <a:rPr lang="ja-JP" altLang="en-US" sz="2500" i="1"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𝐽</m:t>
                        </m:r>
                      </m:sub>
                    </m:sSub>
                    <m:r>
                      <a:rPr lang="en-US" altLang="ja-JP" sz="2500" i="1">
                        <a:latin typeface="Cambria Math" panose="02040503050406030204" pitchFamily="18" charset="0"/>
                        <a:ea typeface="Cambria Math" panose="02040503050406030204" pitchFamily="18" charset="0"/>
                      </a:rPr>
                      <m:t> </m:t>
                    </m:r>
                  </m:oMath>
                </a14:m>
                <a:r>
                  <a:rPr lang="ja-JP" altLang="en-US" sz="2500" dirty="0"/>
                  <a:t>＝日本の金利　　 </a:t>
                </a:r>
                <a14:m>
                  <m:oMath xmlns:m="http://schemas.openxmlformats.org/officeDocument/2006/math">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r>
                      <a:rPr lang="en-US" altLang="ja-JP" sz="2500" i="1">
                        <a:latin typeface="Cambria Math" panose="02040503050406030204" pitchFamily="18" charset="0"/>
                        <a:ea typeface="Cambria Math" panose="02040503050406030204" pitchFamily="18" charset="0"/>
                      </a:rPr>
                      <m:t> </m:t>
                    </m:r>
                  </m:oMath>
                </a14:m>
                <a:r>
                  <a:rPr lang="ja-JP" altLang="en-US" sz="2500" dirty="0"/>
                  <a:t>＝米国の金利</a:t>
                </a:r>
                <a:endParaRPr lang="en-US" altLang="ja-JP" sz="2500" dirty="0"/>
              </a:p>
              <a:p>
                <a:pPr marL="0" indent="0">
                  <a:buNone/>
                </a:pPr>
                <a:br>
                  <a:rPr lang="en-US" altLang="ja-JP" sz="2800"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rPr>
                        <m:t>𝑒</m:t>
                      </m:r>
                      <m:r>
                        <a:rPr lang="en-US" altLang="ja-JP" sz="2500" i="1" smtClean="0">
                          <a:latin typeface="Cambria Math" panose="02040503050406030204" pitchFamily="18" charset="0"/>
                          <a:ea typeface="Cambria Math" panose="02040503050406030204" pitchFamily="18" charset="0"/>
                        </a:rPr>
                        <m:t>≈</m:t>
                      </m:r>
                      <m:sSub>
                        <m:sSubPr>
                          <m:ctrlPr>
                            <a:rPr lang="en-US" altLang="ja-JP" sz="2500" i="1">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𝐽</m:t>
                          </m:r>
                        </m:sub>
                      </m:sSub>
                      <m:r>
                        <a:rPr lang="en-US" altLang="ja-JP" sz="2500" b="0" i="1" smtClean="0">
                          <a:latin typeface="Cambria Math" panose="02040503050406030204" pitchFamily="18" charset="0"/>
                          <a:ea typeface="Cambria Math" panose="02040503050406030204" pitchFamily="18" charset="0"/>
                        </a:rPr>
                        <m:t>−</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a:latin typeface="Cambria Math" panose="02040503050406030204" pitchFamily="18" charset="0"/>
                              <a:ea typeface="Cambria Math" panose="02040503050406030204" pitchFamily="18" charset="0"/>
                            </a:rPr>
                            <m:t>𝑟</m:t>
                          </m:r>
                        </m:e>
                        <m:sub>
                          <m:r>
                            <a:rPr lang="en-US" altLang="ja-JP" sz="2500" i="1">
                              <a:latin typeface="Cambria Math" panose="02040503050406030204" pitchFamily="18" charset="0"/>
                              <a:ea typeface="Cambria Math" panose="02040503050406030204" pitchFamily="18" charset="0"/>
                            </a:rPr>
                            <m:t>𝑢𝑠</m:t>
                          </m:r>
                        </m:sub>
                      </m:sSub>
                    </m:oMath>
                  </m:oMathPara>
                </a14:m>
                <a:endParaRPr lang="en-US" altLang="ja-JP" sz="2500" dirty="0"/>
              </a:p>
              <a:p>
                <a:pPr marL="0" indent="0">
                  <a:buNone/>
                </a:pPr>
                <a:br>
                  <a:rPr lang="en-US" altLang="ja-JP" sz="2500" dirty="0"/>
                </a:br>
                <a:r>
                  <a:rPr lang="en-US" altLang="ja-JP" sz="2500" dirty="0"/>
                  <a:t>                                                          </a:t>
                </a:r>
                <a14:m>
                  <m:oMath xmlns:m="http://schemas.openxmlformats.org/officeDocument/2006/math">
                    <m:r>
                      <a:rPr lang="en-US" altLang="ja-JP" sz="2500" b="0" i="0" smtClean="0">
                        <a:latin typeface="Cambria Math" panose="02040503050406030204" pitchFamily="18" charset="0"/>
                        <a:ea typeface="Cambria Math" panose="02040503050406030204" pitchFamily="18" charset="0"/>
                      </a:rPr>
                      <m:t>   </m:t>
                    </m:r>
                    <m:r>
                      <a:rPr lang="en-US" altLang="ja-JP" sz="2500" b="0" i="1" smtClean="0">
                        <a:latin typeface="Cambria Math" panose="02040503050406030204" pitchFamily="18" charset="0"/>
                        <a:ea typeface="Cambria Math" panose="02040503050406030204" pitchFamily="18" charset="0"/>
                      </a:rPr>
                      <m:t>    </m:t>
                    </m:r>
                    <m:r>
                      <a:rPr lang="en-US" altLang="ja-JP" sz="2500" b="0" i="0" smtClean="0">
                        <a:latin typeface="Cambria Math" panose="02040503050406030204" pitchFamily="18" charset="0"/>
                        <a:ea typeface="Cambria Math" panose="02040503050406030204" pitchFamily="18" charset="0"/>
                      </a:rPr>
                      <m:t> </m:t>
                    </m:r>
                    <m:r>
                      <a:rPr lang="en-US" altLang="ja-JP" sz="2500" i="1" smtClean="0">
                        <a:latin typeface="Cambria Math" panose="02040503050406030204" pitchFamily="18" charset="0"/>
                        <a:ea typeface="Cambria Math" panose="02040503050406030204" pitchFamily="18" charset="0"/>
                      </a:rPr>
                      <m:t>≈</m:t>
                    </m:r>
                    <m:r>
                      <a:rPr lang="en-US" altLang="ja-JP" sz="2500" i="1">
                        <a:latin typeface="Cambria Math" panose="02040503050406030204" pitchFamily="18" charset="0"/>
                        <a:ea typeface="Cambria Math" panose="02040503050406030204" pitchFamily="18" charset="0"/>
                      </a:rPr>
                      <m:t>1.0</m:t>
                    </m:r>
                    <m:r>
                      <a:rPr lang="ja-JP" altLang="en-US" sz="2500" i="1" smtClean="0">
                        <a:latin typeface="Cambria Math" panose="02040503050406030204" pitchFamily="18" charset="0"/>
                        <a:ea typeface="Cambria Math" panose="02040503050406030204" pitchFamily="18" charset="0"/>
                      </a:rPr>
                      <m:t>％</m:t>
                    </m:r>
                    <m:r>
                      <a:rPr lang="en-US" altLang="ja-JP" sz="2500" b="0" i="1" smtClean="0">
                        <a:latin typeface="Cambria Math" panose="02040503050406030204" pitchFamily="18" charset="0"/>
                        <a:ea typeface="Cambria Math" panose="02040503050406030204" pitchFamily="18" charset="0"/>
                      </a:rPr>
                      <m:t>−</m:t>
                    </m:r>
                    <m:r>
                      <a:rPr lang="en-US" altLang="ja-JP" sz="2500" i="1">
                        <a:latin typeface="Cambria Math" panose="02040503050406030204" pitchFamily="18" charset="0"/>
                        <a:ea typeface="Cambria Math" panose="02040503050406030204" pitchFamily="18" charset="0"/>
                      </a:rPr>
                      <m:t>4.0</m:t>
                    </m:r>
                    <m:r>
                      <a:rPr lang="en-US" altLang="ja-JP" sz="2500" b="0" i="1" smtClean="0">
                        <a:latin typeface="Cambria Math" panose="02040503050406030204" pitchFamily="18" charset="0"/>
                        <a:ea typeface="Cambria Math" panose="02040503050406030204" pitchFamily="18" charset="0"/>
                      </a:rPr>
                      <m:t>%</m:t>
                    </m:r>
                  </m:oMath>
                </a14:m>
                <a:endParaRPr lang="en-US" altLang="ja-JP" sz="2500" dirty="0"/>
              </a:p>
              <a:p>
                <a:pPr marL="0" indent="0">
                  <a:buNone/>
                </a:pPr>
                <a:r>
                  <a:rPr lang="ja-JP" altLang="en-US" sz="1100" dirty="0"/>
                  <a:t>　</a:t>
                </a:r>
                <a:endParaRPr lang="en-US" altLang="ja-JP" sz="1100" dirty="0"/>
              </a:p>
              <a:p>
                <a:pPr marL="0" indent="0">
                  <a:buNone/>
                </a:pPr>
                <a:r>
                  <a:rPr lang="en-US" altLang="ja-JP" sz="2500" dirty="0"/>
                  <a:t>                         </a:t>
                </a:r>
                <a14:m>
                  <m:oMath xmlns:m="http://schemas.openxmlformats.org/officeDocument/2006/math">
                    <m:r>
                      <a:rPr lang="en-US" altLang="ja-JP" sz="2500" b="0" i="0" smtClean="0">
                        <a:latin typeface="Cambria Math" panose="02040503050406030204" pitchFamily="18" charset="0"/>
                        <a:ea typeface="Cambria Math" panose="02040503050406030204" pitchFamily="18" charset="0"/>
                      </a:rPr>
                      <m:t>                                         </m:t>
                    </m:r>
                    <m:r>
                      <a:rPr lang="en-US" altLang="ja-JP" sz="2500" b="0" i="1" smtClean="0">
                        <a:latin typeface="Cambria Math" panose="02040503050406030204" pitchFamily="18" charset="0"/>
                        <a:ea typeface="Cambria Math" panose="02040503050406030204" pitchFamily="18" charset="0"/>
                      </a:rPr>
                      <m:t> </m:t>
                    </m:r>
                    <m:r>
                      <a:rPr lang="en-US" altLang="ja-JP" sz="2500" i="1" smtClean="0">
                        <a:latin typeface="Cambria Math" panose="02040503050406030204" pitchFamily="18" charset="0"/>
                        <a:ea typeface="Cambria Math" panose="02040503050406030204" pitchFamily="18" charset="0"/>
                      </a:rPr>
                      <m:t>≈</m:t>
                    </m:r>
                    <m:r>
                      <a:rPr lang="en-US" altLang="ja-JP" sz="2500" b="0" i="1" smtClean="0">
                        <a:latin typeface="Cambria Math" panose="02040503050406030204" pitchFamily="18" charset="0"/>
                        <a:ea typeface="Cambria Math" panose="02040503050406030204" pitchFamily="18" charset="0"/>
                      </a:rPr>
                      <m:t>−3</m:t>
                    </m:r>
                    <m:r>
                      <a:rPr lang="en-US" altLang="ja-JP" sz="2500" i="1">
                        <a:latin typeface="Cambria Math" panose="02040503050406030204" pitchFamily="18" charset="0"/>
                        <a:ea typeface="Cambria Math" panose="02040503050406030204" pitchFamily="18" charset="0"/>
                      </a:rPr>
                      <m:t>.0</m:t>
                    </m:r>
                    <m:r>
                      <a:rPr lang="ja-JP" altLang="en-US" sz="2500" i="1" smtClean="0">
                        <a:latin typeface="Cambria Math" panose="02040503050406030204" pitchFamily="18" charset="0"/>
                        <a:ea typeface="Cambria Math" panose="02040503050406030204" pitchFamily="18" charset="0"/>
                      </a:rPr>
                      <m:t>％</m:t>
                    </m:r>
                  </m:oMath>
                </a14:m>
                <a:endParaRPr lang="en-US" altLang="ja-JP" sz="2500" dirty="0"/>
              </a:p>
              <a:p>
                <a:pPr marL="0" indent="0">
                  <a:buNone/>
                </a:pPr>
                <a:r>
                  <a:rPr lang="ja-JP" altLang="en-US" sz="1000" dirty="0"/>
                  <a:t>　</a:t>
                </a:r>
                <a:endParaRPr lang="en-US" altLang="ja-JP" sz="1000" dirty="0"/>
              </a:p>
              <a:p>
                <a:pPr marL="0" indent="0">
                  <a:buNone/>
                </a:pPr>
                <a:r>
                  <a:rPr lang="ja-JP" altLang="en-US" sz="2500" u="sng" dirty="0"/>
                  <a:t>問１（２）の答え：－</a:t>
                </a:r>
                <a:r>
                  <a:rPr lang="en-US" altLang="ja-JP" sz="2500" u="sng" dirty="0"/>
                  <a:t>3.0</a:t>
                </a:r>
                <a:r>
                  <a:rPr lang="ja-JP" altLang="en-US" sz="2500" u="sng" dirty="0"/>
                  <a:t>％</a:t>
                </a:r>
                <a:endParaRPr lang="en-US" altLang="ja-JP" sz="2500" u="sng" dirty="0"/>
              </a:p>
            </p:txBody>
          </p:sp>
        </mc:Choice>
        <mc:Fallback xmlns="">
          <p:sp>
            <p:nvSpPr>
              <p:cNvPr id="3" name="コンテンツ プレースホルダー 2">
                <a:extLst>
                  <a:ext uri="{FF2B5EF4-FFF2-40B4-BE49-F238E27FC236}">
                    <a16:creationId xmlns:a16="http://schemas.microsoft.com/office/drawing/2014/main" id="{0D91BB5F-20B7-B5D9-815A-26CC6DE80D84}"/>
                  </a:ext>
                </a:extLst>
              </p:cNvPr>
              <p:cNvSpPr>
                <a:spLocks noGrp="1" noRot="1" noChangeAspect="1" noMove="1" noResize="1" noEditPoints="1" noAdjustHandles="1" noChangeArrowheads="1" noChangeShapeType="1" noTextEdit="1"/>
              </p:cNvSpPr>
              <p:nvPr>
                <p:ph idx="1"/>
              </p:nvPr>
            </p:nvSpPr>
            <p:spPr>
              <a:xfrm>
                <a:off x="728441" y="1193383"/>
                <a:ext cx="10735117" cy="5617511"/>
              </a:xfrm>
              <a:blipFill>
                <a:blip r:embed="rId2"/>
                <a:stretch>
                  <a:fillRect l="-908" t="-97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351546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問１（３）</a:t>
            </a:r>
          </a:p>
        </p:txBody>
      </p:sp>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a:xfrm>
            <a:off x="642408" y="1382777"/>
            <a:ext cx="10907184" cy="4648199"/>
          </a:xfrm>
        </p:spPr>
        <p:txBody>
          <a:bodyPr>
            <a:normAutofit/>
          </a:bodyPr>
          <a:lstStyle/>
          <a:p>
            <a:pPr marL="0" indent="0">
              <a:buNone/>
            </a:pPr>
            <a:endParaRPr lang="en-US" altLang="ja-JP" sz="2500" dirty="0">
              <a:solidFill>
                <a:schemeClr val="tx1"/>
              </a:solidFill>
            </a:endParaRPr>
          </a:p>
          <a:p>
            <a:pPr marL="0" indent="0">
              <a:buNone/>
            </a:pPr>
            <a:r>
              <a:rPr kumimoji="1" lang="ja-JP" altLang="en-US" sz="2500" dirty="0">
                <a:solidFill>
                  <a:schemeClr val="tx1"/>
                </a:solidFill>
              </a:rPr>
              <a:t>問</a:t>
            </a:r>
            <a:r>
              <a:rPr lang="ja-JP" altLang="en-US" sz="2500" dirty="0">
                <a:solidFill>
                  <a:schemeClr val="tx1"/>
                </a:solidFill>
              </a:rPr>
              <a:t>１</a:t>
            </a:r>
            <a:endParaRPr kumimoji="1" lang="en-US" altLang="ja-JP" sz="2500" dirty="0">
              <a:solidFill>
                <a:schemeClr val="tx1"/>
              </a:solidFill>
            </a:endParaRPr>
          </a:p>
          <a:p>
            <a:pPr marL="0" indent="0">
              <a:buNone/>
            </a:pPr>
            <a:r>
              <a:rPr kumimoji="1" lang="ja-JP" altLang="en-US" sz="2500" dirty="0">
                <a:solidFill>
                  <a:schemeClr val="tx1"/>
                </a:solidFill>
              </a:rPr>
              <a:t>前期の期首に上記の</a:t>
            </a:r>
            <a:r>
              <a:rPr kumimoji="1" lang="en-US" altLang="ja-JP" sz="2500" dirty="0">
                <a:solidFill>
                  <a:schemeClr val="tx1"/>
                </a:solidFill>
              </a:rPr>
              <a:t>1</a:t>
            </a:r>
            <a:r>
              <a:rPr kumimoji="1" lang="ja-JP" altLang="en-US" sz="2500" dirty="0">
                <a:solidFill>
                  <a:schemeClr val="tx1"/>
                </a:solidFill>
              </a:rPr>
              <a:t>年為替フォワード契約によって、米国株式投資金額の全額に対して為替ヘッジを行っていたと仮定した場合のパフォーマンスを検討する。</a:t>
            </a:r>
          </a:p>
          <a:p>
            <a:pPr marL="0" indent="0">
              <a:buNone/>
            </a:pPr>
            <a:endParaRPr kumimoji="1" lang="en-US" altLang="ja-JP" sz="2500" dirty="0">
              <a:solidFill>
                <a:schemeClr val="tx1"/>
              </a:solidFill>
            </a:endParaRPr>
          </a:p>
          <a:p>
            <a:pPr marL="0" indent="0">
              <a:buNone/>
            </a:pPr>
            <a:r>
              <a:rPr kumimoji="1" lang="ja-JP" altLang="en-US" sz="2500" dirty="0">
                <a:solidFill>
                  <a:schemeClr val="tx1"/>
                </a:solidFill>
              </a:rPr>
              <a:t>（３）</a:t>
            </a:r>
            <a:endParaRPr kumimoji="1" lang="en-US" altLang="ja-JP" sz="2500" dirty="0">
              <a:solidFill>
                <a:schemeClr val="tx1"/>
              </a:solidFill>
            </a:endParaRPr>
          </a:p>
          <a:p>
            <a:pPr marL="0" indent="0">
              <a:buNone/>
            </a:pPr>
            <a:r>
              <a:rPr lang="ja-JP" altLang="en-US" sz="2500" dirty="0">
                <a:solidFill>
                  <a:schemeClr val="tx1"/>
                </a:solidFill>
              </a:rPr>
              <a:t>為替ヘッジを行っていた場合の、米国株式の為替ヘッジ付きのリターン（円ベース）はいくらですか。％単位で小数第</a:t>
            </a:r>
            <a:r>
              <a:rPr lang="en-US" altLang="ja-JP" sz="2500" dirty="0">
                <a:solidFill>
                  <a:schemeClr val="tx1"/>
                </a:solidFill>
              </a:rPr>
              <a:t>1</a:t>
            </a:r>
            <a:r>
              <a:rPr lang="ja-JP" altLang="en-US" sz="2500" dirty="0">
                <a:solidFill>
                  <a:schemeClr val="tx1"/>
                </a:solidFill>
              </a:rPr>
              <a:t>位まで求めること。</a:t>
            </a:r>
            <a:endParaRPr lang="en-US" altLang="ja-JP" sz="2500" dirty="0">
              <a:solidFill>
                <a:schemeClr val="tx1"/>
              </a:solidFill>
            </a:endParaRPr>
          </a:p>
          <a:p>
            <a:pPr marL="0" indent="0">
              <a:buNone/>
            </a:pPr>
            <a:endParaRPr kumimoji="1" lang="en-US" altLang="ja-JP" sz="2500" dirty="0">
              <a:solidFill>
                <a:schemeClr val="tx1"/>
              </a:solidFill>
            </a:endParaRP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2707481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問１（３）</a:t>
            </a:r>
          </a:p>
        </p:txBody>
      </p:sp>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a:xfrm>
            <a:off x="555585" y="1447107"/>
            <a:ext cx="11064221" cy="5015346"/>
          </a:xfrm>
        </p:spPr>
        <p:txBody>
          <a:bodyPr>
            <a:normAutofit/>
          </a:bodyPr>
          <a:lstStyle/>
          <a:p>
            <a:pPr marL="0" indent="0">
              <a:buNone/>
            </a:pPr>
            <a:r>
              <a:rPr lang="ja-JP" altLang="en-US" sz="2500" dirty="0"/>
              <a:t>ヘッジコスト（マイナスの値）は円建てに換算したリターンを現地通貨建てリターンよりも低くする要因</a:t>
            </a:r>
            <a:endParaRPr lang="en-US" altLang="ja-JP" sz="2500" dirty="0"/>
          </a:p>
          <a:p>
            <a:pPr marL="0" indent="0">
              <a:buNone/>
            </a:pPr>
            <a:r>
              <a:rPr lang="ja-JP" altLang="en-US" sz="900" dirty="0"/>
              <a:t>　</a:t>
            </a:r>
            <a:endParaRPr lang="en-US" altLang="ja-JP" sz="900" dirty="0"/>
          </a:p>
          <a:p>
            <a:pPr marL="0" indent="0">
              <a:buNone/>
            </a:pPr>
            <a:r>
              <a:rPr lang="ja-JP" altLang="en-US" sz="2500" dirty="0"/>
              <a:t>円建てリターン＝現地通貨建てリターン＋ヘッジコスト</a:t>
            </a:r>
            <a:endParaRPr lang="en-US" altLang="ja-JP" sz="2500" dirty="0"/>
          </a:p>
          <a:p>
            <a:pPr marL="0" indent="0">
              <a:buNone/>
            </a:pPr>
            <a:r>
              <a:rPr lang="ja-JP" altLang="en-US" sz="1050" dirty="0"/>
              <a:t>　</a:t>
            </a:r>
            <a:endParaRPr lang="en-US" altLang="ja-JP" sz="1050" dirty="0"/>
          </a:p>
          <a:p>
            <a:pPr marL="0" indent="0">
              <a:buNone/>
            </a:pPr>
            <a:r>
              <a:rPr lang="ja-JP" altLang="en-US" sz="2500" dirty="0"/>
              <a:t>（２）よりヘッジコストはー</a:t>
            </a:r>
            <a:r>
              <a:rPr lang="en-US" altLang="ja-JP" sz="2500" dirty="0"/>
              <a:t>3.0</a:t>
            </a:r>
            <a:r>
              <a:rPr lang="ja-JP" altLang="en-US" sz="2500" dirty="0"/>
              <a:t>％</a:t>
            </a:r>
            <a:endParaRPr lang="en-US" altLang="ja-JP" sz="2500" dirty="0"/>
          </a:p>
          <a:p>
            <a:pPr marL="0" indent="0">
              <a:buNone/>
            </a:pPr>
            <a:r>
              <a:rPr lang="ja-JP" altLang="en-US" sz="900" dirty="0"/>
              <a:t>　</a:t>
            </a:r>
            <a:endParaRPr lang="en-US" altLang="ja-JP" sz="900" dirty="0"/>
          </a:p>
          <a:p>
            <a:pPr marL="0" indent="0">
              <a:buNone/>
            </a:pPr>
            <a:r>
              <a:rPr lang="ja-JP" altLang="en-US" sz="2500" dirty="0"/>
              <a:t>円建てリターン＝</a:t>
            </a:r>
            <a:r>
              <a:rPr lang="en-US" altLang="ja-JP" sz="2500" dirty="0"/>
              <a:t>9.0</a:t>
            </a:r>
            <a:r>
              <a:rPr lang="ja-JP" altLang="en-US" sz="2500" dirty="0"/>
              <a:t>％＋</a:t>
            </a:r>
            <a:r>
              <a:rPr lang="en-US" altLang="ja-JP" sz="2500" dirty="0"/>
              <a:t>(</a:t>
            </a:r>
            <a:r>
              <a:rPr lang="ja-JP" altLang="en-US" sz="2500" dirty="0"/>
              <a:t>ー</a:t>
            </a:r>
            <a:r>
              <a:rPr lang="en-US" altLang="ja-JP" sz="2500" dirty="0"/>
              <a:t>3.0</a:t>
            </a:r>
            <a:r>
              <a:rPr lang="ja-JP" altLang="en-US" sz="2500" dirty="0"/>
              <a:t>％</a:t>
            </a:r>
            <a:r>
              <a:rPr lang="en-US" altLang="ja-JP" sz="2500" dirty="0"/>
              <a:t>)</a:t>
            </a:r>
          </a:p>
          <a:p>
            <a:pPr marL="0" indent="0">
              <a:buNone/>
            </a:pPr>
            <a:r>
              <a:rPr lang="ja-JP" altLang="en-US" sz="100" dirty="0"/>
              <a:t>　</a:t>
            </a:r>
            <a:endParaRPr lang="en-US" altLang="ja-JP" sz="100" dirty="0"/>
          </a:p>
          <a:p>
            <a:pPr marL="0" indent="0">
              <a:buNone/>
            </a:pPr>
            <a:r>
              <a:rPr lang="ja-JP" altLang="en-US" sz="2500" dirty="0"/>
              <a:t>　　　　　　　＝</a:t>
            </a:r>
            <a:r>
              <a:rPr lang="en-US" altLang="ja-JP" sz="2500" dirty="0"/>
              <a:t>6.0</a:t>
            </a:r>
            <a:r>
              <a:rPr lang="ja-JP" altLang="en-US" sz="2500" dirty="0"/>
              <a:t>％</a:t>
            </a:r>
            <a:endParaRPr lang="en-US" altLang="ja-JP" sz="2500" dirty="0"/>
          </a:p>
          <a:p>
            <a:pPr marL="0" indent="0">
              <a:buNone/>
            </a:pPr>
            <a:endParaRPr lang="en-US" altLang="ja-JP" sz="2500" dirty="0"/>
          </a:p>
          <a:p>
            <a:pPr marL="0" indent="0">
              <a:buNone/>
            </a:pPr>
            <a:r>
              <a:rPr lang="ja-JP" altLang="en-US" sz="2500" u="sng" dirty="0"/>
              <a:t>問１（３）の答え：</a:t>
            </a:r>
            <a:r>
              <a:rPr lang="en-US" altLang="ja-JP" sz="2500" u="sng" dirty="0"/>
              <a:t>6.0</a:t>
            </a:r>
            <a:r>
              <a:rPr lang="ja-JP" altLang="en-US" sz="2500" u="sng" dirty="0"/>
              <a:t>％</a:t>
            </a:r>
            <a:endParaRPr lang="en-US" altLang="ja-JP" sz="2500" u="sng" dirty="0"/>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63355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問１  </a:t>
            </a:r>
            <a:r>
              <a:rPr lang="ja-JP" altLang="en-US" dirty="0"/>
              <a:t>まとめ</a:t>
            </a:r>
            <a:endParaRPr kumimoji="1" lang="ja-JP" altLang="en-US" dirty="0"/>
          </a:p>
        </p:txBody>
      </p:sp>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a:xfrm>
            <a:off x="810154" y="1382777"/>
            <a:ext cx="10571692" cy="4648199"/>
          </a:xfrm>
        </p:spPr>
        <p:txBody>
          <a:bodyPr>
            <a:normAutofit/>
          </a:bodyPr>
          <a:lstStyle/>
          <a:p>
            <a:pPr marL="0" indent="0">
              <a:buNone/>
            </a:pPr>
            <a:r>
              <a:rPr lang="ja-JP" altLang="en-US" sz="2500" dirty="0">
                <a:solidFill>
                  <a:schemeClr val="tx1"/>
                </a:solidFill>
              </a:rPr>
              <a:t>図表１より、為替ヘッジ</a:t>
            </a:r>
            <a:r>
              <a:rPr lang="ja-JP" altLang="en-US" sz="2500" b="1" dirty="0">
                <a:solidFill>
                  <a:srgbClr val="00B0F0"/>
                </a:solidFill>
              </a:rPr>
              <a:t>無し</a:t>
            </a:r>
            <a:r>
              <a:rPr lang="ja-JP" altLang="en-US" sz="2500" dirty="0">
                <a:solidFill>
                  <a:schemeClr val="tx1"/>
                </a:solidFill>
              </a:rPr>
              <a:t>の場合の円建てリターンは</a:t>
            </a:r>
            <a:r>
              <a:rPr lang="en-US" altLang="ja-JP" sz="2500" b="1" u="sng" dirty="0">
                <a:solidFill>
                  <a:schemeClr val="tx1"/>
                </a:solidFill>
              </a:rPr>
              <a:t>7.0</a:t>
            </a:r>
            <a:r>
              <a:rPr lang="ja-JP" altLang="en-US" sz="2500" b="1" u="sng" dirty="0">
                <a:solidFill>
                  <a:schemeClr val="tx1"/>
                </a:solidFill>
              </a:rPr>
              <a:t>％</a:t>
            </a:r>
            <a:endParaRPr lang="en-US" altLang="ja-JP" sz="2500" b="1" u="sng" dirty="0">
              <a:solidFill>
                <a:schemeClr val="tx1"/>
              </a:solidFill>
            </a:endParaRPr>
          </a:p>
          <a:p>
            <a:pPr marL="0" indent="0">
              <a:buNone/>
            </a:pPr>
            <a:r>
              <a:rPr lang="ja-JP" altLang="en-US" sz="2500" dirty="0">
                <a:solidFill>
                  <a:schemeClr val="tx1"/>
                </a:solidFill>
              </a:rPr>
              <a:t>（３）より、為替ヘッジ</a:t>
            </a:r>
            <a:r>
              <a:rPr lang="ja-JP" altLang="en-US" sz="2500" b="1" dirty="0">
                <a:solidFill>
                  <a:schemeClr val="accent1"/>
                </a:solidFill>
              </a:rPr>
              <a:t>有り</a:t>
            </a:r>
            <a:r>
              <a:rPr lang="ja-JP" altLang="en-US" sz="2500" dirty="0">
                <a:solidFill>
                  <a:schemeClr val="tx1"/>
                </a:solidFill>
              </a:rPr>
              <a:t>の場合の円建てリターンは</a:t>
            </a:r>
            <a:r>
              <a:rPr lang="en-US" altLang="ja-JP" sz="2500" b="1" u="sng" dirty="0">
                <a:solidFill>
                  <a:schemeClr val="tx1"/>
                </a:solidFill>
              </a:rPr>
              <a:t>6.0</a:t>
            </a:r>
            <a:r>
              <a:rPr lang="ja-JP" altLang="en-US" sz="2500" b="1" u="sng" dirty="0">
                <a:solidFill>
                  <a:schemeClr val="tx1"/>
                </a:solidFill>
              </a:rPr>
              <a:t>％</a:t>
            </a:r>
            <a:endParaRPr lang="en-US" altLang="ja-JP" sz="2500" b="1" u="sng" dirty="0">
              <a:solidFill>
                <a:schemeClr val="tx1"/>
              </a:solidFill>
            </a:endParaRPr>
          </a:p>
          <a:p>
            <a:pPr marL="0" indent="0">
              <a:buNone/>
            </a:pPr>
            <a:r>
              <a:rPr lang="ja-JP" altLang="en-US" sz="1200" b="1" dirty="0">
                <a:solidFill>
                  <a:schemeClr val="tx1"/>
                </a:solidFill>
              </a:rPr>
              <a:t>　</a:t>
            </a:r>
            <a:endParaRPr lang="en-US" altLang="ja-JP" sz="1200" b="1" dirty="0">
              <a:solidFill>
                <a:schemeClr val="tx1"/>
              </a:solidFill>
            </a:endParaRPr>
          </a:p>
          <a:p>
            <a:pPr marL="0" indent="0">
              <a:buNone/>
            </a:pPr>
            <a:r>
              <a:rPr lang="ja-JP" altLang="en-US" sz="2500" b="1" dirty="0">
                <a:solidFill>
                  <a:schemeClr val="tx1"/>
                </a:solidFill>
              </a:rPr>
              <a:t>➡</a:t>
            </a:r>
            <a:r>
              <a:rPr lang="ja-JP" altLang="en-US" sz="2500" dirty="0">
                <a:solidFill>
                  <a:schemeClr val="tx1"/>
                </a:solidFill>
              </a:rPr>
              <a:t>為替リスクをヘッジしたつもりだったが、ヘッジコストによって</a:t>
            </a:r>
            <a:br>
              <a:rPr lang="en-US" altLang="ja-JP" sz="2500" dirty="0">
                <a:solidFill>
                  <a:schemeClr val="tx1"/>
                </a:solidFill>
              </a:rPr>
            </a:br>
            <a:r>
              <a:rPr lang="ja-JP" altLang="en-US" sz="2500" dirty="0">
                <a:solidFill>
                  <a:schemeClr val="tx1"/>
                </a:solidFill>
              </a:rPr>
              <a:t>　リターンが少なくなってしまった</a:t>
            </a:r>
            <a:endParaRPr lang="en-US" altLang="ja-JP" sz="2500" dirty="0">
              <a:solidFill>
                <a:schemeClr val="tx1"/>
              </a:solidFill>
            </a:endParaRPr>
          </a:p>
          <a:p>
            <a:pPr marL="0" indent="0">
              <a:buNone/>
            </a:pPr>
            <a:endParaRPr lang="en-US" altLang="ja-JP" sz="2500" dirty="0">
              <a:solidFill>
                <a:schemeClr val="tx1"/>
              </a:solidFill>
            </a:endParaRPr>
          </a:p>
          <a:p>
            <a:pPr marL="0" indent="0">
              <a:buNone/>
            </a:pPr>
            <a:r>
              <a:rPr lang="ja-JP" altLang="en-US" sz="2500" dirty="0">
                <a:solidFill>
                  <a:schemeClr val="tx1"/>
                </a:solidFill>
              </a:rPr>
              <a:t>・ヘッジコストは両国の金利差であり、</a:t>
            </a:r>
            <a:r>
              <a:rPr lang="ja-JP" altLang="en-US" sz="2500" dirty="0"/>
              <a:t>日本金利が海外金利より低い</a:t>
            </a:r>
            <a:br>
              <a:rPr lang="en-US" altLang="ja-JP" sz="2500" dirty="0"/>
            </a:br>
            <a:r>
              <a:rPr lang="ja-JP" altLang="en-US" sz="2500" dirty="0"/>
              <a:t>　ほど大きくなる</a:t>
            </a:r>
            <a:endParaRPr lang="en-US" altLang="ja-JP" sz="2500" dirty="0"/>
          </a:p>
          <a:p>
            <a:pPr marL="0" indent="0">
              <a:buNone/>
            </a:pPr>
            <a:r>
              <a:rPr lang="ja-JP" altLang="en-US" sz="2500" dirty="0">
                <a:solidFill>
                  <a:schemeClr val="tx1"/>
                </a:solidFill>
              </a:rPr>
              <a:t>・現状のように日米間で金利差があり、日本の金利の方が低い場面では、　</a:t>
            </a:r>
            <a:br>
              <a:rPr lang="en-US" altLang="ja-JP" sz="2500" dirty="0">
                <a:solidFill>
                  <a:schemeClr val="tx1"/>
                </a:solidFill>
              </a:rPr>
            </a:br>
            <a:r>
              <a:rPr lang="ja-JP" altLang="en-US" sz="2500" dirty="0">
                <a:solidFill>
                  <a:schemeClr val="tx1"/>
                </a:solidFill>
              </a:rPr>
              <a:t>　為替ヘッジはしない方が良い</a:t>
            </a:r>
            <a:endParaRPr lang="en-US" altLang="ja-JP" sz="2500" dirty="0">
              <a:solidFill>
                <a:schemeClr val="tx1"/>
              </a:solidFill>
            </a:endParaRP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40175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65EE-954E-FC97-6E0C-A275502A4C28}"/>
              </a:ext>
            </a:extLst>
          </p:cNvPr>
          <p:cNvSpPr>
            <a:spLocks noGrp="1"/>
          </p:cNvSpPr>
          <p:nvPr>
            <p:ph type="title"/>
          </p:nvPr>
        </p:nvSpPr>
        <p:spPr/>
        <p:txBody>
          <a:bodyPr/>
          <a:lstStyle/>
          <a:p>
            <a:r>
              <a:rPr lang="ja-JP" altLang="en-US" dirty="0"/>
              <a:t>問２</a:t>
            </a:r>
            <a:endParaRPr kumimoji="1" lang="ja-JP" altLang="en-US" dirty="0"/>
          </a:p>
        </p:txBody>
      </p:sp>
      <p:sp>
        <p:nvSpPr>
          <p:cNvPr id="3" name="テキスト プレースホルダー 2">
            <a:extLst>
              <a:ext uri="{FF2B5EF4-FFF2-40B4-BE49-F238E27FC236}">
                <a16:creationId xmlns:a16="http://schemas.microsoft.com/office/drawing/2014/main" id="{F648D18F-910E-9DA3-D012-2F1B97B49AE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B050B5-B0C0-3DED-F939-F09FC8CDBD22}"/>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87644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lstStyle/>
          <a:p>
            <a:r>
              <a:rPr kumimoji="1" lang="ja-JP" altLang="en-US" dirty="0"/>
              <a:t>問２</a:t>
            </a: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
        <p:nvSpPr>
          <p:cNvPr id="8" name="コンテンツ プレースホルダー 2">
            <a:extLst>
              <a:ext uri="{FF2B5EF4-FFF2-40B4-BE49-F238E27FC236}">
                <a16:creationId xmlns:a16="http://schemas.microsoft.com/office/drawing/2014/main" id="{1C721990-4ADC-1D02-E209-FCD9F381B91F}"/>
              </a:ext>
            </a:extLst>
          </p:cNvPr>
          <p:cNvSpPr>
            <a:spLocks noGrp="1"/>
          </p:cNvSpPr>
          <p:nvPr>
            <p:ph idx="1"/>
          </p:nvPr>
        </p:nvSpPr>
        <p:spPr>
          <a:xfrm>
            <a:off x="846974" y="1389024"/>
            <a:ext cx="10515600" cy="4351338"/>
          </a:xfrm>
        </p:spPr>
        <p:txBody>
          <a:bodyPr>
            <a:normAutofit lnSpcReduction="10000"/>
          </a:bodyPr>
          <a:lstStyle/>
          <a:p>
            <a:pPr marL="0" indent="0">
              <a:buNone/>
            </a:pPr>
            <a:r>
              <a:rPr lang="ja-JP" altLang="en-US" sz="2400" b="1" dirty="0">
                <a:solidFill>
                  <a:srgbClr val="FF0000"/>
                </a:solidFill>
              </a:rPr>
              <a:t>エクスポージャー</a:t>
            </a:r>
            <a:r>
              <a:rPr lang="ja-JP" altLang="en-US" sz="2400" dirty="0"/>
              <a:t>について、以下の問いに答えなさい。</a:t>
            </a:r>
            <a:endParaRPr lang="en-US" altLang="ja-JP" sz="2400" dirty="0"/>
          </a:p>
          <a:p>
            <a:pPr marL="0" indent="0">
              <a:buNone/>
            </a:pPr>
            <a:r>
              <a:rPr lang="ja-JP" altLang="en-US" sz="2400" dirty="0"/>
              <a:t>なお、先物契約に関して、配当や証拠金は無視できるものとする。</a:t>
            </a:r>
            <a:endParaRPr lang="en-US" altLang="ja-JP" sz="2400" dirty="0"/>
          </a:p>
          <a:p>
            <a:pPr marL="0" indent="0">
              <a:buNone/>
            </a:pPr>
            <a:endParaRPr lang="en-US" altLang="ja-JP" sz="2400" dirty="0"/>
          </a:p>
          <a:p>
            <a:pPr marL="457200" indent="-457200">
              <a:buAutoNum type="arabicParenBoth"/>
            </a:pPr>
            <a:r>
              <a:rPr lang="ja-JP" altLang="en-US" sz="2400" dirty="0"/>
              <a:t>株式先物の買いポジションを取る場合と、借入れにより資金を調達して原資産である株式に投資する場合について、それぞれ株式のエクスポージャーの大きさを明らかにして、両者の違いの有無を説明しなさい。</a:t>
            </a:r>
            <a:endParaRPr lang="en-US" altLang="ja-JP" sz="2400" dirty="0"/>
          </a:p>
          <a:p>
            <a:pPr marL="457200" indent="-457200">
              <a:buAutoNum type="arabicParenBoth"/>
            </a:pPr>
            <a:endParaRPr lang="en-US" altLang="ja-JP" sz="2400" dirty="0"/>
          </a:p>
          <a:p>
            <a:pPr marL="457200" indent="-457200">
              <a:buFont typeface="Arial" panose="020B0604020202020204" pitchFamily="34" charset="0"/>
              <a:buAutoNum type="arabicParenBoth"/>
            </a:pPr>
            <a:r>
              <a:rPr lang="ja-JP" altLang="en-US" sz="2400" dirty="0"/>
              <a:t>米国株式先物、為替フォワード契約および円資金を用いて、為替リス　　　　　　クをヘッジしない米国株式投資と同じエクスポージャーを得るには、どのようなポジションを作ればよいか説明しなさい。</a:t>
            </a:r>
            <a:endParaRPr lang="en-US" altLang="ja-JP" sz="2400" dirty="0"/>
          </a:p>
        </p:txBody>
      </p:sp>
    </p:spTree>
    <p:extLst>
      <p:ext uri="{BB962C8B-B14F-4D97-AF65-F5344CB8AC3E}">
        <p14:creationId xmlns:p14="http://schemas.microsoft.com/office/powerpoint/2010/main" val="95912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65EE-954E-FC97-6E0C-A275502A4C28}"/>
              </a:ext>
            </a:extLst>
          </p:cNvPr>
          <p:cNvSpPr>
            <a:spLocks noGrp="1"/>
          </p:cNvSpPr>
          <p:nvPr>
            <p:ph type="title"/>
          </p:nvPr>
        </p:nvSpPr>
        <p:spPr/>
        <p:txBody>
          <a:bodyPr/>
          <a:lstStyle/>
          <a:p>
            <a:r>
              <a:rPr lang="ja-JP" altLang="en-US" dirty="0"/>
              <a:t>問１</a:t>
            </a:r>
            <a:endParaRPr kumimoji="1" lang="ja-JP" altLang="en-US" dirty="0"/>
          </a:p>
        </p:txBody>
      </p:sp>
      <p:sp>
        <p:nvSpPr>
          <p:cNvPr id="4" name="スライド番号プレースホルダー 3">
            <a:extLst>
              <a:ext uri="{FF2B5EF4-FFF2-40B4-BE49-F238E27FC236}">
                <a16:creationId xmlns:a16="http://schemas.microsoft.com/office/drawing/2014/main" id="{5DB050B5-B0C0-3DED-F939-F09FC8CDBD22}"/>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65110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a:t>
            </a:r>
            <a:r>
              <a:rPr lang="ja-JP" altLang="en-US" dirty="0"/>
              <a:t>エクスポージャー</a:t>
            </a:r>
            <a:endParaRPr kumimoji="1" lang="ja-JP" altLang="en-US" dirty="0"/>
          </a:p>
        </p:txBody>
      </p:sp>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lstStyle/>
          <a:p>
            <a:pPr marL="0" indent="0" algn="ctr">
              <a:buNone/>
            </a:pPr>
            <a:r>
              <a:rPr kumimoji="1" lang="ja-JP" altLang="en-US" dirty="0">
                <a:solidFill>
                  <a:schemeClr val="tx1"/>
                </a:solidFill>
              </a:rPr>
              <a:t>エクスポージャー</a:t>
            </a:r>
            <a:endParaRPr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
        <p:nvSpPr>
          <p:cNvPr id="7" name="正方形/長方形 6">
            <a:extLst>
              <a:ext uri="{FF2B5EF4-FFF2-40B4-BE49-F238E27FC236}">
                <a16:creationId xmlns:a16="http://schemas.microsoft.com/office/drawing/2014/main" id="{13D58BE7-67F7-A901-11F3-AA364B26F87B}"/>
              </a:ext>
            </a:extLst>
          </p:cNvPr>
          <p:cNvSpPr/>
          <p:nvPr/>
        </p:nvSpPr>
        <p:spPr>
          <a:xfrm>
            <a:off x="2608707" y="2119544"/>
            <a:ext cx="6974586" cy="1308694"/>
          </a:xfrm>
          <a:prstGeom prst="rect">
            <a:avLst/>
          </a:prstGeom>
          <a:solidFill>
            <a:schemeClr val="accent1">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lvl="1" indent="0" algn="ctr">
              <a:buNone/>
            </a:pPr>
            <a:r>
              <a:rPr lang="ja-JP" altLang="en-US" sz="2400" b="1" dirty="0">
                <a:solidFill>
                  <a:schemeClr val="tx1"/>
                </a:solidFill>
              </a:rPr>
              <a:t>ポートフォリオが</a:t>
            </a:r>
            <a:r>
              <a:rPr kumimoji="1" lang="ja-JP" altLang="en-US" sz="2400" b="1" dirty="0">
                <a:solidFill>
                  <a:schemeClr val="tx1"/>
                </a:solidFill>
              </a:rPr>
              <a:t>さらされている</a:t>
            </a:r>
            <a:r>
              <a:rPr lang="ja-JP" altLang="en-US" sz="2400" b="1" dirty="0">
                <a:solidFill>
                  <a:schemeClr val="tx1"/>
                </a:solidFill>
              </a:rPr>
              <a:t>リスク量</a:t>
            </a:r>
          </a:p>
        </p:txBody>
      </p:sp>
      <p:sp>
        <p:nvSpPr>
          <p:cNvPr id="8" name="正方形/長方形 7">
            <a:extLst>
              <a:ext uri="{FF2B5EF4-FFF2-40B4-BE49-F238E27FC236}">
                <a16:creationId xmlns:a16="http://schemas.microsoft.com/office/drawing/2014/main" id="{EEAEB1EF-3A35-6417-51E2-745E118824A5}"/>
              </a:ext>
            </a:extLst>
          </p:cNvPr>
          <p:cNvSpPr/>
          <p:nvPr/>
        </p:nvSpPr>
        <p:spPr>
          <a:xfrm>
            <a:off x="2609723" y="3610778"/>
            <a:ext cx="6973570" cy="1555582"/>
          </a:xfrm>
          <a:prstGeom prst="rect">
            <a:avLst/>
          </a:prstGeom>
          <a:solidFill>
            <a:schemeClr val="accent3">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lvl="1" indent="0" algn="ctr">
              <a:buNone/>
            </a:pPr>
            <a:r>
              <a:rPr lang="ja-JP" altLang="en-US" sz="2400" b="1" dirty="0">
                <a:solidFill>
                  <a:schemeClr val="tx1"/>
                </a:solidFill>
              </a:rPr>
              <a:t>株、通貨などの要因を国ごとに分けて考える</a:t>
            </a:r>
            <a:endParaRPr lang="en-US" altLang="ja-JP" sz="2400" b="1" dirty="0">
              <a:solidFill>
                <a:schemeClr val="tx1"/>
              </a:solidFill>
            </a:endParaRPr>
          </a:p>
          <a:p>
            <a:pPr marL="228600" lvl="1" indent="0" algn="ctr">
              <a:buNone/>
            </a:pPr>
            <a:r>
              <a:rPr lang="ja-JP" altLang="en-US" sz="2400" dirty="0">
                <a:solidFill>
                  <a:schemeClr val="tx1"/>
                </a:solidFill>
              </a:rPr>
              <a:t>・米国株エクスポージャー</a:t>
            </a:r>
            <a:endParaRPr lang="en-US" altLang="ja-JP" sz="2400" dirty="0">
              <a:solidFill>
                <a:schemeClr val="tx1"/>
              </a:solidFill>
            </a:endParaRPr>
          </a:p>
          <a:p>
            <a:pPr marL="228600" lvl="1" indent="0" algn="ctr">
              <a:buNone/>
            </a:pPr>
            <a:r>
              <a:rPr lang="ja-JP" altLang="en-US" sz="2400" dirty="0">
                <a:solidFill>
                  <a:schemeClr val="tx1"/>
                </a:solidFill>
              </a:rPr>
              <a:t>・日本円エクスポージャー</a:t>
            </a:r>
            <a:endParaRPr lang="en-US" altLang="ja-JP" sz="2400" dirty="0">
              <a:solidFill>
                <a:schemeClr val="tx1"/>
              </a:solidFill>
            </a:endParaRPr>
          </a:p>
        </p:txBody>
      </p:sp>
    </p:spTree>
    <p:extLst>
      <p:ext uri="{BB962C8B-B14F-4D97-AF65-F5344CB8AC3E}">
        <p14:creationId xmlns:p14="http://schemas.microsoft.com/office/powerpoint/2010/main" val="191691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補論：ヘッジ</a:t>
            </a:r>
            <a:r>
              <a:rPr kumimoji="1" lang="ja-JP" altLang="en-US" u="sng" dirty="0"/>
              <a:t>なし</a:t>
            </a:r>
            <a:r>
              <a:rPr kumimoji="1" lang="ja-JP" altLang="en-US" dirty="0"/>
              <a:t>リターン</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lstStyle/>
              <a:p>
                <a:pPr marL="0" indent="0">
                  <a:buNone/>
                </a:pPr>
                <a:r>
                  <a:rPr lang="ja-JP" altLang="en-US" dirty="0">
                    <a:solidFill>
                      <a:schemeClr val="tx1"/>
                    </a:solidFill>
                  </a:rPr>
                  <a:t>米国投資でのヘッジなしリターン</a:t>
                </a:r>
                <a:endParaRPr lang="en-US" altLang="ja-JP" dirty="0">
                  <a:solidFill>
                    <a:schemeClr val="tx1"/>
                  </a:solidFill>
                </a:endParaRPr>
              </a:p>
              <a:p>
                <a:pPr marL="0" indent="0">
                  <a:buNone/>
                </a:pPr>
                <a:r>
                  <a:rPr lang="ja-JP" altLang="en-US" dirty="0">
                    <a:solidFill>
                      <a:schemeClr val="tx1"/>
                    </a:solidFill>
                  </a:rPr>
                  <a:t>（元本</a:t>
                </a:r>
                <a:r>
                  <a:rPr lang="en-US" altLang="ja-JP" dirty="0">
                    <a:solidFill>
                      <a:schemeClr val="tx1"/>
                    </a:solidFill>
                  </a:rPr>
                  <a:t>1</a:t>
                </a:r>
                <a:r>
                  <a:rPr lang="ja-JP" altLang="en-US" dirty="0">
                    <a:solidFill>
                      <a:schemeClr val="tx1"/>
                    </a:solidFill>
                  </a:rPr>
                  <a:t>円）</a:t>
                </a:r>
                <a:endParaRPr kumimoji="1" lang="en-US" altLang="ja-JP" dirty="0">
                  <a:solidFill>
                    <a:schemeClr val="tx1"/>
                  </a:solidFill>
                </a:endParaRPr>
              </a:p>
              <a:p>
                <a:pPr marL="914400" lvl="4" indent="0">
                  <a:buNone/>
                </a:pPr>
                <a14:m>
                  <m:oMathPara xmlns:m="http://schemas.openxmlformats.org/officeDocument/2006/math">
                    <m:oMathParaPr>
                      <m:jc m:val="left"/>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𝑟</m:t>
                          </m:r>
                        </m:e>
                        <m:sub>
                          <m:r>
                            <a:rPr kumimoji="1" lang="en-US" altLang="ja-JP" b="0" i="1" smtClean="0">
                              <a:solidFill>
                                <a:schemeClr val="tx1"/>
                              </a:solidFill>
                              <a:latin typeface="Cambria Math" panose="02040503050406030204" pitchFamily="18" charset="0"/>
                            </a:rPr>
                            <m:t>𝑈</m:t>
                          </m:r>
                        </m:sub>
                      </m:sSub>
                      <m:r>
                        <a:rPr kumimoji="1" lang="en-US" altLang="ja-JP" b="0" i="1" smtClean="0">
                          <a:solidFill>
                            <a:schemeClr val="tx1"/>
                          </a:solidFill>
                          <a:latin typeface="Cambria Math" panose="02040503050406030204" pitchFamily="18" charset="0"/>
                        </a:rPr>
                        <m:t>=</m:t>
                      </m:r>
                      <m:f>
                        <m:fPr>
                          <m:ctrlPr>
                            <a:rPr kumimoji="1" lang="en-US" altLang="ja-JP" b="0" i="1" smtClean="0">
                              <a:solidFill>
                                <a:schemeClr val="tx1"/>
                              </a:solidFill>
                              <a:latin typeface="Cambria Math" panose="02040503050406030204" pitchFamily="18" charset="0"/>
                            </a:rPr>
                          </m:ctrlPr>
                        </m:fPr>
                        <m:num>
                          <m:r>
                            <a:rPr kumimoji="1" lang="en-US" altLang="ja-JP" b="0" i="1" smtClean="0">
                              <a:solidFill>
                                <a:schemeClr val="tx1"/>
                              </a:solidFill>
                              <a:latin typeface="Cambria Math" panose="02040503050406030204" pitchFamily="18" charset="0"/>
                            </a:rPr>
                            <m:t>1</m:t>
                          </m:r>
                        </m:num>
                        <m:den>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𝐸</m:t>
                              </m:r>
                            </m:e>
                            <m:sub>
                              <m:r>
                                <a:rPr lang="en-US" altLang="ja-JP" i="1">
                                  <a:solidFill>
                                    <a:schemeClr val="tx1"/>
                                  </a:solidFill>
                                  <a:latin typeface="Cambria Math" panose="02040503050406030204" pitchFamily="18" charset="0"/>
                                </a:rPr>
                                <m:t>0</m:t>
                              </m:r>
                            </m:sub>
                          </m:sSub>
                        </m:den>
                      </m:f>
                      <m:r>
                        <a:rPr kumimoji="1" lang="en-US" altLang="ja-JP" b="0" i="1" smtClean="0">
                          <a:solidFill>
                            <a:schemeClr val="tx1"/>
                          </a:solidFill>
                          <a:latin typeface="Cambria Math" panose="02040503050406030204" pitchFamily="18" charset="0"/>
                          <a:ea typeface="Cambria Math" panose="02040503050406030204" pitchFamily="18" charset="0"/>
                        </a:rPr>
                        <m:t>×</m:t>
                      </m:r>
                      <m:d>
                        <m:dPr>
                          <m:ctrlPr>
                            <a:rPr kumimoji="1" lang="en-US" altLang="ja-JP" b="0" i="1" smtClean="0">
                              <a:solidFill>
                                <a:schemeClr val="tx1"/>
                              </a:solidFill>
                              <a:latin typeface="Cambria Math" panose="02040503050406030204" pitchFamily="18" charset="0"/>
                              <a:ea typeface="Cambria Math" panose="02040503050406030204" pitchFamily="18" charset="0"/>
                            </a:rPr>
                          </m:ctrlPr>
                        </m:dPr>
                        <m:e>
                          <m:r>
                            <a:rPr kumimoji="1" lang="en-US" altLang="ja-JP" b="0" i="1" smtClean="0">
                              <a:solidFill>
                                <a:schemeClr val="tx1"/>
                              </a:solidFill>
                              <a:latin typeface="Cambria Math" panose="02040503050406030204" pitchFamily="18" charset="0"/>
                              <a:ea typeface="Cambria Math" panose="02040503050406030204" pitchFamily="18" charset="0"/>
                            </a:rPr>
                            <m:t>1+</m:t>
                          </m:r>
                          <m:sSubSup>
                            <m:sSubSupPr>
                              <m:ctrlPr>
                                <a:rPr kumimoji="1" lang="en-US" altLang="ja-JP" b="0" i="1" smtClean="0">
                                  <a:solidFill>
                                    <a:schemeClr val="tx1"/>
                                  </a:solidFill>
                                  <a:latin typeface="Cambria Math" panose="02040503050406030204" pitchFamily="18" charset="0"/>
                                  <a:ea typeface="Cambria Math" panose="02040503050406030204" pitchFamily="18" charset="0"/>
                                </a:rPr>
                              </m:ctrlPr>
                            </m:sSubSupPr>
                            <m:e>
                              <m:r>
                                <a:rPr kumimoji="1" lang="en-US" altLang="ja-JP" b="0" i="1" smtClean="0">
                                  <a:solidFill>
                                    <a:schemeClr val="tx1"/>
                                  </a:solidFill>
                                  <a:latin typeface="Cambria Math" panose="02040503050406030204" pitchFamily="18" charset="0"/>
                                  <a:ea typeface="Cambria Math" panose="02040503050406030204" pitchFamily="18" charset="0"/>
                                </a:rPr>
                                <m:t>𝑟</m:t>
                              </m:r>
                            </m:e>
                            <m:sub>
                              <m:r>
                                <a:rPr kumimoji="1" lang="en-US" altLang="ja-JP" b="0" i="1" smtClean="0">
                                  <a:solidFill>
                                    <a:schemeClr val="tx1"/>
                                  </a:solidFill>
                                  <a:latin typeface="Cambria Math" panose="02040503050406030204" pitchFamily="18" charset="0"/>
                                  <a:ea typeface="Cambria Math" panose="02040503050406030204" pitchFamily="18" charset="0"/>
                                </a:rPr>
                                <m:t>𝑈𝑆</m:t>
                              </m:r>
                            </m:sub>
                            <m:sup>
                              <m:r>
                                <a:rPr kumimoji="1" lang="en-US" altLang="ja-JP" b="0" i="1" smtClean="0">
                                  <a:solidFill>
                                    <a:schemeClr val="tx1"/>
                                  </a:solidFill>
                                  <a:latin typeface="Cambria Math" panose="02040503050406030204" pitchFamily="18" charset="0"/>
                                  <a:ea typeface="Cambria Math" panose="02040503050406030204" pitchFamily="18" charset="0"/>
                                </a:rPr>
                                <m:t>∗</m:t>
                              </m:r>
                            </m:sup>
                          </m:sSubSup>
                        </m:e>
                      </m:d>
                      <m:r>
                        <a:rPr kumimoji="1" lang="en-US" altLang="ja-JP" b="0" i="1" smtClean="0">
                          <a:solidFill>
                            <a:schemeClr val="tx1"/>
                          </a:solidFill>
                          <a:latin typeface="Cambria Math" panose="02040503050406030204" pitchFamily="18" charset="0"/>
                          <a:ea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𝐸</m:t>
                          </m:r>
                        </m:e>
                        <m:sub>
                          <m:r>
                            <a:rPr lang="en-US" altLang="ja-JP" i="1">
                              <a:solidFill>
                                <a:schemeClr val="tx1"/>
                              </a:solidFill>
                              <a:latin typeface="Cambria Math" panose="02040503050406030204" pitchFamily="18" charset="0"/>
                            </a:rPr>
                            <m:t>1</m:t>
                          </m:r>
                        </m:sub>
                      </m:sSub>
                      <m:r>
                        <a:rPr lang="en-US" altLang="ja-JP" b="0" i="0" smtClean="0">
                          <a:solidFill>
                            <a:schemeClr val="tx1"/>
                          </a:solidFill>
                          <a:latin typeface="Cambria Math" panose="02040503050406030204" pitchFamily="18" charset="0"/>
                        </a:rPr>
                        <m:t>−1</m:t>
                      </m:r>
                    </m:oMath>
                  </m:oMathPara>
                </a14:m>
                <a:endParaRPr kumimoji="1" lang="en-US" altLang="ja-JP" dirty="0">
                  <a:solidFill>
                    <a:schemeClr val="tx1"/>
                  </a:solidFill>
                </a:endParaRPr>
              </a:p>
              <a:p>
                <a:pPr marL="914400" lvl="4" indent="0">
                  <a:buNone/>
                </a:pPr>
                <a:r>
                  <a:rPr kumimoji="1" lang="ja-JP" altLang="en-US" b="0" dirty="0">
                    <a:solidFill>
                      <a:schemeClr val="tx1"/>
                    </a:solidFill>
                  </a:rPr>
                  <a:t>　</a:t>
                </a:r>
                <a14:m>
                  <m:oMath xmlns:m="http://schemas.openxmlformats.org/officeDocument/2006/math">
                    <m:f>
                      <m:fPr>
                        <m:ctrlPr>
                          <a:rPr kumimoji="1" lang="en-US" altLang="ja-JP" b="0" i="1" smtClean="0">
                            <a:solidFill>
                              <a:schemeClr val="tx1"/>
                            </a:solidFill>
                            <a:latin typeface="Cambria Math" panose="02040503050406030204" pitchFamily="18" charset="0"/>
                          </a:rPr>
                        </m:ctrlPr>
                      </m:fPr>
                      <m:num>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𝐸</m:t>
                            </m:r>
                          </m:e>
                          <m:sub>
                            <m:r>
                              <a:rPr lang="en-US" altLang="ja-JP" i="1">
                                <a:solidFill>
                                  <a:schemeClr val="tx1"/>
                                </a:solidFill>
                                <a:latin typeface="Cambria Math" panose="02040503050406030204" pitchFamily="18" charset="0"/>
                              </a:rPr>
                              <m:t>1</m:t>
                            </m:r>
                          </m:sub>
                        </m:sSub>
                      </m:num>
                      <m:den>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𝐸</m:t>
                            </m:r>
                          </m:e>
                          <m:sub>
                            <m:r>
                              <a:rPr lang="en-US" altLang="ja-JP" i="1">
                                <a:solidFill>
                                  <a:schemeClr val="tx1"/>
                                </a:solidFill>
                                <a:latin typeface="Cambria Math" panose="02040503050406030204" pitchFamily="18" charset="0"/>
                              </a:rPr>
                              <m:t>0</m:t>
                            </m:r>
                          </m:sub>
                        </m:sSub>
                      </m:den>
                    </m:f>
                    <m:r>
                      <a:rPr lang="ja-JP" altLang="en-US" i="1">
                        <a:solidFill>
                          <a:schemeClr val="tx1"/>
                        </a:solidFill>
                        <a:latin typeface="Cambria Math" panose="02040503050406030204" pitchFamily="18" charset="0"/>
                      </a:rPr>
                      <m:t>を</m:t>
                    </m:r>
                    <m:r>
                      <a:rPr lang="en-US" altLang="ja-JP" i="1">
                        <a:solidFill>
                          <a:schemeClr val="tx1"/>
                        </a:solidFill>
                        <a:latin typeface="Cambria Math" panose="02040503050406030204" pitchFamily="18" charset="0"/>
                      </a:rPr>
                      <m:t>1+</m:t>
                    </m:r>
                    <m:sSup>
                      <m:sSupPr>
                        <m:ctrlPr>
                          <a:rPr lang="en-US" altLang="ja-JP" i="1" smtClean="0">
                            <a:solidFill>
                              <a:schemeClr val="tx1"/>
                            </a:solidFill>
                            <a:latin typeface="Cambria Math" panose="02040503050406030204" pitchFamily="18" charset="0"/>
                          </a:rPr>
                        </m:ctrlPr>
                      </m:sSupPr>
                      <m:e>
                        <m:r>
                          <a:rPr lang="en-US" altLang="ja-JP" b="0" i="1" smtClean="0">
                            <a:solidFill>
                              <a:schemeClr val="tx1"/>
                            </a:solidFill>
                            <a:latin typeface="Cambria Math" panose="02040503050406030204" pitchFamily="18" charset="0"/>
                          </a:rPr>
                          <m:t>𝑒</m:t>
                        </m:r>
                      </m:e>
                      <m:sup>
                        <m:r>
                          <a:rPr lang="en-US" altLang="ja-JP" i="1" smtClean="0">
                            <a:solidFill>
                              <a:schemeClr val="tx1"/>
                            </a:solidFill>
                            <a:latin typeface="Cambria Math" panose="02040503050406030204" pitchFamily="18" charset="0"/>
                            <a:ea typeface="Cambria Math" panose="02040503050406030204" pitchFamily="18" charset="0"/>
                          </a:rPr>
                          <m:t>∗</m:t>
                        </m:r>
                      </m:sup>
                    </m:sSup>
                  </m:oMath>
                </a14:m>
                <a:r>
                  <a:rPr kumimoji="1" lang="ja-JP" altLang="en-US" dirty="0">
                    <a:solidFill>
                      <a:schemeClr val="tx1"/>
                    </a:solidFill>
                  </a:rPr>
                  <a:t>と表すと、（</a:t>
                </a:r>
                <a14:m>
                  <m:oMath xmlns:m="http://schemas.openxmlformats.org/officeDocument/2006/math">
                    <m:sSup>
                      <m:sSupPr>
                        <m:ctrlPr>
                          <a:rPr lang="en-US" altLang="ja-JP" i="1">
                            <a:solidFill>
                              <a:schemeClr val="tx1"/>
                            </a:solidFill>
                            <a:latin typeface="Cambria Math" panose="02040503050406030204" pitchFamily="18" charset="0"/>
                          </a:rPr>
                        </m:ctrlPr>
                      </m:sSupPr>
                      <m:e>
                        <m:r>
                          <a:rPr lang="en-US" altLang="ja-JP" i="1">
                            <a:solidFill>
                              <a:schemeClr val="tx1"/>
                            </a:solidFill>
                            <a:latin typeface="Cambria Math" panose="02040503050406030204" pitchFamily="18" charset="0"/>
                          </a:rPr>
                          <m:t>𝑒</m:t>
                        </m:r>
                      </m:e>
                      <m:sup>
                        <m:r>
                          <a:rPr lang="en-US" altLang="ja-JP" i="1">
                            <a:solidFill>
                              <a:schemeClr val="tx1"/>
                            </a:solidFill>
                            <a:latin typeface="Cambria Math" panose="02040503050406030204" pitchFamily="18" charset="0"/>
                            <a:ea typeface="Cambria Math" panose="02040503050406030204" pitchFamily="18" charset="0"/>
                          </a:rPr>
                          <m:t>∗</m:t>
                        </m:r>
                      </m:sup>
                    </m:sSup>
                  </m:oMath>
                </a14:m>
                <a:r>
                  <a:rPr kumimoji="1" lang="ja-JP" altLang="en-US" dirty="0">
                    <a:solidFill>
                      <a:schemeClr val="tx1"/>
                    </a:solidFill>
                  </a:rPr>
                  <a:t>は為替レート変化率）</a:t>
                </a:r>
                <a:endParaRPr kumimoji="1" lang="en-US" altLang="ja-JP" dirty="0">
                  <a:solidFill>
                    <a:schemeClr val="tx1"/>
                  </a:solidFill>
                </a:endParaRPr>
              </a:p>
              <a:p>
                <a:pPr marL="914400" lvl="4" indent="0">
                  <a:buNone/>
                </a:pPr>
                <a14:m>
                  <m:oMathPara xmlns:m="http://schemas.openxmlformats.org/officeDocument/2006/math">
                    <m:oMathParaPr>
                      <m:jc m:val="left"/>
                    </m:oMathParaPr>
                    <m:oMath xmlns:m="http://schemas.openxmlformats.org/officeDocument/2006/math">
                      <m:r>
                        <a:rPr kumimoji="1" lang="en-US" altLang="ja-JP" b="0" i="1" smtClean="0">
                          <a:solidFill>
                            <a:schemeClr val="tx1"/>
                          </a:solidFill>
                          <a:latin typeface="Cambria Math" panose="02040503050406030204" pitchFamily="18" charset="0"/>
                        </a:rPr>
                        <m:t>=1+</m:t>
                      </m:r>
                      <m:sSup>
                        <m:sSupPr>
                          <m:ctrlPr>
                            <a:rPr lang="en-US" altLang="ja-JP" i="1">
                              <a:solidFill>
                                <a:schemeClr val="tx1"/>
                              </a:solidFill>
                              <a:latin typeface="Cambria Math" panose="02040503050406030204" pitchFamily="18" charset="0"/>
                            </a:rPr>
                          </m:ctrlPr>
                        </m:sSupPr>
                        <m:e>
                          <m:r>
                            <a:rPr lang="en-US" altLang="ja-JP" i="1">
                              <a:solidFill>
                                <a:schemeClr val="tx1"/>
                              </a:solidFill>
                              <a:latin typeface="Cambria Math" panose="02040503050406030204" pitchFamily="18" charset="0"/>
                            </a:rPr>
                            <m:t>𝑒</m:t>
                          </m:r>
                        </m:e>
                        <m:sup>
                          <m:r>
                            <a:rPr lang="en-US" altLang="ja-JP" i="1">
                              <a:solidFill>
                                <a:schemeClr val="tx1"/>
                              </a:solidFill>
                              <a:latin typeface="Cambria Math" panose="02040503050406030204" pitchFamily="18" charset="0"/>
                              <a:ea typeface="Cambria Math" panose="02040503050406030204" pitchFamily="18" charset="0"/>
                            </a:rPr>
                            <m:t>∗</m:t>
                          </m:r>
                        </m:sup>
                      </m:sSup>
                      <m:r>
                        <a:rPr kumimoji="1" lang="en-US" altLang="ja-JP" b="0" i="1"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𝑟</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kumimoji="1" lang="en-US" altLang="ja-JP" b="0" i="1" smtClean="0">
                          <a:solidFill>
                            <a:schemeClr val="tx1"/>
                          </a:solidFill>
                          <a:latin typeface="Cambria Math" panose="02040503050406030204" pitchFamily="18" charset="0"/>
                        </a:rPr>
                        <m:t>+</m:t>
                      </m:r>
                      <m:sSup>
                        <m:sSupPr>
                          <m:ctrlPr>
                            <a:rPr lang="en-US" altLang="ja-JP" i="1">
                              <a:solidFill>
                                <a:schemeClr val="tx1"/>
                              </a:solidFill>
                              <a:latin typeface="Cambria Math" panose="02040503050406030204" pitchFamily="18" charset="0"/>
                            </a:rPr>
                          </m:ctrlPr>
                        </m:sSupPr>
                        <m:e>
                          <m:r>
                            <a:rPr lang="en-US" altLang="ja-JP" i="1">
                              <a:solidFill>
                                <a:schemeClr val="tx1"/>
                              </a:solidFill>
                              <a:latin typeface="Cambria Math" panose="02040503050406030204" pitchFamily="18" charset="0"/>
                            </a:rPr>
                            <m:t>𝑒</m:t>
                          </m:r>
                        </m:e>
                        <m:sup>
                          <m:r>
                            <a:rPr lang="en-US" altLang="ja-JP" i="1">
                              <a:solidFill>
                                <a:schemeClr val="tx1"/>
                              </a:solidFill>
                              <a:latin typeface="Cambria Math" panose="02040503050406030204" pitchFamily="18" charset="0"/>
                              <a:ea typeface="Cambria Math" panose="02040503050406030204" pitchFamily="18" charset="0"/>
                            </a:rPr>
                            <m:t>∗</m:t>
                          </m:r>
                        </m:sup>
                      </m:sSup>
                      <m:r>
                        <a:rPr kumimoji="1" lang="en-US" altLang="ja-JP" b="0" i="1" smtClean="0">
                          <a:solidFill>
                            <a:schemeClr val="tx1"/>
                          </a:solidFill>
                          <a:latin typeface="Cambria Math" panose="02040503050406030204" pitchFamily="18" charset="0"/>
                          <a:ea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𝑟</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lang="en-US" altLang="ja-JP" b="0" i="0" smtClean="0">
                          <a:solidFill>
                            <a:schemeClr val="tx1"/>
                          </a:solidFill>
                          <a:latin typeface="Cambria Math" panose="02040503050406030204" pitchFamily="18" charset="0"/>
                        </a:rPr>
                        <m:t>−1</m:t>
                      </m:r>
                    </m:oMath>
                  </m:oMathPara>
                </a14:m>
                <a:endParaRPr lang="en-US" altLang="ja-JP" b="0" i="0" dirty="0">
                  <a:solidFill>
                    <a:schemeClr val="tx1"/>
                  </a:solidFill>
                  <a:latin typeface="Cambria Math" panose="02040503050406030204" pitchFamily="18" charset="0"/>
                </a:endParaRPr>
              </a:p>
              <a:p>
                <a:pPr marL="914400" lvl="4" indent="0">
                  <a:buNone/>
                </a:pPr>
                <a14:m>
                  <m:oMathPara xmlns:m="http://schemas.openxmlformats.org/officeDocument/2006/math">
                    <m:oMathParaPr>
                      <m:jc m:val="left"/>
                    </m:oMathParaPr>
                    <m:oMath xmlns:m="http://schemas.openxmlformats.org/officeDocument/2006/math">
                      <m:r>
                        <a:rPr lang="en-US" altLang="ja-JP" b="0" i="1" smtClean="0">
                          <a:solidFill>
                            <a:schemeClr val="tx1"/>
                          </a:solidFill>
                          <a:latin typeface="Cambria Math" panose="02040503050406030204" pitchFamily="18" charset="0"/>
                          <a:ea typeface="Cambria Math" panose="02040503050406030204" pitchFamily="18" charset="0"/>
                        </a:rPr>
                        <m:t>≈</m:t>
                      </m:r>
                      <m:sSup>
                        <m:sSupPr>
                          <m:ctrlPr>
                            <a:rPr lang="en-US" altLang="ja-JP" i="1">
                              <a:solidFill>
                                <a:schemeClr val="tx1"/>
                              </a:solidFill>
                              <a:latin typeface="Cambria Math" panose="02040503050406030204" pitchFamily="18" charset="0"/>
                            </a:rPr>
                          </m:ctrlPr>
                        </m:sSupPr>
                        <m:e>
                          <m:r>
                            <a:rPr lang="en-US" altLang="ja-JP" i="1">
                              <a:solidFill>
                                <a:schemeClr val="tx1"/>
                              </a:solidFill>
                              <a:latin typeface="Cambria Math" panose="02040503050406030204" pitchFamily="18" charset="0"/>
                            </a:rPr>
                            <m:t>𝑒</m:t>
                          </m:r>
                        </m:e>
                        <m:sup>
                          <m:r>
                            <a:rPr lang="en-US" altLang="ja-JP" i="1">
                              <a:solidFill>
                                <a:schemeClr val="tx1"/>
                              </a:solidFill>
                              <a:latin typeface="Cambria Math" panose="02040503050406030204" pitchFamily="18" charset="0"/>
                              <a:ea typeface="Cambria Math" panose="02040503050406030204" pitchFamily="18" charset="0"/>
                            </a:rPr>
                            <m:t>∗</m:t>
                          </m:r>
                        </m:sup>
                      </m:sSup>
                      <m:r>
                        <a:rPr lang="en-US" altLang="ja-JP" b="0" i="0"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𝑟</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oMath>
                  </m:oMathPara>
                </a14:m>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blipFill>
                <a:blip r:embed="rId2"/>
                <a:stretch>
                  <a:fillRect l="-1478" t="-1575" r="-147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B683E1C-F252-F0C5-BB3B-F13C1E13995C}"/>
                  </a:ext>
                </a:extLst>
              </p:cNvPr>
              <p:cNvSpPr/>
              <p:nvPr/>
            </p:nvSpPr>
            <p:spPr>
              <a:xfrm>
                <a:off x="7844589" y="228092"/>
                <a:ext cx="3775217" cy="3106309"/>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14:m>
                  <m:oMath xmlns:m="http://schemas.openxmlformats.org/officeDocument/2006/math">
                    <m:sSub>
                      <m:sSubPr>
                        <m:ctrlPr>
                          <a:rPr kumimoji="1" lang="en-US" altLang="ja-JP" sz="3200" b="0" i="1" smtClean="0">
                            <a:solidFill>
                              <a:schemeClr val="tx1"/>
                            </a:solidFill>
                            <a:latin typeface="Cambria Math" panose="02040503050406030204" pitchFamily="18" charset="0"/>
                          </a:rPr>
                        </m:ctrlPr>
                      </m:sSubPr>
                      <m:e>
                        <m:r>
                          <a:rPr kumimoji="1" lang="en-US" altLang="ja-JP" sz="3200" b="0" i="1" smtClean="0">
                            <a:solidFill>
                              <a:schemeClr val="tx1"/>
                            </a:solidFill>
                            <a:latin typeface="Cambria Math" panose="02040503050406030204" pitchFamily="18" charset="0"/>
                          </a:rPr>
                          <m:t>𝑟</m:t>
                        </m:r>
                      </m:e>
                      <m:sub>
                        <m:r>
                          <a:rPr kumimoji="1" lang="en-US" altLang="ja-JP" sz="3200" b="0" i="1" smtClean="0">
                            <a:solidFill>
                              <a:schemeClr val="tx1"/>
                            </a:solidFill>
                            <a:latin typeface="Cambria Math" panose="02040503050406030204" pitchFamily="18" charset="0"/>
                          </a:rPr>
                          <m:t>𝑈</m:t>
                        </m:r>
                      </m:sub>
                    </m:sSub>
                    <m:r>
                      <a:rPr kumimoji="1" lang="en-US" altLang="ja-JP" sz="3200" b="0" i="1" smtClean="0">
                        <a:solidFill>
                          <a:schemeClr val="tx1"/>
                        </a:solidFill>
                        <a:latin typeface="Cambria Math" panose="02040503050406030204" pitchFamily="18" charset="0"/>
                      </a:rPr>
                      <m:t> </m:t>
                    </m:r>
                  </m:oMath>
                </a14:m>
                <a:r>
                  <a:rPr kumimoji="1" lang="ja-JP" altLang="en-US" sz="2400" dirty="0">
                    <a:solidFill>
                      <a:schemeClr val="tx1"/>
                    </a:solidFill>
                  </a:rPr>
                  <a:t>：ヘッジなしリターン</a:t>
                </a:r>
                <a:endParaRPr kumimoji="1" lang="en-US" altLang="ja-JP" sz="2400" dirty="0">
                  <a:solidFill>
                    <a:schemeClr val="tx1"/>
                  </a:solidFill>
                </a:endParaRPr>
              </a:p>
              <a:p>
                <a:pPr>
                  <a:lnSpc>
                    <a:spcPct val="150000"/>
                  </a:lnSpc>
                </a:pPr>
                <a14:m>
                  <m:oMath xmlns:m="http://schemas.openxmlformats.org/officeDocument/2006/math">
                    <m:sSub>
                      <m:sSubPr>
                        <m:ctrlPr>
                          <a:rPr kumimoji="1" lang="en-US" altLang="ja-JP" sz="240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𝐸</m:t>
                        </m:r>
                      </m:e>
                      <m:sub>
                        <m:r>
                          <a:rPr kumimoji="1" lang="en-US" altLang="ja-JP" sz="2400" b="0" i="1" smtClean="0">
                            <a:solidFill>
                              <a:schemeClr val="tx1"/>
                            </a:solidFill>
                            <a:latin typeface="Cambria Math" panose="02040503050406030204" pitchFamily="18" charset="0"/>
                          </a:rPr>
                          <m:t>0</m:t>
                        </m:r>
                      </m:sub>
                    </m:sSub>
                    <m:r>
                      <a:rPr lang="ja-JP" altLang="en-US" sz="2400" i="1" smtClean="0">
                        <a:solidFill>
                          <a:schemeClr val="tx1"/>
                        </a:solidFill>
                        <a:latin typeface="Cambria Math" panose="02040503050406030204" pitchFamily="18" charset="0"/>
                      </a:rPr>
                      <m:t>：</m:t>
                    </m:r>
                  </m:oMath>
                </a14:m>
                <a:r>
                  <a:rPr kumimoji="1" lang="ja-JP" altLang="en-US" sz="2400" dirty="0">
                    <a:solidFill>
                      <a:schemeClr val="tx1"/>
                    </a:solidFill>
                  </a:rPr>
                  <a:t>期初の為替レート</a:t>
                </a:r>
                <a:endParaRPr kumimoji="1" lang="en-US" altLang="ja-JP" sz="2400" dirty="0">
                  <a:solidFill>
                    <a:schemeClr val="tx1"/>
                  </a:solidFill>
                </a:endParaRPr>
              </a:p>
              <a:p>
                <a:pPr>
                  <a:lnSpc>
                    <a:spcPct val="150000"/>
                  </a:lnSpc>
                </a:pPr>
                <a:r>
                  <a:rPr kumimoji="1" lang="ja-JP" altLang="en-US" sz="2400" dirty="0">
                    <a:solidFill>
                      <a:schemeClr val="tx1"/>
                    </a:solidFill>
                  </a:rPr>
                  <a:t>（</a:t>
                </a:r>
                <a:r>
                  <a:rPr lang="en-US" altLang="ja-JP" sz="2400" dirty="0">
                    <a:solidFill>
                      <a:schemeClr val="tx1"/>
                    </a:solidFill>
                  </a:rPr>
                  <a:t> </a:t>
                </a:r>
                <a14:m>
                  <m:oMath xmlns:m="http://schemas.openxmlformats.org/officeDocument/2006/math">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𝐸</m:t>
                        </m:r>
                      </m:e>
                      <m:sub>
                        <m:r>
                          <a:rPr lang="en-US" altLang="ja-JP" sz="2400" i="1" smtClean="0">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 </m:t>
                    </m:r>
                    <m:r>
                      <a:rPr lang="ja-JP" altLang="en-US" sz="2400" i="1" smtClean="0">
                        <a:solidFill>
                          <a:schemeClr val="tx1"/>
                        </a:solidFill>
                        <a:latin typeface="Cambria Math" panose="02040503050406030204" pitchFamily="18" charset="0"/>
                      </a:rPr>
                      <m:t>：</m:t>
                    </m:r>
                  </m:oMath>
                </a14:m>
                <a:r>
                  <a:rPr kumimoji="1" lang="ja-JP" altLang="en-US" sz="2400" dirty="0">
                    <a:solidFill>
                      <a:schemeClr val="tx1"/>
                    </a:solidFill>
                  </a:rPr>
                  <a:t>期末）</a:t>
                </a:r>
                <a:endParaRPr kumimoji="1" lang="en-US" altLang="ja-JP" sz="2400" dirty="0">
                  <a:solidFill>
                    <a:schemeClr val="tx1"/>
                  </a:solidFill>
                </a:endParaRPr>
              </a:p>
              <a:p>
                <a:pPr>
                  <a:lnSpc>
                    <a:spcPct val="150000"/>
                  </a:lnSpc>
                </a:pPr>
                <a14:m>
                  <m:oMath xmlns:m="http://schemas.openxmlformats.org/officeDocument/2006/math">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𝑟</m:t>
                        </m:r>
                      </m:e>
                      <m:sub>
                        <m:r>
                          <a:rPr lang="en-US" altLang="ja-JP" sz="2400" i="1">
                            <a:solidFill>
                              <a:schemeClr val="tx1"/>
                            </a:solidFill>
                            <a:latin typeface="Cambria Math" panose="02040503050406030204" pitchFamily="18" charset="0"/>
                            <a:ea typeface="Cambria Math" panose="02040503050406030204" pitchFamily="18" charset="0"/>
                          </a:rPr>
                          <m:t>𝑈𝑆</m:t>
                        </m:r>
                      </m:sub>
                      <m:sup>
                        <m:r>
                          <a:rPr lang="en-US" altLang="ja-JP" sz="2400" i="1">
                            <a:solidFill>
                              <a:schemeClr val="tx1"/>
                            </a:solidFill>
                            <a:latin typeface="Cambria Math" panose="02040503050406030204" pitchFamily="18" charset="0"/>
                            <a:ea typeface="Cambria Math" panose="02040503050406030204" pitchFamily="18" charset="0"/>
                          </a:rPr>
                          <m:t>∗</m:t>
                        </m:r>
                      </m:sup>
                    </m:sSubSup>
                    <m:r>
                      <a:rPr lang="ja-JP" altLang="en-US" sz="2400" i="1">
                        <a:solidFill>
                          <a:schemeClr val="tx1"/>
                        </a:solidFill>
                        <a:latin typeface="Cambria Math" panose="02040503050406030204" pitchFamily="18" charset="0"/>
                      </a:rPr>
                      <m:t>：</m:t>
                    </m:r>
                  </m:oMath>
                </a14:m>
                <a:r>
                  <a:rPr kumimoji="1" lang="ja-JP" altLang="en-US" sz="2400" dirty="0">
                    <a:solidFill>
                      <a:schemeClr val="tx1"/>
                    </a:solidFill>
                  </a:rPr>
                  <a:t>米資産のリターン</a:t>
                </a:r>
                <a:endParaRPr kumimoji="1" lang="en-US" altLang="ja-JP" sz="2400" dirty="0">
                  <a:solidFill>
                    <a:schemeClr val="tx1"/>
                  </a:solidFill>
                </a:endParaRPr>
              </a:p>
            </p:txBody>
          </p:sp>
        </mc:Choice>
        <mc:Fallback xmlns="">
          <p:sp>
            <p:nvSpPr>
              <p:cNvPr id="5" name="正方形/長方形 4">
                <a:extLst>
                  <a:ext uri="{FF2B5EF4-FFF2-40B4-BE49-F238E27FC236}">
                    <a16:creationId xmlns:a16="http://schemas.microsoft.com/office/drawing/2014/main" id="{5B683E1C-F252-F0C5-BB3B-F13C1E13995C}"/>
                  </a:ext>
                </a:extLst>
              </p:cNvPr>
              <p:cNvSpPr>
                <a:spLocks noRot="1" noChangeAspect="1" noMove="1" noResize="1" noEditPoints="1" noAdjustHandles="1" noChangeArrowheads="1" noChangeShapeType="1" noTextEdit="1"/>
              </p:cNvSpPr>
              <p:nvPr/>
            </p:nvSpPr>
            <p:spPr>
              <a:xfrm>
                <a:off x="7844589" y="228092"/>
                <a:ext cx="3775217" cy="3106309"/>
              </a:xfrm>
              <a:prstGeom prst="rect">
                <a:avLst/>
              </a:prstGeom>
              <a:blipFill>
                <a:blip r:embed="rId3"/>
                <a:stretch>
                  <a:fillRect l="-2080" r="-160" b="-2907"/>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150155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補論：ヘッジ</a:t>
            </a:r>
            <a:r>
              <a:rPr kumimoji="1" lang="ja-JP" altLang="en-US" u="sng" dirty="0"/>
              <a:t>なし</a:t>
            </a:r>
            <a:r>
              <a:rPr kumimoji="1" lang="ja-JP" altLang="en-US" dirty="0"/>
              <a:t>リターン</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a:xfrm>
                <a:off x="1007533" y="1413933"/>
                <a:ext cx="10478614" cy="4648199"/>
              </a:xfrm>
            </p:spPr>
            <p:txBody>
              <a:bodyPr>
                <a:normAutofit fontScale="92500"/>
              </a:bodyPr>
              <a:lstStyle/>
              <a:p>
                <a:pPr marL="0" indent="0">
                  <a:buNone/>
                </a:pPr>
                <a:r>
                  <a:rPr lang="ja-JP" altLang="en-US" dirty="0">
                    <a:solidFill>
                      <a:schemeClr val="tx1"/>
                    </a:solidFill>
                  </a:rPr>
                  <a:t>米国投資でのヘッジなしリターン</a:t>
                </a:r>
                <a:endParaRPr lang="en-US" altLang="ja-JP" dirty="0">
                  <a:solidFill>
                    <a:schemeClr val="tx1"/>
                  </a:solidFill>
                </a:endParaRPr>
              </a:p>
              <a:p>
                <a:pPr marL="0" indent="0">
                  <a:buNone/>
                </a:pPr>
                <a:r>
                  <a:rPr lang="ja-JP" altLang="en-US" dirty="0">
                    <a:solidFill>
                      <a:schemeClr val="tx1"/>
                    </a:solidFill>
                  </a:rPr>
                  <a:t>（元本</a:t>
                </a:r>
                <a:r>
                  <a:rPr lang="en-US" altLang="ja-JP" dirty="0">
                    <a:solidFill>
                      <a:schemeClr val="tx1"/>
                    </a:solidFill>
                  </a:rPr>
                  <a:t>1</a:t>
                </a:r>
                <a:r>
                  <a:rPr lang="ja-JP" altLang="en-US" dirty="0">
                    <a:solidFill>
                      <a:schemeClr val="tx1"/>
                    </a:solidFill>
                  </a:rPr>
                  <a:t>円）</a:t>
                </a:r>
                <a:endParaRPr kumimoji="1" lang="en-US" altLang="ja-JP" dirty="0">
                  <a:solidFill>
                    <a:schemeClr val="tx1"/>
                  </a:solidFill>
                </a:endParaRPr>
              </a:p>
              <a:p>
                <a:pPr marL="914400" lvl="4" indent="0">
                  <a:buNone/>
                </a:pPr>
                <a14:m>
                  <m:oMathPara xmlns:m="http://schemas.openxmlformats.org/officeDocument/2006/math">
                    <m:oMathParaPr>
                      <m:jc m:val="left"/>
                    </m:oMathParaPr>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b="0" i="1" smtClean="0">
                              <a:solidFill>
                                <a:schemeClr val="tx1"/>
                              </a:solidFill>
                              <a:latin typeface="Cambria Math" panose="02040503050406030204" pitchFamily="18" charset="0"/>
                            </a:rPr>
                            <m:t>𝑈</m:t>
                          </m:r>
                        </m:sub>
                      </m:sSub>
                      <m:r>
                        <a:rPr lang="en-US" altLang="ja-JP" b="0" i="1" smtClean="0">
                          <a:solidFill>
                            <a:schemeClr val="tx1"/>
                          </a:solidFill>
                          <a:latin typeface="Cambria Math" panose="02040503050406030204" pitchFamily="18" charset="0"/>
                          <a:ea typeface="Cambria Math" panose="02040503050406030204" pitchFamily="18" charset="0"/>
                        </a:rPr>
                        <m:t>≈</m:t>
                      </m:r>
                      <m:sSup>
                        <m:sSupPr>
                          <m:ctrlPr>
                            <a:rPr lang="en-US" altLang="ja-JP" i="1">
                              <a:solidFill>
                                <a:schemeClr val="tx1"/>
                              </a:solidFill>
                              <a:latin typeface="Cambria Math" panose="02040503050406030204" pitchFamily="18" charset="0"/>
                            </a:rPr>
                          </m:ctrlPr>
                        </m:sSupPr>
                        <m:e>
                          <m:r>
                            <a:rPr lang="en-US" altLang="ja-JP" i="1">
                              <a:solidFill>
                                <a:schemeClr val="tx1"/>
                              </a:solidFill>
                              <a:latin typeface="Cambria Math" panose="02040503050406030204" pitchFamily="18" charset="0"/>
                            </a:rPr>
                            <m:t>𝑒</m:t>
                          </m:r>
                        </m:e>
                        <m:sup>
                          <m:r>
                            <a:rPr lang="en-US" altLang="ja-JP" i="1">
                              <a:solidFill>
                                <a:schemeClr val="tx1"/>
                              </a:solidFill>
                              <a:latin typeface="Cambria Math" panose="02040503050406030204" pitchFamily="18" charset="0"/>
                              <a:ea typeface="Cambria Math" panose="02040503050406030204" pitchFamily="18" charset="0"/>
                            </a:rPr>
                            <m:t>∗</m:t>
                          </m:r>
                        </m:sup>
                      </m:sSup>
                      <m:r>
                        <a:rPr lang="en-US" altLang="ja-JP" b="0" i="0"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𝑟</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oMath>
                  </m:oMathPara>
                </a14:m>
                <a:endParaRPr kumimoji="1" lang="en-US" altLang="ja-JP" dirty="0">
                  <a:solidFill>
                    <a:schemeClr val="tx1"/>
                  </a:solidFill>
                </a:endParaRPr>
              </a:p>
              <a:p>
                <a:pPr marL="914400" lvl="4" indent="0">
                  <a:buNone/>
                </a:pPr>
                <a14:m>
                  <m:oMath xmlns:m="http://schemas.openxmlformats.org/officeDocument/2006/math">
                    <m:sSup>
                      <m:sSupPr>
                        <m:ctrlPr>
                          <a:rPr lang="en-US" altLang="ja-JP" i="1">
                            <a:solidFill>
                              <a:schemeClr val="tx1"/>
                            </a:solidFill>
                            <a:latin typeface="Cambria Math" panose="02040503050406030204" pitchFamily="18" charset="0"/>
                          </a:rPr>
                        </m:ctrlPr>
                      </m:sSupPr>
                      <m:e>
                        <m:r>
                          <a:rPr lang="en-US" altLang="ja-JP" i="1">
                            <a:solidFill>
                              <a:schemeClr val="tx1"/>
                            </a:solidFill>
                            <a:latin typeface="Cambria Math" panose="02040503050406030204" pitchFamily="18" charset="0"/>
                          </a:rPr>
                          <m:t>𝑒</m:t>
                        </m:r>
                      </m:e>
                      <m:sup>
                        <m:r>
                          <a:rPr lang="en-US" altLang="ja-JP" i="1">
                            <a:solidFill>
                              <a:schemeClr val="tx1"/>
                            </a:solidFill>
                            <a:latin typeface="Cambria Math" panose="02040503050406030204" pitchFamily="18" charset="0"/>
                            <a:ea typeface="Cambria Math" panose="02040503050406030204" pitchFamily="18" charset="0"/>
                          </a:rPr>
                          <m:t>∗</m:t>
                        </m:r>
                      </m:sup>
                    </m:sSup>
                    <m:r>
                      <a:rPr lang="ja-JP" altLang="en-US" i="1">
                        <a:solidFill>
                          <a:schemeClr val="tx1"/>
                        </a:solidFill>
                        <a:latin typeface="Cambria Math" panose="02040503050406030204" pitchFamily="18" charset="0"/>
                      </a:rPr>
                      <m:t>と</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i="1">
                            <a:solidFill>
                              <a:schemeClr val="tx1"/>
                            </a:solidFill>
                            <a:latin typeface="Cambria Math" panose="02040503050406030204" pitchFamily="18" charset="0"/>
                          </a:rPr>
                          <m:t>𝑈𝑆</m:t>
                        </m:r>
                      </m:sub>
                    </m:sSub>
                    <m:r>
                      <a:rPr lang="ja-JP" altLang="en-US" i="1">
                        <a:solidFill>
                          <a:schemeClr val="tx1"/>
                        </a:solidFill>
                        <a:latin typeface="Cambria Math" panose="02040503050406030204" pitchFamily="18" charset="0"/>
                      </a:rPr>
                      <m:t>を</m:t>
                    </m:r>
                  </m:oMath>
                </a14:m>
                <a:r>
                  <a:rPr kumimoji="1" lang="ja-JP" altLang="en-US" dirty="0">
                    <a:solidFill>
                      <a:schemeClr val="tx1"/>
                    </a:solidFill>
                  </a:rPr>
                  <a:t>確率変数とすると</a:t>
                </a:r>
                <a:r>
                  <a:rPr lang="ja-JP" altLang="en-US" dirty="0">
                    <a:solidFill>
                      <a:schemeClr val="tx1"/>
                    </a:solidFill>
                  </a:rPr>
                  <a:t>、</a:t>
                </a:r>
                <a:endParaRPr kumimoji="1" lang="en-US" altLang="ja-JP" dirty="0">
                  <a:solidFill>
                    <a:schemeClr val="tx1"/>
                  </a:solidFill>
                </a:endParaRPr>
              </a:p>
              <a:p>
                <a:pPr marL="914400" lvl="4" indent="0">
                  <a:buNone/>
                </a:pPr>
                <a14:m>
                  <m:oMathPara xmlns:m="http://schemas.openxmlformats.org/officeDocument/2006/math">
                    <m:oMathParaPr>
                      <m:jc m:val="left"/>
                    </m:oMathParaPr>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b="0" i="1" smtClean="0">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𝑈</m:t>
                          </m:r>
                        </m:sub>
                      </m:sSub>
                      <m:r>
                        <a:rPr lang="en-US" altLang="ja-JP" b="0" i="1" smtClean="0">
                          <a:solidFill>
                            <a:schemeClr val="tx1"/>
                          </a:solidFill>
                          <a:latin typeface="Cambria Math" panose="02040503050406030204" pitchFamily="18" charset="0"/>
                          <a:ea typeface="Cambria Math" panose="02040503050406030204" pitchFamily="18" charset="0"/>
                        </a:rPr>
                        <m:t>≈</m:t>
                      </m:r>
                      <m:acc>
                        <m:accPr>
                          <m:chr m:val="̃"/>
                          <m:ctrlPr>
                            <a:rPr lang="en-US" altLang="ja-JP"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r>
                        <a:rPr lang="en-US" altLang="ja-JP" b="0" i="0"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b="0" i="1" smtClean="0">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oMath>
                  </m:oMathPara>
                </a14:m>
                <a:endParaRPr kumimoji="1" lang="en-US" altLang="ja-JP" dirty="0">
                  <a:solidFill>
                    <a:schemeClr val="tx1"/>
                  </a:solidFill>
                </a:endParaRPr>
              </a:p>
              <a:p>
                <a:pPr marL="914400" lvl="4" indent="0">
                  <a:buNone/>
                </a:pPr>
                <a:r>
                  <a:rPr lang="ja-JP" altLang="en-US" dirty="0">
                    <a:solidFill>
                      <a:schemeClr val="tx1"/>
                    </a:solidFill>
                  </a:rPr>
                  <a:t>期待値を取ると、</a:t>
                </a:r>
                <a:endParaRPr lang="en-US" altLang="ja-JP" dirty="0">
                  <a:solidFill>
                    <a:schemeClr val="tx1"/>
                  </a:solidFill>
                </a:endParaRPr>
              </a:p>
              <a:p>
                <a:pPr marL="914400" lvl="4" indent="0">
                  <a:buNone/>
                </a:pPr>
                <a14:m>
                  <m:oMath xmlns:m="http://schemas.openxmlformats.org/officeDocument/2006/math">
                    <m:r>
                      <a:rPr kumimoji="1" lang="en-US" altLang="ja-JP" b="0" i="1" smtClean="0">
                        <a:solidFill>
                          <a:schemeClr val="tx1"/>
                        </a:solidFill>
                        <a:latin typeface="Cambria Math" panose="02040503050406030204" pitchFamily="18" charset="0"/>
                      </a:rPr>
                      <m:t>𝐸</m:t>
                    </m:r>
                    <m:d>
                      <m:dPr>
                        <m:ctrlPr>
                          <a:rPr kumimoji="1" lang="en-US" altLang="ja-JP" b="0" i="1" smtClean="0">
                            <a:solidFill>
                              <a:schemeClr val="tx1"/>
                            </a:solidFill>
                            <a:latin typeface="Cambria Math" panose="02040503050406030204" pitchFamily="18" charset="0"/>
                          </a:rPr>
                        </m:ctrlPr>
                      </m:d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𝑈</m:t>
                            </m:r>
                          </m:sub>
                        </m:sSub>
                      </m:e>
                    </m:d>
                    <m:r>
                      <a:rPr kumimoji="1" lang="en-US" altLang="ja-JP" b="0" i="1" smtClean="0">
                        <a:solidFill>
                          <a:schemeClr val="tx1"/>
                        </a:solidFill>
                        <a:latin typeface="Cambria Math" panose="02040503050406030204" pitchFamily="18" charset="0"/>
                      </a:rPr>
                      <m:t>=</m:t>
                    </m:r>
                    <m:r>
                      <a:rPr kumimoji="1" lang="en-US" altLang="ja-JP" b="0" i="1" smtClean="0">
                        <a:solidFill>
                          <a:schemeClr val="tx1"/>
                        </a:solidFill>
                        <a:latin typeface="Cambria Math" panose="02040503050406030204" pitchFamily="18" charset="0"/>
                      </a:rPr>
                      <m:t>𝐸</m:t>
                    </m:r>
                    <m:d>
                      <m:dPr>
                        <m:ctrlPr>
                          <a:rPr kumimoji="1" lang="en-US" altLang="ja-JP" b="0" i="1" smtClean="0">
                            <a:solidFill>
                              <a:schemeClr val="tx1"/>
                            </a:solidFill>
                            <a:latin typeface="Cambria Math" panose="02040503050406030204" pitchFamily="18" charset="0"/>
                          </a:rPr>
                        </m:ctrlPr>
                      </m:dPr>
                      <m:e>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e>
                    </m:d>
                    <m:r>
                      <a:rPr kumimoji="1" lang="en-US" altLang="ja-JP" b="0" i="1" smtClean="0">
                        <a:solidFill>
                          <a:schemeClr val="tx1"/>
                        </a:solidFill>
                        <a:latin typeface="Cambria Math" panose="02040503050406030204" pitchFamily="18" charset="0"/>
                      </a:rPr>
                      <m:t>+</m:t>
                    </m:r>
                    <m:d>
                      <m:dPr>
                        <m:ctrlPr>
                          <a:rPr kumimoji="1" lang="en-US" altLang="ja-JP" b="0" i="1" smtClean="0">
                            <a:solidFill>
                              <a:schemeClr val="tx1"/>
                            </a:solidFill>
                            <a:latin typeface="Cambria Math" panose="02040503050406030204" pitchFamily="18" charset="0"/>
                          </a:rPr>
                        </m:ctrlPr>
                      </m:dPr>
                      <m:e>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e>
                    </m:d>
                  </m:oMath>
                </a14:m>
                <a:r>
                  <a:rPr kumimoji="1" lang="en-US" altLang="ja-JP" dirty="0">
                    <a:solidFill>
                      <a:schemeClr val="tx1"/>
                    </a:solidFill>
                  </a:rPr>
                  <a:t>	</a:t>
                </a:r>
                <a:r>
                  <a:rPr kumimoji="1" lang="en-US" altLang="ja-JP" sz="2600" dirty="0">
                    <a:solidFill>
                      <a:schemeClr val="tx1">
                        <a:lumMod val="65000"/>
                        <a:lumOff val="35000"/>
                      </a:schemeClr>
                    </a:solidFill>
                  </a:rPr>
                  <a:t>※</a:t>
                </a:r>
                <a:r>
                  <a:rPr kumimoji="1" lang="ja-JP" altLang="en-US" sz="2600" dirty="0">
                    <a:solidFill>
                      <a:schemeClr val="tx1">
                        <a:lumMod val="65000"/>
                        <a:lumOff val="35000"/>
                      </a:schemeClr>
                    </a:solidFill>
                  </a:rPr>
                  <a:t>性質６</a:t>
                </a:r>
                <a:endParaRPr kumimoji="1" lang="en-US" altLang="ja-JP" sz="2600" dirty="0">
                  <a:solidFill>
                    <a:schemeClr val="tx1">
                      <a:lumMod val="65000"/>
                      <a:lumOff val="35000"/>
                    </a:schemeClr>
                  </a:solidFill>
                </a:endParaRPr>
              </a:p>
              <a:p>
                <a:pPr marL="914400" lvl="4" indent="0">
                  <a:buNone/>
                </a:pPr>
                <a14:m>
                  <m:oMath xmlns:m="http://schemas.openxmlformats.org/officeDocument/2006/math">
                    <m:r>
                      <a:rPr kumimoji="1" lang="en-US" altLang="ja-JP" b="0" i="1" smtClean="0">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𝑈</m:t>
                            </m:r>
                          </m:sub>
                        </m:sSub>
                      </m:e>
                    </m:d>
                    <m:r>
                      <a:rPr kumimoji="1" lang="en-US" altLang="ja-JP" b="0" i="1" smtClean="0">
                        <a:solidFill>
                          <a:schemeClr val="tx1"/>
                        </a:solidFill>
                        <a:latin typeface="Cambria Math" panose="02040503050406030204" pitchFamily="18" charset="0"/>
                      </a:rPr>
                      <m:t>=</m:t>
                    </m:r>
                    <m:r>
                      <a:rPr kumimoji="1" lang="en-US" altLang="ja-JP" b="0" i="1" smtClean="0">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e>
                    </m:d>
                    <m:r>
                      <a:rPr kumimoji="1" lang="en-US" altLang="ja-JP" b="0" i="1" smtClean="0">
                        <a:solidFill>
                          <a:schemeClr val="tx1"/>
                        </a:solidFill>
                        <a:latin typeface="Cambria Math" panose="02040503050406030204" pitchFamily="18" charset="0"/>
                      </a:rPr>
                      <m:t>+</m:t>
                    </m:r>
                    <m:r>
                      <a:rPr kumimoji="1" lang="en-US" altLang="ja-JP" b="0" i="1" smtClean="0">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e>
                    </m:d>
                    <m:r>
                      <a:rPr kumimoji="1" lang="en-US" altLang="ja-JP" b="0" i="1" smtClean="0">
                        <a:solidFill>
                          <a:schemeClr val="tx1"/>
                        </a:solidFill>
                        <a:latin typeface="Cambria Math" panose="02040503050406030204" pitchFamily="18" charset="0"/>
                      </a:rPr>
                      <m:t>+2</m:t>
                    </m:r>
                    <m:r>
                      <a:rPr kumimoji="1" lang="en-US" altLang="ja-JP" b="0" i="1" smtClean="0">
                        <a:solidFill>
                          <a:schemeClr val="tx1"/>
                        </a:solidFill>
                        <a:latin typeface="Cambria Math" panose="02040503050406030204" pitchFamily="18" charset="0"/>
                      </a:rPr>
                      <m:t>𝐶𝑜𝑣</m:t>
                    </m:r>
                    <m:r>
                      <a:rPr kumimoji="1" lang="en-US" altLang="ja-JP" b="0" i="1" smtClean="0">
                        <a:solidFill>
                          <a:schemeClr val="tx1"/>
                        </a:solidFill>
                        <a:latin typeface="Cambria Math" panose="02040503050406030204" pitchFamily="18" charset="0"/>
                      </a:rPr>
                      <m:t>(</m:t>
                    </m:r>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r>
                      <a:rPr kumimoji="1" lang="en-US" altLang="ja-JP" b="0" i="1"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kumimoji="1" lang="en-US" altLang="ja-JP" b="0" i="1" smtClean="0">
                        <a:solidFill>
                          <a:schemeClr val="tx1"/>
                        </a:solidFill>
                        <a:latin typeface="Cambria Math" panose="02040503050406030204" pitchFamily="18" charset="0"/>
                      </a:rPr>
                      <m:t>)</m:t>
                    </m:r>
                  </m:oMath>
                </a14:m>
                <a:r>
                  <a:rPr kumimoji="1" lang="ja-JP" altLang="en-US" dirty="0">
                    <a:solidFill>
                      <a:schemeClr val="tx1"/>
                    </a:solidFill>
                  </a:rPr>
                  <a:t>　</a:t>
                </a:r>
                <a:r>
                  <a:rPr lang="en-US" altLang="ja-JP" sz="2200" dirty="0">
                    <a:solidFill>
                      <a:schemeClr val="tx1">
                        <a:lumMod val="65000"/>
                        <a:lumOff val="35000"/>
                      </a:schemeClr>
                    </a:solidFill>
                  </a:rPr>
                  <a:t>※</a:t>
                </a:r>
                <a:r>
                  <a:rPr lang="ja-JP" altLang="en-US" sz="2200" dirty="0">
                    <a:solidFill>
                      <a:schemeClr val="tx1">
                        <a:lumMod val="65000"/>
                        <a:lumOff val="35000"/>
                      </a:schemeClr>
                    </a:solidFill>
                  </a:rPr>
                  <a:t>性質</a:t>
                </a:r>
                <a:r>
                  <a:rPr lang="en-US" altLang="ja-JP" sz="2200" dirty="0">
                    <a:solidFill>
                      <a:schemeClr val="tx1">
                        <a:lumMod val="65000"/>
                        <a:lumOff val="35000"/>
                      </a:schemeClr>
                    </a:solidFill>
                  </a:rPr>
                  <a:t>7</a:t>
                </a:r>
              </a:p>
              <a:p>
                <a:pPr marL="914400" lvl="4"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xfrm>
                <a:off x="1007533" y="1413933"/>
                <a:ext cx="10478614" cy="4648199"/>
              </a:xfrm>
              <a:blipFill>
                <a:blip r:embed="rId2"/>
                <a:stretch>
                  <a:fillRect l="-1338" t="-15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B683E1C-F252-F0C5-BB3B-F13C1E13995C}"/>
                  </a:ext>
                </a:extLst>
              </p:cNvPr>
              <p:cNvSpPr/>
              <p:nvPr/>
            </p:nvSpPr>
            <p:spPr>
              <a:xfrm>
                <a:off x="7427495" y="1413932"/>
                <a:ext cx="3935079" cy="3106309"/>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𝑟</m:t>
                        </m:r>
                      </m:e>
                      <m:sub>
                        <m:r>
                          <a:rPr kumimoji="1" lang="en-US" altLang="ja-JP" sz="2400" b="0" i="1" smtClean="0">
                            <a:solidFill>
                              <a:schemeClr val="tx1"/>
                            </a:solidFill>
                            <a:latin typeface="Cambria Math" panose="02040503050406030204" pitchFamily="18" charset="0"/>
                          </a:rPr>
                          <m:t>𝑈</m:t>
                        </m:r>
                      </m:sub>
                    </m:sSub>
                    <m:r>
                      <a:rPr kumimoji="1" lang="en-US" altLang="ja-JP" sz="2400" b="0" i="1" smtClean="0">
                        <a:solidFill>
                          <a:schemeClr val="tx1"/>
                        </a:solidFill>
                        <a:latin typeface="Cambria Math" panose="02040503050406030204" pitchFamily="18" charset="0"/>
                      </a:rPr>
                      <m:t> </m:t>
                    </m:r>
                  </m:oMath>
                </a14:m>
                <a:r>
                  <a:rPr kumimoji="1" lang="ja-JP" altLang="en-US" sz="1400" dirty="0">
                    <a:solidFill>
                      <a:schemeClr val="tx1"/>
                    </a:solidFill>
                  </a:rPr>
                  <a:t>　</a:t>
                </a:r>
                <a:r>
                  <a:rPr kumimoji="1" lang="ja-JP" altLang="en-US" sz="2400" dirty="0">
                    <a:solidFill>
                      <a:schemeClr val="tx1"/>
                    </a:solidFill>
                  </a:rPr>
                  <a:t>：ヘッジなしリターン</a:t>
                </a:r>
                <a14:m>
                  <m:oMath xmlns:m="http://schemas.openxmlformats.org/officeDocument/2006/math">
                    <m:sSup>
                      <m:sSupPr>
                        <m:ctrlPr>
                          <a:rPr lang="en-US" altLang="ja-JP" sz="2400" i="1">
                            <a:solidFill>
                              <a:schemeClr val="tx1"/>
                            </a:solidFill>
                            <a:latin typeface="Cambria Math" panose="02040503050406030204" pitchFamily="18" charset="0"/>
                          </a:rPr>
                        </m:ctrlPr>
                      </m:sSupPr>
                      <m:e>
                        <m:r>
                          <a:rPr lang="en-US" altLang="ja-JP" sz="2400" i="1">
                            <a:solidFill>
                              <a:schemeClr val="tx1"/>
                            </a:solidFill>
                            <a:latin typeface="Cambria Math" panose="02040503050406030204" pitchFamily="18" charset="0"/>
                          </a:rPr>
                          <m:t>𝑒</m:t>
                        </m:r>
                      </m:e>
                      <m:sup>
                        <m:r>
                          <a:rPr lang="en-US" altLang="ja-JP" sz="2400" i="1">
                            <a:solidFill>
                              <a:schemeClr val="tx1"/>
                            </a:solidFill>
                            <a:latin typeface="Cambria Math" panose="02040503050406030204" pitchFamily="18" charset="0"/>
                            <a:ea typeface="Cambria Math" panose="02040503050406030204" pitchFamily="18" charset="0"/>
                          </a:rPr>
                          <m:t>∗</m:t>
                        </m:r>
                      </m:sup>
                    </m:sSup>
                    <m:r>
                      <a:rPr lang="en-US" altLang="ja-JP" sz="2400" i="1">
                        <a:solidFill>
                          <a:schemeClr val="tx1"/>
                        </a:solidFill>
                        <a:latin typeface="Cambria Math" panose="02040503050406030204" pitchFamily="18" charset="0"/>
                        <a:ea typeface="Cambria Math" panose="02040503050406030204" pitchFamily="18" charset="0"/>
                      </a:rPr>
                      <m:t> </m:t>
                    </m:r>
                    <m:r>
                      <a:rPr lang="ja-JP" altLang="en-US" sz="2400" i="1">
                        <a:solidFill>
                          <a:schemeClr val="tx1"/>
                        </a:solidFill>
                        <a:latin typeface="Cambria Math" panose="02040503050406030204" pitchFamily="18" charset="0"/>
                      </a:rPr>
                      <m:t>：為替レート変化率</m:t>
                    </m:r>
                  </m:oMath>
                </a14:m>
                <a:endParaRPr lang="en-US" altLang="ja-JP" sz="2400" i="1" dirty="0">
                  <a:solidFill>
                    <a:schemeClr val="tx1"/>
                  </a:solidFill>
                  <a:latin typeface="Cambria Math" panose="02040503050406030204" pitchFamily="18" charset="0"/>
                </a:endParaRPr>
              </a:p>
              <a:p>
                <a:pPr>
                  <a:lnSpc>
                    <a:spcPct val="150000"/>
                  </a:lnSpc>
                </a:pPr>
                <a14:m>
                  <m:oMath xmlns:m="http://schemas.openxmlformats.org/officeDocument/2006/math">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𝑟</m:t>
                        </m:r>
                      </m:e>
                      <m:sub>
                        <m:r>
                          <a:rPr lang="en-US" altLang="ja-JP" sz="2400" i="1">
                            <a:solidFill>
                              <a:schemeClr val="tx1"/>
                            </a:solidFill>
                            <a:latin typeface="Cambria Math" panose="02040503050406030204" pitchFamily="18" charset="0"/>
                            <a:ea typeface="Cambria Math" panose="02040503050406030204" pitchFamily="18" charset="0"/>
                          </a:rPr>
                          <m:t>𝑈𝑆</m:t>
                        </m:r>
                      </m:sub>
                      <m:sup>
                        <m:r>
                          <a:rPr lang="en-US" altLang="ja-JP" sz="2400" i="1">
                            <a:solidFill>
                              <a:schemeClr val="tx1"/>
                            </a:solidFill>
                            <a:latin typeface="Cambria Math" panose="02040503050406030204" pitchFamily="18" charset="0"/>
                            <a:ea typeface="Cambria Math" panose="02040503050406030204" pitchFamily="18" charset="0"/>
                          </a:rPr>
                          <m:t>∗</m:t>
                        </m:r>
                      </m:sup>
                    </m:sSubSup>
                    <m:r>
                      <a:rPr lang="en-US" altLang="ja-JP" sz="2400" i="1">
                        <a:solidFill>
                          <a:schemeClr val="tx1"/>
                        </a:solidFill>
                        <a:latin typeface="Cambria Math" panose="02040503050406030204" pitchFamily="18" charset="0"/>
                        <a:ea typeface="Cambria Math" panose="02040503050406030204" pitchFamily="18" charset="0"/>
                      </a:rPr>
                      <m:t> </m:t>
                    </m:r>
                    <m:r>
                      <a:rPr lang="ja-JP" altLang="en-US" sz="2400" i="1">
                        <a:solidFill>
                          <a:schemeClr val="tx1"/>
                        </a:solidFill>
                        <a:latin typeface="Cambria Math" panose="02040503050406030204" pitchFamily="18" charset="0"/>
                      </a:rPr>
                      <m:t>：</m:t>
                    </m:r>
                  </m:oMath>
                </a14:m>
                <a:r>
                  <a:rPr kumimoji="1" lang="ja-JP" altLang="en-US" sz="2400" dirty="0">
                    <a:solidFill>
                      <a:schemeClr val="tx1"/>
                    </a:solidFill>
                  </a:rPr>
                  <a:t>米資産のリターン</a:t>
                </a:r>
                <a:endParaRPr kumimoji="1" lang="en-US" altLang="ja-JP" sz="2400" dirty="0">
                  <a:solidFill>
                    <a:schemeClr val="tx1"/>
                  </a:solidFill>
                </a:endParaRPr>
              </a:p>
            </p:txBody>
          </p:sp>
        </mc:Choice>
        <mc:Fallback xmlns="">
          <p:sp>
            <p:nvSpPr>
              <p:cNvPr id="5" name="正方形/長方形 4">
                <a:extLst>
                  <a:ext uri="{FF2B5EF4-FFF2-40B4-BE49-F238E27FC236}">
                    <a16:creationId xmlns:a16="http://schemas.microsoft.com/office/drawing/2014/main" id="{5B683E1C-F252-F0C5-BB3B-F13C1E13995C}"/>
                  </a:ext>
                </a:extLst>
              </p:cNvPr>
              <p:cNvSpPr>
                <a:spLocks noRot="1" noChangeAspect="1" noMove="1" noResize="1" noEditPoints="1" noAdjustHandles="1" noChangeArrowheads="1" noChangeShapeType="1" noTextEdit="1"/>
              </p:cNvSpPr>
              <p:nvPr/>
            </p:nvSpPr>
            <p:spPr>
              <a:xfrm>
                <a:off x="7427495" y="1413932"/>
                <a:ext cx="3935079" cy="3106309"/>
              </a:xfrm>
              <a:prstGeom prst="rect">
                <a:avLst/>
              </a:prstGeom>
              <a:blipFill>
                <a:blip r:embed="rId3"/>
                <a:stretch>
                  <a:fillRect/>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241588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補論：ヘッジ</a:t>
            </a:r>
            <a:r>
              <a:rPr kumimoji="1" lang="ja-JP" altLang="en-US" u="sng" dirty="0"/>
              <a:t>なし</a:t>
            </a:r>
            <a:r>
              <a:rPr kumimoji="1" lang="ja-JP" altLang="en-US" dirty="0"/>
              <a:t>リターン</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normAutofit/>
              </a:bodyPr>
              <a:lstStyle/>
              <a:p>
                <a:pPr marL="0" indent="0">
                  <a:buNone/>
                </a:pPr>
                <a:r>
                  <a:rPr lang="ja-JP" altLang="en-US" dirty="0">
                    <a:solidFill>
                      <a:schemeClr val="tx1"/>
                    </a:solidFill>
                  </a:rPr>
                  <a:t>米国投資でのヘッジなしリターン</a:t>
                </a:r>
                <a:endParaRPr lang="en-US" altLang="ja-JP" dirty="0">
                  <a:solidFill>
                    <a:schemeClr val="tx1"/>
                  </a:solidFill>
                </a:endParaRPr>
              </a:p>
              <a:p>
                <a:pPr marL="0" indent="0">
                  <a:buNone/>
                </a:pPr>
                <a:r>
                  <a:rPr lang="ja-JP" altLang="en-US" dirty="0">
                    <a:solidFill>
                      <a:schemeClr val="tx1"/>
                    </a:solidFill>
                  </a:rPr>
                  <a:t>（元本</a:t>
                </a:r>
                <a:r>
                  <a:rPr lang="en-US" altLang="ja-JP" dirty="0">
                    <a:solidFill>
                      <a:schemeClr val="tx1"/>
                    </a:solidFill>
                  </a:rPr>
                  <a:t>1</a:t>
                </a:r>
                <a:r>
                  <a:rPr lang="ja-JP" altLang="en-US" dirty="0">
                    <a:solidFill>
                      <a:schemeClr val="tx1"/>
                    </a:solidFill>
                  </a:rPr>
                  <a:t>円）</a:t>
                </a:r>
                <a:endParaRPr lang="en-US" altLang="ja-JP" dirty="0">
                  <a:solidFill>
                    <a:schemeClr val="tx1"/>
                  </a:solidFill>
                </a:endParaRPr>
              </a:p>
              <a:p>
                <a:pPr marL="0" indent="0">
                  <a:buNone/>
                </a:pPr>
                <a:endParaRPr lang="en-US" altLang="ja-JP"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kumimoji="1" lang="en-US" altLang="ja-JP" b="0" i="1" smtClean="0">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𝑈</m:t>
                              </m:r>
                            </m:sub>
                          </m:sSub>
                        </m:e>
                      </m:d>
                      <m:r>
                        <a:rPr kumimoji="1" lang="en-US" altLang="ja-JP" b="0" i="1" smtClean="0">
                          <a:solidFill>
                            <a:schemeClr val="tx1"/>
                          </a:solidFill>
                          <a:latin typeface="Cambria Math" panose="02040503050406030204" pitchFamily="18" charset="0"/>
                        </a:rPr>
                        <m:t>=</m:t>
                      </m:r>
                      <m:r>
                        <a:rPr kumimoji="1" lang="en-US" altLang="ja-JP" b="0" i="1" smtClean="0">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e>
                      </m:d>
                      <m:r>
                        <a:rPr lang="en-US" altLang="ja-JP" b="0" i="1" smtClean="0">
                          <a:latin typeface="Cambria Math" panose="02040503050406030204" pitchFamily="18" charset="0"/>
                        </a:rPr>
                        <m:t>       </m:t>
                      </m:r>
                      <m:r>
                        <a:rPr kumimoji="1" lang="en-US" altLang="ja-JP" b="0" i="1" smtClean="0">
                          <a:solidFill>
                            <a:schemeClr val="tx1"/>
                          </a:solidFill>
                          <a:latin typeface="Cambria Math" panose="02040503050406030204" pitchFamily="18" charset="0"/>
                        </a:rPr>
                        <m:t>+ </m:t>
                      </m:r>
                      <m:r>
                        <a:rPr kumimoji="1" lang="en-US" altLang="ja-JP" b="0" i="1" smtClean="0">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e>
                      </m:d>
                      <m:r>
                        <a:rPr lang="en-US" altLang="ja-JP" b="0" i="1" smtClean="0">
                          <a:solidFill>
                            <a:schemeClr val="tx1"/>
                          </a:solidFill>
                          <a:latin typeface="Cambria Math" panose="02040503050406030204" pitchFamily="18" charset="0"/>
                        </a:rPr>
                        <m:t>     </m:t>
                      </m:r>
                      <m:r>
                        <a:rPr kumimoji="1" lang="en-US" altLang="ja-JP" b="0" i="1" smtClean="0">
                          <a:solidFill>
                            <a:schemeClr val="tx1"/>
                          </a:solidFill>
                          <a:latin typeface="Cambria Math" panose="02040503050406030204" pitchFamily="18" charset="0"/>
                        </a:rPr>
                        <m:t>+2</m:t>
                      </m:r>
                      <m:r>
                        <a:rPr kumimoji="1" lang="en-US" altLang="ja-JP" b="0" i="1" smtClean="0">
                          <a:solidFill>
                            <a:schemeClr val="tx1"/>
                          </a:solidFill>
                          <a:latin typeface="Cambria Math" panose="02040503050406030204" pitchFamily="18" charset="0"/>
                        </a:rPr>
                        <m:t>𝐶𝑜𝑣</m:t>
                      </m:r>
                      <m:r>
                        <a:rPr kumimoji="1" lang="en-US" altLang="ja-JP" b="0" i="1" smtClean="0">
                          <a:solidFill>
                            <a:schemeClr val="tx1"/>
                          </a:solidFill>
                          <a:latin typeface="Cambria Math" panose="02040503050406030204" pitchFamily="18" charset="0"/>
                        </a:rPr>
                        <m:t>(</m:t>
                      </m:r>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r>
                        <a:rPr kumimoji="1" lang="en-US" altLang="ja-JP" b="0" i="1"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kumimoji="1" lang="en-US" altLang="ja-JP" b="0" i="1" smtClean="0">
                          <a:solidFill>
                            <a:schemeClr val="tx1"/>
                          </a:solidFill>
                          <a:latin typeface="Cambria Math" panose="02040503050406030204" pitchFamily="18" charset="0"/>
                        </a:rPr>
                        <m:t>)</m:t>
                      </m:r>
                    </m:oMath>
                  </m:oMathPara>
                </a14:m>
                <a:endParaRPr lang="en-US" altLang="ja-JP" sz="2600" dirty="0">
                  <a:solidFill>
                    <a:schemeClr val="tx1">
                      <a:lumMod val="65000"/>
                      <a:lumOff val="35000"/>
                    </a:schemeClr>
                  </a:solidFill>
                </a:endParaRPr>
              </a:p>
              <a:p>
                <a:pPr marL="914400" lvl="4"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blipFill>
                <a:blip r:embed="rId2"/>
                <a:stretch>
                  <a:fillRect l="-1478" t="-15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B683E1C-F252-F0C5-BB3B-F13C1E13995C}"/>
                  </a:ext>
                </a:extLst>
              </p:cNvPr>
              <p:cNvSpPr/>
              <p:nvPr/>
            </p:nvSpPr>
            <p:spPr>
              <a:xfrm>
                <a:off x="7684168" y="228092"/>
                <a:ext cx="4039155" cy="2432478"/>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14:m>
                  <m:oMath xmlns:m="http://schemas.openxmlformats.org/officeDocument/2006/math">
                    <m:sSub>
                      <m:sSubPr>
                        <m:ctrlPr>
                          <a:rPr kumimoji="1" lang="en-US" altLang="ja-JP" sz="2400" b="0" i="1" kern="1200" smtClean="0">
                            <a:solidFill>
                              <a:srgbClr val="000000"/>
                            </a:solidFill>
                            <a:effectLst/>
                            <a:latin typeface="Cambria Math" panose="02040503050406030204" pitchFamily="18" charset="0"/>
                            <a:ea typeface="游ゴシック Medium" panose="020B0500000000000000" pitchFamily="50" charset="-128"/>
                            <a:cs typeface="+mn-cs"/>
                          </a:rPr>
                        </m:ctrlPr>
                      </m:sSubPr>
                      <m:e>
                        <m:r>
                          <a:rPr kumimoji="1" lang="en-US" altLang="ja-JP" sz="2400" b="0" i="1" kern="1200" smtClean="0">
                            <a:solidFill>
                              <a:srgbClr val="000000"/>
                            </a:solidFill>
                            <a:effectLst/>
                            <a:latin typeface="Cambria Math" panose="02040503050406030204" pitchFamily="18" charset="0"/>
                            <a:ea typeface="游ゴシック Medium" panose="020B0500000000000000" pitchFamily="50" charset="-128"/>
                            <a:cs typeface="+mn-cs"/>
                          </a:rPr>
                          <m:t>𝑅</m:t>
                        </m:r>
                      </m:e>
                      <m:sub>
                        <m:r>
                          <a:rPr kumimoji="1" lang="en-US" altLang="ja-JP" sz="2400" b="0" i="1" kern="1200" smtClean="0">
                            <a:solidFill>
                              <a:srgbClr val="000000"/>
                            </a:solidFill>
                            <a:effectLst/>
                            <a:latin typeface="Cambria Math" panose="02040503050406030204" pitchFamily="18" charset="0"/>
                            <a:ea typeface="游ゴシック Medium" panose="020B0500000000000000" pitchFamily="50" charset="-128"/>
                            <a:cs typeface="+mn-cs"/>
                          </a:rPr>
                          <m:t>𝑈</m:t>
                        </m:r>
                      </m:sub>
                    </m:sSub>
                  </m:oMath>
                </a14:m>
                <a:r>
                  <a:rPr kumimoji="1" lang="ja-JP" altLang="en-US" sz="2400" dirty="0">
                    <a:solidFill>
                      <a:schemeClr val="tx1"/>
                    </a:solidFill>
                  </a:rPr>
                  <a:t>　：ヘッジなしリターン</a:t>
                </a:r>
                <a:endParaRPr kumimoji="1" lang="en-US" altLang="ja-JP" sz="2400" dirty="0">
                  <a:solidFill>
                    <a:schemeClr val="tx1"/>
                  </a:solidFill>
                </a:endParaRPr>
              </a:p>
              <a:p>
                <a:pPr>
                  <a:lnSpc>
                    <a:spcPct val="150000"/>
                  </a:lnSpc>
                </a:pPr>
                <a14:m>
                  <m:oMath xmlns:m="http://schemas.openxmlformats.org/officeDocument/2006/math">
                    <m:sSup>
                      <m:sSupPr>
                        <m:ctrlPr>
                          <a:rPr kumimoji="1" lang="en-US" altLang="ja-JP" sz="2800" i="1" smtClean="0">
                            <a:solidFill>
                              <a:schemeClr val="tx1"/>
                            </a:solidFill>
                            <a:latin typeface="Cambria Math" panose="02040503050406030204" pitchFamily="18" charset="0"/>
                          </a:rPr>
                        </m:ctrlPr>
                      </m:sSupPr>
                      <m:e>
                        <m:r>
                          <a:rPr kumimoji="1" lang="en-US" altLang="ja-JP" sz="2800" i="1">
                            <a:solidFill>
                              <a:schemeClr val="tx1"/>
                            </a:solidFill>
                            <a:latin typeface="Cambria Math" panose="02040503050406030204" pitchFamily="18" charset="0"/>
                          </a:rPr>
                          <m:t>𝑒</m:t>
                        </m:r>
                      </m:e>
                      <m:sup>
                        <m:r>
                          <a:rPr kumimoji="1" lang="en-US" altLang="ja-JP" sz="2800" i="1">
                            <a:solidFill>
                              <a:schemeClr val="tx1"/>
                            </a:solidFill>
                            <a:latin typeface="Cambria Math" panose="02040503050406030204" pitchFamily="18" charset="0"/>
                          </a:rPr>
                          <m:t>∗</m:t>
                        </m:r>
                      </m:sup>
                    </m:sSup>
                    <m:r>
                      <a:rPr kumimoji="1" lang="en-US" altLang="ja-JP" sz="2800" i="1">
                        <a:solidFill>
                          <a:schemeClr val="tx1"/>
                        </a:solidFill>
                        <a:latin typeface="Cambria Math" panose="02040503050406030204" pitchFamily="18" charset="0"/>
                      </a:rPr>
                      <m:t> </m:t>
                    </m:r>
                    <m:r>
                      <a:rPr lang="ja-JP" altLang="en-US" sz="3600" i="1" smtClean="0">
                        <a:solidFill>
                          <a:schemeClr val="tx1"/>
                        </a:solidFill>
                        <a:latin typeface="Cambria Math" panose="02040503050406030204" pitchFamily="18" charset="0"/>
                      </a:rPr>
                      <m:t>：</m:t>
                    </m:r>
                  </m:oMath>
                </a14:m>
                <a:r>
                  <a:rPr kumimoji="1" lang="ja-JP" altLang="en-US" sz="2400" dirty="0">
                    <a:solidFill>
                      <a:schemeClr val="tx1"/>
                    </a:solidFill>
                  </a:rPr>
                  <a:t>為替レート変化率</a:t>
                </a:r>
                <a:endParaRPr kumimoji="1" lang="en-US" altLang="ja-JP" sz="2400" dirty="0">
                  <a:solidFill>
                    <a:schemeClr val="tx1"/>
                  </a:solidFill>
                </a:endParaRPr>
              </a:p>
              <a:p>
                <a:pPr>
                  <a:lnSpc>
                    <a:spcPct val="150000"/>
                  </a:lnSpc>
                </a:pPr>
                <a14:m>
                  <m:oMath xmlns:m="http://schemas.openxmlformats.org/officeDocument/2006/math">
                    <m:sSubSup>
                      <m:sSubSupPr>
                        <m:ctrlPr>
                          <a:rPr kumimoji="1" lang="en-US" altLang="ja-JP" sz="2800" i="1" smtClean="0">
                            <a:solidFill>
                              <a:schemeClr val="tx1"/>
                            </a:solidFill>
                            <a:latin typeface="Cambria Math" panose="02040503050406030204" pitchFamily="18" charset="0"/>
                          </a:rPr>
                        </m:ctrlPr>
                      </m:sSubSupPr>
                      <m:e>
                        <m:r>
                          <a:rPr kumimoji="1" lang="en-US" altLang="ja-JP" sz="2800" i="1">
                            <a:solidFill>
                              <a:schemeClr val="tx1"/>
                            </a:solidFill>
                            <a:latin typeface="Cambria Math" panose="02040503050406030204" pitchFamily="18" charset="0"/>
                          </a:rPr>
                          <m:t>𝑟</m:t>
                        </m:r>
                      </m:e>
                      <m:sub>
                        <m:r>
                          <a:rPr kumimoji="1" lang="en-US" altLang="ja-JP" sz="2800" i="1">
                            <a:solidFill>
                              <a:schemeClr val="tx1"/>
                            </a:solidFill>
                            <a:latin typeface="Cambria Math" panose="02040503050406030204" pitchFamily="18" charset="0"/>
                          </a:rPr>
                          <m:t>𝑈𝑆</m:t>
                        </m:r>
                      </m:sub>
                      <m:sup>
                        <m:r>
                          <a:rPr kumimoji="1" lang="en-US" altLang="ja-JP" sz="2800" i="1">
                            <a:solidFill>
                              <a:schemeClr val="tx1"/>
                            </a:solidFill>
                            <a:latin typeface="Cambria Math" panose="02040503050406030204" pitchFamily="18" charset="0"/>
                          </a:rPr>
                          <m:t>∗</m:t>
                        </m:r>
                      </m:sup>
                    </m:sSubSup>
                    <m:r>
                      <a:rPr lang="ja-JP" altLang="en-US" sz="3600" i="1">
                        <a:solidFill>
                          <a:schemeClr val="tx1"/>
                        </a:solidFill>
                        <a:latin typeface="Cambria Math" panose="02040503050406030204" pitchFamily="18" charset="0"/>
                      </a:rPr>
                      <m:t>：</m:t>
                    </m:r>
                  </m:oMath>
                </a14:m>
                <a:r>
                  <a:rPr kumimoji="1" lang="ja-JP" altLang="en-US" sz="2400" dirty="0">
                    <a:solidFill>
                      <a:schemeClr val="tx1"/>
                    </a:solidFill>
                  </a:rPr>
                  <a:t>米資産のリターン</a:t>
                </a:r>
                <a:endParaRPr kumimoji="1" lang="en-US" altLang="ja-JP" sz="2400" dirty="0">
                  <a:solidFill>
                    <a:schemeClr val="tx1"/>
                  </a:solidFill>
                </a:endParaRPr>
              </a:p>
            </p:txBody>
          </p:sp>
        </mc:Choice>
        <mc:Fallback xmlns="">
          <p:sp>
            <p:nvSpPr>
              <p:cNvPr id="5" name="正方形/長方形 4">
                <a:extLst>
                  <a:ext uri="{FF2B5EF4-FFF2-40B4-BE49-F238E27FC236}">
                    <a16:creationId xmlns:a16="http://schemas.microsoft.com/office/drawing/2014/main" id="{5B683E1C-F252-F0C5-BB3B-F13C1E13995C}"/>
                  </a:ext>
                </a:extLst>
              </p:cNvPr>
              <p:cNvSpPr>
                <a:spLocks noRot="1" noChangeAspect="1" noMove="1" noResize="1" noEditPoints="1" noAdjustHandles="1" noChangeArrowheads="1" noChangeShapeType="1" noTextEdit="1"/>
              </p:cNvSpPr>
              <p:nvPr/>
            </p:nvSpPr>
            <p:spPr>
              <a:xfrm>
                <a:off x="7684168" y="228092"/>
                <a:ext cx="4039155" cy="2432478"/>
              </a:xfrm>
              <a:prstGeom prst="rect">
                <a:avLst/>
              </a:prstGeom>
              <a:blipFill>
                <a:blip r:embed="rId3"/>
                <a:stretch>
                  <a:fillRect b="-6420"/>
                </a:stretch>
              </a:blipFill>
              <a:ln w="38100"/>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D73B2118-3C50-544E-BD6D-6A33BBDC33B9}"/>
              </a:ext>
            </a:extLst>
          </p:cNvPr>
          <p:cNvSpPr/>
          <p:nvPr/>
        </p:nvSpPr>
        <p:spPr>
          <a:xfrm>
            <a:off x="2606130" y="3791858"/>
            <a:ext cx="2140903"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為替レート</a:t>
            </a:r>
            <a:endParaRPr kumimoji="1" lang="en-US" altLang="ja-JP" sz="2400" dirty="0">
              <a:solidFill>
                <a:schemeClr val="tx1"/>
              </a:solidFill>
            </a:endParaRPr>
          </a:p>
          <a:p>
            <a:pPr algn="ctr"/>
            <a:r>
              <a:rPr kumimoji="1" lang="ja-JP" altLang="en-US" sz="2400" dirty="0">
                <a:solidFill>
                  <a:schemeClr val="tx1"/>
                </a:solidFill>
              </a:rPr>
              <a:t>変化率の分散</a:t>
            </a:r>
          </a:p>
        </p:txBody>
      </p:sp>
      <p:sp>
        <p:nvSpPr>
          <p:cNvPr id="7" name="正方形/長方形 6">
            <a:extLst>
              <a:ext uri="{FF2B5EF4-FFF2-40B4-BE49-F238E27FC236}">
                <a16:creationId xmlns:a16="http://schemas.microsoft.com/office/drawing/2014/main" id="{38465FFD-F50B-D3C6-244E-320579B60132}"/>
              </a:ext>
            </a:extLst>
          </p:cNvPr>
          <p:cNvSpPr/>
          <p:nvPr/>
        </p:nvSpPr>
        <p:spPr>
          <a:xfrm>
            <a:off x="5166872" y="3791858"/>
            <a:ext cx="2242630"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a:solidFill>
                  <a:schemeClr val="tx1"/>
                </a:solidFill>
              </a:rPr>
              <a:t>ドル建て</a:t>
            </a:r>
            <a:endParaRPr kumimoji="1" lang="en-US" altLang="ja-JP" sz="2000" dirty="0">
              <a:solidFill>
                <a:schemeClr val="tx1"/>
              </a:solidFill>
            </a:endParaRPr>
          </a:p>
          <a:p>
            <a:pPr algn="ctr"/>
            <a:r>
              <a:rPr kumimoji="1" lang="ja-JP" altLang="en-US" sz="2000" dirty="0">
                <a:solidFill>
                  <a:schemeClr val="tx1"/>
                </a:solidFill>
              </a:rPr>
              <a:t>リターンの分散</a:t>
            </a:r>
          </a:p>
        </p:txBody>
      </p:sp>
      <p:sp>
        <p:nvSpPr>
          <p:cNvPr id="8" name="正方形/長方形 7">
            <a:extLst>
              <a:ext uri="{FF2B5EF4-FFF2-40B4-BE49-F238E27FC236}">
                <a16:creationId xmlns:a16="http://schemas.microsoft.com/office/drawing/2014/main" id="{1040A87D-E77E-D41B-F4F3-45183059C5C6}"/>
              </a:ext>
            </a:extLst>
          </p:cNvPr>
          <p:cNvSpPr/>
          <p:nvPr/>
        </p:nvSpPr>
        <p:spPr>
          <a:xfrm>
            <a:off x="7885752" y="3791858"/>
            <a:ext cx="1962781"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共分散</a:t>
            </a:r>
          </a:p>
        </p:txBody>
      </p:sp>
      <p:sp>
        <p:nvSpPr>
          <p:cNvPr id="9" name="正方形/長方形 8">
            <a:extLst>
              <a:ext uri="{FF2B5EF4-FFF2-40B4-BE49-F238E27FC236}">
                <a16:creationId xmlns:a16="http://schemas.microsoft.com/office/drawing/2014/main" id="{2A3D84E3-EE55-83B2-643B-30BD5AA731B1}"/>
              </a:ext>
            </a:extLst>
          </p:cNvPr>
          <p:cNvSpPr/>
          <p:nvPr/>
        </p:nvSpPr>
        <p:spPr>
          <a:xfrm>
            <a:off x="2606131" y="4855570"/>
            <a:ext cx="7242402"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リターンの変動性に影響</a:t>
            </a:r>
          </a:p>
        </p:txBody>
      </p:sp>
    </p:spTree>
    <p:extLst>
      <p:ext uri="{BB962C8B-B14F-4D97-AF65-F5344CB8AC3E}">
        <p14:creationId xmlns:p14="http://schemas.microsoft.com/office/powerpoint/2010/main" val="80341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補論：ヘッジ</a:t>
            </a:r>
            <a:r>
              <a:rPr kumimoji="1" lang="ja-JP" altLang="en-US" u="sng" dirty="0"/>
              <a:t>付き</a:t>
            </a:r>
            <a:r>
              <a:rPr kumimoji="1" lang="ja-JP" altLang="en-US" dirty="0"/>
              <a:t>リターン</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lstStyle/>
              <a:p>
                <a:pPr marL="0" indent="0">
                  <a:buNone/>
                </a:pPr>
                <a:r>
                  <a:rPr lang="ja-JP" altLang="en-US" sz="2800" dirty="0">
                    <a:solidFill>
                      <a:schemeClr val="tx1"/>
                    </a:solidFill>
                  </a:rPr>
                  <a:t>米国投資でのヘッジ付きリターン</a:t>
                </a:r>
                <a:endParaRPr lang="en-US" altLang="ja-JP" sz="2800" dirty="0">
                  <a:solidFill>
                    <a:schemeClr val="tx1"/>
                  </a:solidFill>
                </a:endParaRPr>
              </a:p>
              <a:p>
                <a:pPr marL="0" indent="0">
                  <a:buNone/>
                </a:pPr>
                <a:endParaRPr lang="en-US" altLang="ja-JP" sz="2800"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n-US" altLang="ja-JP" b="0" i="1" smtClean="0">
                          <a:solidFill>
                            <a:schemeClr val="tx1"/>
                          </a:solidFill>
                          <a:latin typeface="Cambria Math" panose="02040503050406030204" pitchFamily="18" charset="0"/>
                          <a:ea typeface="Cambria Math" panose="02040503050406030204" pitchFamily="18" charset="0"/>
                        </a:rPr>
                        <m:t>𝑒</m:t>
                      </m:r>
                      <m:r>
                        <a:rPr lang="en-US" altLang="ja-JP" b="0" i="1" smtClean="0">
                          <a:solidFill>
                            <a:schemeClr val="tx1"/>
                          </a:solidFill>
                          <a:latin typeface="Cambria Math" panose="02040503050406030204" pitchFamily="18" charset="0"/>
                          <a:ea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b="0" i="1" smtClean="0">
                              <a:solidFill>
                                <a:schemeClr val="tx1"/>
                              </a:solidFill>
                              <a:latin typeface="Cambria Math" panose="02040503050406030204" pitchFamily="18" charset="0"/>
                            </a:rPr>
                            <m:t>𝐽</m:t>
                          </m:r>
                        </m:sub>
                      </m:sSub>
                      <m:r>
                        <a:rPr lang="en-US" altLang="ja-JP" b="0" i="1" smtClean="0">
                          <a:solidFill>
                            <a:schemeClr val="tx1"/>
                          </a:solidFill>
                          <a:latin typeface="Cambria Math" panose="02040503050406030204" pitchFamily="18" charset="0"/>
                        </a:rPr>
                        <m:t>−</m:t>
                      </m:r>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i="1">
                              <a:solidFill>
                                <a:schemeClr val="tx1"/>
                              </a:solidFill>
                              <a:latin typeface="Cambria Math" panose="02040503050406030204" pitchFamily="18" charset="0"/>
                            </a:rPr>
                            <m:t>𝑈𝑆</m:t>
                          </m:r>
                        </m:sub>
                      </m:sSub>
                      <m:r>
                        <a:rPr lang="ja-JP" altLang="en-US" i="1">
                          <a:solidFill>
                            <a:schemeClr val="tx1"/>
                          </a:solidFill>
                          <a:latin typeface="Cambria Math" panose="02040503050406030204" pitchFamily="18" charset="0"/>
                        </a:rPr>
                        <m:t>だから、</m:t>
                      </m:r>
                    </m:oMath>
                  </m:oMathPara>
                </a14:m>
                <a:endParaRPr lang="en-US" altLang="ja-JP" dirty="0">
                  <a:solidFill>
                    <a:schemeClr val="tx1"/>
                  </a:solidFill>
                </a:endParaRPr>
              </a:p>
              <a:p>
                <a:pPr marL="0" indent="0">
                  <a:buNone/>
                </a:pPr>
                <a:endParaRPr lang="en-US" altLang="ja-JP" dirty="0">
                  <a:solidFill>
                    <a:schemeClr val="tx1"/>
                  </a:solidFill>
                </a:endParaRPr>
              </a:p>
              <a:p>
                <a:pPr marL="0" indent="0">
                  <a:buNone/>
                </a:pPr>
                <a:r>
                  <a:rPr lang="ja-JP" altLang="en-US" sz="2400" u="sng" dirty="0">
                    <a:solidFill>
                      <a:schemeClr val="tx1"/>
                    </a:solidFill>
                  </a:rPr>
                  <a:t>ヘッジ付きリターン＝ヘッジコスト＋現地通貨建てリターン</a:t>
                </a:r>
                <a:r>
                  <a:rPr lang="ja-JP" altLang="en-US" sz="2400" dirty="0">
                    <a:solidFill>
                      <a:schemeClr val="tx1"/>
                    </a:solidFill>
                  </a:rPr>
                  <a:t>より、</a:t>
                </a:r>
                <a:endParaRPr lang="en-US" altLang="ja-JP" sz="2400" dirty="0">
                  <a:solidFill>
                    <a:schemeClr val="tx1"/>
                  </a:solidFill>
                </a:endParaRPr>
              </a:p>
              <a:p>
                <a:pPr marL="0" indent="0">
                  <a:buNone/>
                </a:pPr>
                <a:endParaRPr kumimoji="1" lang="en-US" altLang="ja-JP" sz="2400" b="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𝐻</m:t>
                          </m:r>
                        </m:sub>
                      </m:sSub>
                      <m:r>
                        <a:rPr kumimoji="1" lang="en-US" altLang="ja-JP" b="0" i="1" smtClean="0">
                          <a:solidFill>
                            <a:schemeClr val="tx1"/>
                          </a:solidFill>
                          <a:latin typeface="Cambria Math" panose="02040503050406030204" pitchFamily="18" charset="0"/>
                          <a:ea typeface="Cambria Math" panose="02040503050406030204" pitchFamily="18" charset="0"/>
                        </a:rPr>
                        <m:t>≈</m:t>
                      </m:r>
                      <m:r>
                        <a:rPr lang="en-US" altLang="ja-JP" i="1">
                          <a:solidFill>
                            <a:schemeClr val="tx1"/>
                          </a:solidFill>
                          <a:latin typeface="Cambria Math" panose="02040503050406030204" pitchFamily="18" charset="0"/>
                          <a:ea typeface="Cambria Math" panose="02040503050406030204" pitchFamily="18" charset="0"/>
                        </a:rPr>
                        <m:t>𝑒</m:t>
                      </m:r>
                      <m:r>
                        <a:rPr kumimoji="1" lang="en-US" altLang="ja-JP" b="0" i="1" smtClean="0">
                          <a:solidFill>
                            <a:schemeClr val="tx1"/>
                          </a:solidFill>
                          <a:latin typeface="Cambria Math" panose="02040503050406030204" pitchFamily="18" charset="0"/>
                          <a:ea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oMath>
                  </m:oMathPara>
                </a14:m>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blipFill>
                <a:blip r:embed="rId2"/>
                <a:stretch>
                  <a:fillRect l="-1183" t="-144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B683E1C-F252-F0C5-BB3B-F13C1E13995C}"/>
                  </a:ext>
                </a:extLst>
              </p:cNvPr>
              <p:cNvSpPr/>
              <p:nvPr/>
            </p:nvSpPr>
            <p:spPr>
              <a:xfrm>
                <a:off x="7998622" y="228092"/>
                <a:ext cx="3338398" cy="3106309"/>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r>
                  <a:rPr lang="en-US" altLang="ja-JP" sz="2400" dirty="0">
                    <a:solidFill>
                      <a:schemeClr val="tx1"/>
                    </a:solidFill>
                  </a:rPr>
                  <a:t>e</a:t>
                </a:r>
                <a14:m>
                  <m:oMath xmlns:m="http://schemas.openxmlformats.org/officeDocument/2006/math">
                    <m:r>
                      <a:rPr lang="ja-JP" altLang="en-US" sz="2400" i="1" smtClean="0">
                        <a:solidFill>
                          <a:schemeClr val="tx1"/>
                        </a:solidFill>
                        <a:latin typeface="Cambria Math" panose="02040503050406030204" pitchFamily="18" charset="0"/>
                      </a:rPr>
                      <m:t>：</m:t>
                    </m:r>
                    <m:r>
                      <a:rPr lang="ja-JP" altLang="en-US" sz="2400" i="1">
                        <a:solidFill>
                          <a:schemeClr val="tx1"/>
                        </a:solidFill>
                        <a:latin typeface="Cambria Math" panose="02040503050406030204" pitchFamily="18" charset="0"/>
                      </a:rPr>
                      <m:t>直物</m:t>
                    </m:r>
                  </m:oMath>
                </a14:m>
                <a:r>
                  <a:rPr kumimoji="1" lang="ja-JP" altLang="en-US" sz="2400" dirty="0">
                    <a:solidFill>
                      <a:schemeClr val="tx1"/>
                    </a:solidFill>
                  </a:rPr>
                  <a:t>→先物への</a:t>
                </a:r>
                <a:endParaRPr kumimoji="1" lang="en-US" altLang="ja-JP" sz="2400" dirty="0">
                  <a:solidFill>
                    <a:schemeClr val="tx1"/>
                  </a:solidFill>
                </a:endParaRPr>
              </a:p>
              <a:p>
                <a:pPr>
                  <a:lnSpc>
                    <a:spcPct val="150000"/>
                  </a:lnSpc>
                </a:pPr>
                <a:r>
                  <a:rPr kumimoji="1" lang="en-US" altLang="ja-JP" sz="2400" dirty="0">
                    <a:solidFill>
                      <a:schemeClr val="tx1"/>
                    </a:solidFill>
                  </a:rPr>
                  <a:t>	</a:t>
                </a:r>
                <a:r>
                  <a:rPr kumimoji="1" lang="ja-JP" altLang="en-US" sz="2400" dirty="0">
                    <a:solidFill>
                      <a:schemeClr val="tx1"/>
                    </a:solidFill>
                  </a:rPr>
                  <a:t>為替レート変化率</a:t>
                </a: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cs typeface="+mn-cs"/>
                </a:endParaRPr>
              </a:p>
              <a:p>
                <a:pPr>
                  <a:lnSpc>
                    <a:spcPct val="150000"/>
                  </a:lnSpc>
                </a:pPr>
                <a14:m>
                  <m:oMath xmlns:m="http://schemas.openxmlformats.org/officeDocument/2006/math">
                    <m:sSub>
                      <m:sSub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𝐽</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oMath>
                </a14:m>
                <a:r>
                  <a:rPr kumimoji="1" lang="ja-JP" altLang="en-US" sz="2400" dirty="0">
                    <a:solidFill>
                      <a:schemeClr val="tx1"/>
                    </a:solidFill>
                  </a:rPr>
                  <a:t>：日本の無リスク</a:t>
                </a:r>
                <a:endParaRPr kumimoji="1" lang="en-US" altLang="ja-JP" sz="2400" dirty="0">
                  <a:solidFill>
                    <a:schemeClr val="tx1"/>
                  </a:solidFill>
                </a:endParaRPr>
              </a:p>
              <a:p>
                <a:pPr>
                  <a:lnSpc>
                    <a:spcPct val="150000"/>
                  </a:lnSpc>
                </a:pPr>
                <a:r>
                  <a:rPr kumimoji="1" lang="en-US" altLang="ja-JP" sz="2400" dirty="0">
                    <a:solidFill>
                      <a:schemeClr val="tx1"/>
                    </a:solidFill>
                  </a:rPr>
                  <a:t>	</a:t>
                </a:r>
                <a:r>
                  <a:rPr kumimoji="1" lang="ja-JP" altLang="en-US" sz="2400" dirty="0">
                    <a:solidFill>
                      <a:schemeClr val="tx1"/>
                    </a:solidFill>
                  </a:rPr>
                  <a:t>金利（</a:t>
                </a:r>
                <a:r>
                  <a:rPr kumimoji="1" lang="en-US" altLang="ja-JP" sz="2400" dirty="0">
                    <a:solidFill>
                      <a:schemeClr val="tx1"/>
                    </a:solidFill>
                  </a:rPr>
                  <a:t>US</a:t>
                </a:r>
                <a:r>
                  <a:rPr kumimoji="1" lang="ja-JP" altLang="en-US" sz="2400" dirty="0">
                    <a:solidFill>
                      <a:schemeClr val="tx1"/>
                    </a:solidFill>
                  </a:rPr>
                  <a:t>は米）</a:t>
                </a:r>
                <a:endParaRPr kumimoji="1" lang="en-US" altLang="ja-JP" sz="2400" dirty="0">
                  <a:solidFill>
                    <a:schemeClr val="tx1"/>
                  </a:solidFill>
                </a:endParaRPr>
              </a:p>
            </p:txBody>
          </p:sp>
        </mc:Choice>
        <mc:Fallback xmlns="">
          <p:sp>
            <p:nvSpPr>
              <p:cNvPr id="5" name="正方形/長方形 4">
                <a:extLst>
                  <a:ext uri="{FF2B5EF4-FFF2-40B4-BE49-F238E27FC236}">
                    <a16:creationId xmlns:a16="http://schemas.microsoft.com/office/drawing/2014/main" id="{5B683E1C-F252-F0C5-BB3B-F13C1E13995C}"/>
                  </a:ext>
                </a:extLst>
              </p:cNvPr>
              <p:cNvSpPr>
                <a:spLocks noRot="1" noChangeAspect="1" noMove="1" noResize="1" noEditPoints="1" noAdjustHandles="1" noChangeArrowheads="1" noChangeShapeType="1" noTextEdit="1"/>
              </p:cNvSpPr>
              <p:nvPr/>
            </p:nvSpPr>
            <p:spPr>
              <a:xfrm>
                <a:off x="7998622" y="228092"/>
                <a:ext cx="3338398" cy="3106309"/>
              </a:xfrm>
              <a:prstGeom prst="rect">
                <a:avLst/>
              </a:prstGeom>
              <a:blipFill>
                <a:blip r:embed="rId3"/>
                <a:stretch>
                  <a:fillRect l="-2166" b="-775"/>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248514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補論：ヘッジ</a:t>
            </a:r>
            <a:r>
              <a:rPr kumimoji="1" lang="ja-JP" altLang="en-US" u="sng" dirty="0"/>
              <a:t>付き</a:t>
            </a:r>
            <a:r>
              <a:rPr kumimoji="1" lang="ja-JP" altLang="en-US" dirty="0"/>
              <a:t>リターン</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a:xfrm>
                <a:off x="998907" y="1413933"/>
                <a:ext cx="10303933" cy="4648199"/>
              </a:xfrm>
            </p:spPr>
            <p:txBody>
              <a:bodyPr/>
              <a:lstStyle/>
              <a:p>
                <a:pPr marL="0" indent="0">
                  <a:buNone/>
                </a:pPr>
                <a:r>
                  <a:rPr lang="ja-JP" altLang="en-US" sz="2800" dirty="0">
                    <a:solidFill>
                      <a:schemeClr val="tx1"/>
                    </a:solidFill>
                  </a:rPr>
                  <a:t>米国投資でのヘッジ付きリターン</a:t>
                </a:r>
                <a:endParaRPr lang="en-US" altLang="ja-JP" sz="2800" dirty="0">
                  <a:solidFill>
                    <a:schemeClr val="tx1"/>
                  </a:solidFill>
                </a:endParaRPr>
              </a:p>
              <a:p>
                <a:pPr marL="0" indent="0">
                  <a:buNone/>
                </a:pPr>
                <a:endParaRPr kumimoji="1" lang="en-US" altLang="ja-JP" sz="2400" dirty="0">
                  <a:solidFill>
                    <a:schemeClr val="tx1"/>
                  </a:solidFill>
                </a:endParaRPr>
              </a:p>
              <a:p>
                <a:pPr marL="0" indent="0">
                  <a:buNone/>
                </a:pPr>
                <a:r>
                  <a:rPr kumimoji="1" lang="en-US" altLang="ja-JP" sz="3600" b="0" dirty="0">
                    <a:solidFill>
                      <a:schemeClr val="tx1"/>
                    </a:solidFill>
                  </a:rPr>
                  <a:t>	</a:t>
                </a:r>
                <a14:m>
                  <m:oMath xmlns:m="http://schemas.openxmlformats.org/officeDocument/2006/math">
                    <m:sSub>
                      <m:sSubPr>
                        <m:ctrlPr>
                          <a:rPr lang="en-US" altLang="ja-JP" sz="4000" i="1">
                            <a:solidFill>
                              <a:schemeClr val="tx1"/>
                            </a:solidFill>
                            <a:latin typeface="Cambria Math" panose="02040503050406030204" pitchFamily="18" charset="0"/>
                          </a:rPr>
                        </m:ctrlPr>
                      </m:sSubPr>
                      <m:e>
                        <m:r>
                          <a:rPr lang="en-US" altLang="ja-JP" sz="4000" i="1">
                            <a:solidFill>
                              <a:schemeClr val="tx1"/>
                            </a:solidFill>
                            <a:latin typeface="Cambria Math" panose="02040503050406030204" pitchFamily="18" charset="0"/>
                          </a:rPr>
                          <m:t>𝑅</m:t>
                        </m:r>
                      </m:e>
                      <m:sub>
                        <m:r>
                          <a:rPr lang="en-US" altLang="ja-JP" sz="4000" b="0" i="1" smtClean="0">
                            <a:solidFill>
                              <a:schemeClr val="tx1"/>
                            </a:solidFill>
                            <a:latin typeface="Cambria Math" panose="02040503050406030204" pitchFamily="18" charset="0"/>
                          </a:rPr>
                          <m:t>𝐻</m:t>
                        </m:r>
                      </m:sub>
                    </m:sSub>
                    <m:r>
                      <a:rPr kumimoji="1" lang="en-US" altLang="ja-JP" sz="4000" b="0" i="1" smtClean="0">
                        <a:solidFill>
                          <a:schemeClr val="tx1"/>
                        </a:solidFill>
                        <a:latin typeface="Cambria Math" panose="02040503050406030204" pitchFamily="18" charset="0"/>
                      </a:rPr>
                      <m:t>≈  </m:t>
                    </m:r>
                    <m:r>
                      <a:rPr lang="en-US" altLang="ja-JP" sz="4000" i="1">
                        <a:solidFill>
                          <a:schemeClr val="tx1"/>
                        </a:solidFill>
                        <a:latin typeface="Cambria Math" panose="02040503050406030204" pitchFamily="18" charset="0"/>
                        <a:ea typeface="Cambria Math" panose="02040503050406030204" pitchFamily="18" charset="0"/>
                      </a:rPr>
                      <m:t>𝑒</m:t>
                    </m:r>
                    <m:r>
                      <a:rPr lang="en-US" altLang="ja-JP" sz="4000" b="0" i="1" smtClean="0">
                        <a:solidFill>
                          <a:schemeClr val="tx1"/>
                        </a:solidFill>
                        <a:latin typeface="Cambria Math" panose="02040503050406030204" pitchFamily="18" charset="0"/>
                        <a:ea typeface="Cambria Math" panose="02040503050406030204" pitchFamily="18" charset="0"/>
                      </a:rPr>
                      <m:t>   </m:t>
                    </m:r>
                    <m:r>
                      <a:rPr kumimoji="1" lang="en-US" altLang="ja-JP" sz="4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4000" i="1">
                            <a:solidFill>
                              <a:schemeClr val="tx1"/>
                            </a:solidFill>
                            <a:latin typeface="Cambria Math" panose="02040503050406030204" pitchFamily="18" charset="0"/>
                            <a:ea typeface="Cambria Math" panose="02040503050406030204" pitchFamily="18" charset="0"/>
                          </a:rPr>
                        </m:ctrlPr>
                      </m:sSubSupPr>
                      <m:e>
                        <m:r>
                          <a:rPr lang="en-US" altLang="ja-JP" sz="4000" i="1">
                            <a:solidFill>
                              <a:schemeClr val="tx1"/>
                            </a:solidFill>
                            <a:latin typeface="Cambria Math" panose="02040503050406030204" pitchFamily="18" charset="0"/>
                            <a:ea typeface="Cambria Math" panose="02040503050406030204" pitchFamily="18" charset="0"/>
                          </a:rPr>
                          <m:t>𝑅</m:t>
                        </m:r>
                      </m:e>
                      <m:sub>
                        <m:r>
                          <a:rPr lang="en-US" altLang="ja-JP" sz="4000" i="1">
                            <a:solidFill>
                              <a:schemeClr val="tx1"/>
                            </a:solidFill>
                            <a:latin typeface="Cambria Math" panose="02040503050406030204" pitchFamily="18" charset="0"/>
                            <a:ea typeface="Cambria Math" panose="02040503050406030204" pitchFamily="18" charset="0"/>
                          </a:rPr>
                          <m:t>𝑈𝑆</m:t>
                        </m:r>
                      </m:sub>
                      <m:sup>
                        <m:r>
                          <a:rPr lang="en-US" altLang="ja-JP" sz="4000" i="1">
                            <a:solidFill>
                              <a:schemeClr val="tx1"/>
                            </a:solidFill>
                            <a:latin typeface="Cambria Math" panose="02040503050406030204" pitchFamily="18" charset="0"/>
                            <a:ea typeface="Cambria Math" panose="02040503050406030204" pitchFamily="18" charset="0"/>
                          </a:rPr>
                          <m:t>∗</m:t>
                        </m:r>
                      </m:sup>
                    </m:sSubSup>
                  </m:oMath>
                </a14:m>
                <a:endParaRPr kumimoji="1" lang="en-US" altLang="ja-JP" dirty="0">
                  <a:solidFill>
                    <a:schemeClr val="tx1"/>
                  </a:solidFill>
                </a:endParaRPr>
              </a:p>
              <a:p>
                <a:pPr marL="0" indent="0">
                  <a:buNone/>
                </a:pPr>
                <a:r>
                  <a:rPr lang="ja-JP" altLang="en-US" dirty="0">
                    <a:solidFill>
                      <a:schemeClr val="tx1"/>
                    </a:solidFill>
                  </a:rPr>
                  <a:t> </a:t>
                </a:r>
                <a:r>
                  <a:rPr lang="en-US" altLang="ja-JP" dirty="0">
                    <a:solidFill>
                      <a:schemeClr val="tx1"/>
                    </a:solidFill>
                  </a:rPr>
                  <a:t>	</a:t>
                </a:r>
                <a:r>
                  <a:rPr lang="ja-JP" altLang="en-US" dirty="0">
                    <a:solidFill>
                      <a:schemeClr val="tx1"/>
                    </a:solidFill>
                  </a:rPr>
                  <a:t>期待値をとると、</a:t>
                </a:r>
                <a:endParaRPr lang="en-US" altLang="ja-JP" dirty="0">
                  <a:solidFill>
                    <a:schemeClr val="tx1"/>
                  </a:solidFill>
                </a:endParaRPr>
              </a:p>
              <a:p>
                <a:pPr marL="0" indent="0">
                  <a:buNone/>
                </a:pPr>
                <a:r>
                  <a:rPr kumimoji="1" lang="en-US" altLang="ja-JP" b="0" dirty="0">
                    <a:solidFill>
                      <a:schemeClr val="tx1"/>
                    </a:solidFill>
                  </a:rPr>
                  <a:t>	</a:t>
                </a:r>
                <a14:m>
                  <m:oMath xmlns:m="http://schemas.openxmlformats.org/officeDocument/2006/math">
                    <m:r>
                      <a:rPr kumimoji="1" lang="en-US" altLang="ja-JP" b="0" i="1" smtClean="0">
                        <a:solidFill>
                          <a:schemeClr val="tx1"/>
                        </a:solidFill>
                        <a:latin typeface="Cambria Math" panose="02040503050406030204" pitchFamily="18" charset="0"/>
                      </a:rPr>
                      <m:t>𝐸</m:t>
                    </m:r>
                    <m:d>
                      <m:dPr>
                        <m:ctrlPr>
                          <a:rPr kumimoji="1" lang="en-US" altLang="ja-JP" b="0" i="1" smtClean="0">
                            <a:solidFill>
                              <a:schemeClr val="tx1"/>
                            </a:solidFill>
                            <a:latin typeface="Cambria Math" panose="02040503050406030204" pitchFamily="18" charset="0"/>
                          </a:rPr>
                        </m:ctrlPr>
                      </m:d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𝐻</m:t>
                            </m:r>
                          </m:sub>
                        </m:sSub>
                      </m:e>
                    </m:d>
                    <m:r>
                      <a:rPr kumimoji="1" lang="en-US" altLang="ja-JP" b="0" i="1" smtClean="0">
                        <a:solidFill>
                          <a:schemeClr val="tx1"/>
                        </a:solidFill>
                        <a:latin typeface="Cambria Math" panose="02040503050406030204" pitchFamily="18" charset="0"/>
                      </a:rPr>
                      <m:t>=</m:t>
                    </m:r>
                    <m:r>
                      <a:rPr kumimoji="1" lang="en-US" altLang="ja-JP" b="0" i="1" smtClean="0">
                        <a:solidFill>
                          <a:schemeClr val="tx1"/>
                        </a:solidFill>
                        <a:latin typeface="Cambria Math" panose="02040503050406030204" pitchFamily="18" charset="0"/>
                      </a:rPr>
                      <m:t>𝑒</m:t>
                    </m:r>
                    <m:r>
                      <a:rPr kumimoji="1" lang="en-US" altLang="ja-JP" b="0" i="1" smtClean="0">
                        <a:solidFill>
                          <a:schemeClr val="tx1"/>
                        </a:solidFill>
                        <a:latin typeface="Cambria Math" panose="02040503050406030204" pitchFamily="18" charset="0"/>
                      </a:rPr>
                      <m:t>+</m:t>
                    </m:r>
                    <m:r>
                      <a:rPr kumimoji="1" lang="en-US" altLang="ja-JP" b="0" i="1" smtClean="0">
                        <a:solidFill>
                          <a:schemeClr val="tx1"/>
                        </a:solidFill>
                        <a:latin typeface="Cambria Math" panose="02040503050406030204" pitchFamily="18" charset="0"/>
                      </a:rPr>
                      <m:t>𝐸</m:t>
                    </m:r>
                    <m:r>
                      <a:rPr kumimoji="1" lang="en-US" altLang="ja-JP" b="0" i="1"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kumimoji="1" lang="en-US" altLang="ja-JP" b="0" i="1" smtClean="0">
                        <a:solidFill>
                          <a:schemeClr val="tx1"/>
                        </a:solidFill>
                        <a:latin typeface="Cambria Math" panose="02040503050406030204" pitchFamily="18" charset="0"/>
                      </a:rPr>
                      <m:t>)</m:t>
                    </m:r>
                  </m:oMath>
                </a14:m>
                <a:endParaRPr kumimoji="1" lang="en-US" altLang="ja-JP" dirty="0">
                  <a:solidFill>
                    <a:schemeClr val="tx1"/>
                  </a:solidFill>
                </a:endParaRPr>
              </a:p>
              <a:p>
                <a:pPr marL="0" indent="0">
                  <a:buNone/>
                </a:pPr>
                <a:r>
                  <a:rPr lang="en-US" altLang="ja-JP" dirty="0">
                    <a:solidFill>
                      <a:schemeClr val="tx1"/>
                    </a:solidFill>
                  </a:rPr>
                  <a:t>	</a:t>
                </a:r>
                <a:r>
                  <a:rPr lang="ja-JP" altLang="en-US" dirty="0">
                    <a:solidFill>
                      <a:schemeClr val="tx1"/>
                    </a:solidFill>
                  </a:rPr>
                  <a:t>また、</a:t>
                </a:r>
                <a:endParaRPr lang="en-US" altLang="ja-JP" dirty="0">
                  <a:solidFill>
                    <a:schemeClr val="tx1"/>
                  </a:solidFill>
                </a:endParaRPr>
              </a:p>
              <a:p>
                <a:pPr marL="0" indent="0">
                  <a:buNone/>
                </a:pPr>
                <a:r>
                  <a:rPr kumimoji="1" lang="en-US" altLang="ja-JP" dirty="0">
                    <a:solidFill>
                      <a:schemeClr val="tx1"/>
                    </a:solidFill>
                  </a:rPr>
                  <a:t>	</a:t>
                </a:r>
                <a14:m>
                  <m:oMath xmlns:m="http://schemas.openxmlformats.org/officeDocument/2006/math">
                    <m:r>
                      <a:rPr lang="en-US" altLang="ja-JP" i="1">
                        <a:solidFill>
                          <a:schemeClr val="tx1"/>
                        </a:solidFill>
                        <a:latin typeface="Cambria Math" panose="02040503050406030204" pitchFamily="18" charset="0"/>
                      </a:rPr>
                      <m:t>𝑉𝑎𝑟</m:t>
                    </m:r>
                    <m:d>
                      <m:dPr>
                        <m:ctrlPr>
                          <a:rPr kumimoji="1" lang="en-US" altLang="ja-JP" b="0" i="1" smtClean="0">
                            <a:solidFill>
                              <a:schemeClr val="tx1"/>
                            </a:solidFill>
                            <a:latin typeface="Cambria Math" panose="02040503050406030204" pitchFamily="18" charset="0"/>
                          </a:rPr>
                        </m:ctrlPr>
                      </m:d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𝐻</m:t>
                            </m:r>
                          </m:sub>
                        </m:sSub>
                      </m:e>
                    </m:d>
                    <m:r>
                      <a:rPr kumimoji="1" lang="en-US" altLang="ja-JP" b="0" i="1" smtClean="0">
                        <a:solidFill>
                          <a:schemeClr val="tx1"/>
                        </a:solidFill>
                        <a:latin typeface="Cambria Math" panose="02040503050406030204" pitchFamily="18" charset="0"/>
                      </a:rPr>
                      <m:t>  =     </m:t>
                    </m:r>
                    <m:r>
                      <a:rPr lang="en-US" altLang="ja-JP" i="1">
                        <a:solidFill>
                          <a:schemeClr val="tx1"/>
                        </a:solidFill>
                        <a:latin typeface="Cambria Math" panose="02040503050406030204" pitchFamily="18" charset="0"/>
                      </a:rPr>
                      <m:t>𝑉𝑎𝑟</m:t>
                    </m:r>
                    <m:r>
                      <a:rPr kumimoji="1" lang="en-US" altLang="ja-JP" b="0" i="1"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kumimoji="1" lang="en-US" altLang="ja-JP" b="0" i="1" smtClean="0">
                        <a:solidFill>
                          <a:schemeClr val="tx1"/>
                        </a:solidFill>
                        <a:latin typeface="Cambria Math" panose="02040503050406030204" pitchFamily="18" charset="0"/>
                      </a:rPr>
                      <m:t>)</m:t>
                    </m:r>
                  </m:oMath>
                </a14:m>
                <a:endParaRPr kumimoji="1" lang="en-US" altLang="ja-JP" dirty="0">
                  <a:solidFill>
                    <a:schemeClr val="tx1"/>
                  </a:solidFill>
                </a:endParaRPr>
              </a:p>
              <a:p>
                <a:pPr marL="0" indent="0">
                  <a:buNone/>
                </a:pPr>
                <a:endParaRPr kumimoji="1" lang="en-US" altLang="ja-JP" dirty="0">
                  <a:solidFill>
                    <a:schemeClr val="tx1"/>
                  </a:solidFill>
                </a:endParaRPr>
              </a:p>
              <a:p>
                <a:pPr marL="0" indent="0">
                  <a:buNone/>
                </a:pPr>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xfrm>
                <a:off x="998907" y="1413933"/>
                <a:ext cx="10303933" cy="4648199"/>
              </a:xfrm>
              <a:blipFill>
                <a:blip r:embed="rId2"/>
                <a:stretch>
                  <a:fillRect l="-1243" t="-144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24</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B683E1C-F252-F0C5-BB3B-F13C1E13995C}"/>
                  </a:ext>
                </a:extLst>
              </p:cNvPr>
              <p:cNvSpPr/>
              <p:nvPr/>
            </p:nvSpPr>
            <p:spPr>
              <a:xfrm>
                <a:off x="7998622" y="228092"/>
                <a:ext cx="3338398" cy="3106309"/>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r>
                  <a:rPr lang="en-US" altLang="ja-JP" sz="2400" dirty="0">
                    <a:solidFill>
                      <a:schemeClr val="tx1"/>
                    </a:solidFill>
                  </a:rPr>
                  <a:t>e</a:t>
                </a:r>
                <a14:m>
                  <m:oMath xmlns:m="http://schemas.openxmlformats.org/officeDocument/2006/math">
                    <m:r>
                      <a:rPr lang="ja-JP" altLang="en-US" sz="2400" i="1" smtClean="0">
                        <a:solidFill>
                          <a:schemeClr val="tx1"/>
                        </a:solidFill>
                        <a:latin typeface="Cambria Math" panose="02040503050406030204" pitchFamily="18" charset="0"/>
                      </a:rPr>
                      <m:t>：</m:t>
                    </m:r>
                    <m:r>
                      <a:rPr lang="ja-JP" altLang="en-US" sz="2400" i="1">
                        <a:solidFill>
                          <a:schemeClr val="tx1"/>
                        </a:solidFill>
                        <a:latin typeface="Cambria Math" panose="02040503050406030204" pitchFamily="18" charset="0"/>
                      </a:rPr>
                      <m:t>直物</m:t>
                    </m:r>
                  </m:oMath>
                </a14:m>
                <a:r>
                  <a:rPr kumimoji="1" lang="ja-JP" altLang="en-US" sz="2400" dirty="0">
                    <a:solidFill>
                      <a:schemeClr val="tx1"/>
                    </a:solidFill>
                  </a:rPr>
                  <a:t>→先物への</a:t>
                </a:r>
                <a:endParaRPr kumimoji="1" lang="en-US" altLang="ja-JP" sz="2400" dirty="0">
                  <a:solidFill>
                    <a:schemeClr val="tx1"/>
                  </a:solidFill>
                </a:endParaRPr>
              </a:p>
              <a:p>
                <a:pPr>
                  <a:lnSpc>
                    <a:spcPct val="150000"/>
                  </a:lnSpc>
                </a:pPr>
                <a:r>
                  <a:rPr kumimoji="1" lang="ja-JP" altLang="en-US" sz="2400" dirty="0">
                    <a:solidFill>
                      <a:schemeClr val="tx1"/>
                    </a:solidFill>
                  </a:rPr>
                  <a:t>　為替レート変化率</a:t>
                </a: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cs typeface="+mn-cs"/>
                </a:endParaRPr>
              </a:p>
              <a:p>
                <a:pPr>
                  <a:lnSpc>
                    <a:spcPct val="150000"/>
                  </a:lnSpc>
                </a:pPr>
                <a14:m>
                  <m:oMath xmlns:m="http://schemas.openxmlformats.org/officeDocument/2006/math">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𝑅</m:t>
                        </m:r>
                      </m:e>
                      <m:sub>
                        <m:r>
                          <a:rPr lang="en-US" altLang="ja-JP" sz="2400" i="1">
                            <a:solidFill>
                              <a:schemeClr val="tx1"/>
                            </a:solidFill>
                            <a:latin typeface="Cambria Math" panose="02040503050406030204" pitchFamily="18" charset="0"/>
                            <a:ea typeface="Cambria Math" panose="02040503050406030204" pitchFamily="18" charset="0"/>
                          </a:rPr>
                          <m:t>𝑈𝑆</m:t>
                        </m:r>
                      </m:sub>
                      <m:sup>
                        <m:r>
                          <a:rPr lang="en-US" altLang="ja-JP" sz="2400" i="1">
                            <a:solidFill>
                              <a:schemeClr val="tx1"/>
                            </a:solidFill>
                            <a:latin typeface="Cambria Math" panose="02040503050406030204" pitchFamily="18" charset="0"/>
                            <a:ea typeface="Cambria Math" panose="02040503050406030204" pitchFamily="18" charset="0"/>
                          </a:rPr>
                          <m:t>∗</m:t>
                        </m:r>
                      </m:sup>
                    </m:sSubSup>
                  </m:oMath>
                </a14:m>
                <a:r>
                  <a:rPr kumimoji="1" lang="ja-JP" altLang="en-US" sz="2400" dirty="0">
                    <a:solidFill>
                      <a:schemeClr val="tx1"/>
                    </a:solidFill>
                  </a:rPr>
                  <a:t>：ドル建て米資産</a:t>
                </a:r>
                <a:endParaRPr kumimoji="1" lang="en-US" altLang="ja-JP" sz="2400" dirty="0">
                  <a:solidFill>
                    <a:schemeClr val="tx1"/>
                  </a:solidFill>
                </a:endParaRPr>
              </a:p>
              <a:p>
                <a:pPr>
                  <a:lnSpc>
                    <a:spcPct val="150000"/>
                  </a:lnSpc>
                </a:pPr>
                <a:r>
                  <a:rPr kumimoji="1" lang="en-US" altLang="ja-JP" sz="2400" dirty="0">
                    <a:solidFill>
                      <a:schemeClr val="tx1"/>
                    </a:solidFill>
                  </a:rPr>
                  <a:t>		</a:t>
                </a:r>
                <a:r>
                  <a:rPr kumimoji="1" lang="ja-JP" altLang="en-US" sz="2400" dirty="0">
                    <a:solidFill>
                      <a:schemeClr val="tx1"/>
                    </a:solidFill>
                  </a:rPr>
                  <a:t>リターン</a:t>
                </a:r>
                <a:endParaRPr kumimoji="1" lang="en-US" altLang="ja-JP" sz="2400" dirty="0">
                  <a:solidFill>
                    <a:schemeClr val="tx1"/>
                  </a:solidFill>
                </a:endParaRPr>
              </a:p>
            </p:txBody>
          </p:sp>
        </mc:Choice>
        <mc:Fallback xmlns="">
          <p:sp>
            <p:nvSpPr>
              <p:cNvPr id="5" name="正方形/長方形 4">
                <a:extLst>
                  <a:ext uri="{FF2B5EF4-FFF2-40B4-BE49-F238E27FC236}">
                    <a16:creationId xmlns:a16="http://schemas.microsoft.com/office/drawing/2014/main" id="{5B683E1C-F252-F0C5-BB3B-F13C1E13995C}"/>
                  </a:ext>
                </a:extLst>
              </p:cNvPr>
              <p:cNvSpPr>
                <a:spLocks noRot="1" noChangeAspect="1" noMove="1" noResize="1" noEditPoints="1" noAdjustHandles="1" noChangeArrowheads="1" noChangeShapeType="1" noTextEdit="1"/>
              </p:cNvSpPr>
              <p:nvPr/>
            </p:nvSpPr>
            <p:spPr>
              <a:xfrm>
                <a:off x="7998622" y="228092"/>
                <a:ext cx="3338398" cy="3106309"/>
              </a:xfrm>
              <a:prstGeom prst="rect">
                <a:avLst/>
              </a:prstGeom>
              <a:blipFill>
                <a:blip r:embed="rId3"/>
                <a:stretch>
                  <a:fillRect l="-2166" b="-194"/>
                </a:stretch>
              </a:blipFill>
              <a:ln w="38100"/>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57AEA223-5E90-AA62-B81F-BEAAD9D27960}"/>
              </a:ext>
            </a:extLst>
          </p:cNvPr>
          <p:cNvSpPr/>
          <p:nvPr/>
        </p:nvSpPr>
        <p:spPr>
          <a:xfrm>
            <a:off x="1602311" y="2060392"/>
            <a:ext cx="1227757" cy="486844"/>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a:solidFill>
                  <a:schemeClr val="tx1"/>
                </a:solidFill>
              </a:rPr>
              <a:t>確率変数</a:t>
            </a:r>
          </a:p>
        </p:txBody>
      </p:sp>
      <p:sp>
        <p:nvSpPr>
          <p:cNvPr id="7" name="正方形/長方形 6">
            <a:extLst>
              <a:ext uri="{FF2B5EF4-FFF2-40B4-BE49-F238E27FC236}">
                <a16:creationId xmlns:a16="http://schemas.microsoft.com/office/drawing/2014/main" id="{18B5558F-E3E8-7397-67E4-03401BBFEE51}"/>
              </a:ext>
            </a:extLst>
          </p:cNvPr>
          <p:cNvSpPr/>
          <p:nvPr/>
        </p:nvSpPr>
        <p:spPr>
          <a:xfrm>
            <a:off x="4638206" y="2060392"/>
            <a:ext cx="1227757" cy="486844"/>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a:solidFill>
                  <a:schemeClr val="tx1"/>
                </a:solidFill>
              </a:rPr>
              <a:t>確率変数</a:t>
            </a:r>
          </a:p>
        </p:txBody>
      </p:sp>
      <p:sp>
        <p:nvSpPr>
          <p:cNvPr id="8" name="正方形/長方形 7">
            <a:extLst>
              <a:ext uri="{FF2B5EF4-FFF2-40B4-BE49-F238E27FC236}">
                <a16:creationId xmlns:a16="http://schemas.microsoft.com/office/drawing/2014/main" id="{5D1401ED-2495-93AC-B88D-40B11BD23630}"/>
              </a:ext>
            </a:extLst>
          </p:cNvPr>
          <p:cNvSpPr/>
          <p:nvPr/>
        </p:nvSpPr>
        <p:spPr>
          <a:xfrm>
            <a:off x="3254190" y="2060392"/>
            <a:ext cx="959893" cy="486844"/>
          </a:xfrm>
          <a:prstGeom prst="rect">
            <a:avLst/>
          </a:prstGeom>
          <a:solidFill>
            <a:schemeClr val="accent3">
              <a:lumMod val="20000"/>
              <a:lumOff val="8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a:solidFill>
                  <a:schemeClr val="tx1"/>
                </a:solidFill>
              </a:rPr>
              <a:t>定数</a:t>
            </a:r>
          </a:p>
        </p:txBody>
      </p:sp>
      <p:sp>
        <p:nvSpPr>
          <p:cNvPr id="9" name="正方形/長方形 8">
            <a:extLst>
              <a:ext uri="{FF2B5EF4-FFF2-40B4-BE49-F238E27FC236}">
                <a16:creationId xmlns:a16="http://schemas.microsoft.com/office/drawing/2014/main" id="{58474A93-5B40-2891-2BF7-97069FCE2910}"/>
              </a:ext>
            </a:extLst>
          </p:cNvPr>
          <p:cNvSpPr/>
          <p:nvPr/>
        </p:nvSpPr>
        <p:spPr>
          <a:xfrm>
            <a:off x="3994171" y="5647100"/>
            <a:ext cx="2730458"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ドル建てリターン</a:t>
            </a:r>
            <a:endParaRPr kumimoji="1" lang="en-US" altLang="ja-JP" sz="2400" dirty="0">
              <a:solidFill>
                <a:schemeClr val="tx1"/>
              </a:solidFill>
            </a:endParaRPr>
          </a:p>
          <a:p>
            <a:pPr algn="ctr"/>
            <a:r>
              <a:rPr kumimoji="1" lang="ja-JP" altLang="en-US" sz="2400" dirty="0">
                <a:solidFill>
                  <a:schemeClr val="tx1"/>
                </a:solidFill>
              </a:rPr>
              <a:t>の分散</a:t>
            </a:r>
          </a:p>
        </p:txBody>
      </p:sp>
      <p:sp>
        <p:nvSpPr>
          <p:cNvPr id="10" name="正方形/長方形 9">
            <a:extLst>
              <a:ext uri="{FF2B5EF4-FFF2-40B4-BE49-F238E27FC236}">
                <a16:creationId xmlns:a16="http://schemas.microsoft.com/office/drawing/2014/main" id="{A04FFCD7-A32A-A581-7413-9640BEF2AFFE}"/>
              </a:ext>
            </a:extLst>
          </p:cNvPr>
          <p:cNvSpPr/>
          <p:nvPr/>
        </p:nvSpPr>
        <p:spPr>
          <a:xfrm>
            <a:off x="6885918" y="5647100"/>
            <a:ext cx="3206988"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確率変数がこれ</a:t>
            </a:r>
            <a:r>
              <a:rPr kumimoji="1" lang="en-US" altLang="ja-JP" sz="2400" dirty="0">
                <a:solidFill>
                  <a:schemeClr val="tx1"/>
                </a:solidFill>
              </a:rPr>
              <a:t>1</a:t>
            </a:r>
            <a:r>
              <a:rPr kumimoji="1" lang="ja-JP" altLang="en-US" sz="2400" dirty="0">
                <a:solidFill>
                  <a:schemeClr val="tx1"/>
                </a:solidFill>
              </a:rPr>
              <a:t>つに</a:t>
            </a:r>
            <a:endParaRPr kumimoji="1" lang="en-US" altLang="ja-JP" sz="2400" dirty="0">
              <a:solidFill>
                <a:schemeClr val="tx1"/>
              </a:solidFill>
            </a:endParaRPr>
          </a:p>
        </p:txBody>
      </p:sp>
    </p:spTree>
    <p:extLst>
      <p:ext uri="{BB962C8B-B14F-4D97-AF65-F5344CB8AC3E}">
        <p14:creationId xmlns:p14="http://schemas.microsoft.com/office/powerpoint/2010/main" val="362024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a:t>
            </a:r>
            <a:r>
              <a:rPr lang="ja-JP" altLang="en-US" dirty="0"/>
              <a:t>エクスポージャー</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normAutofit/>
              </a:bodyPr>
              <a:lstStyle/>
              <a:p>
                <a:pPr marL="0" indent="0">
                  <a:buNone/>
                </a:pPr>
                <a:r>
                  <a:rPr lang="ja-JP" altLang="en-US" dirty="0">
                    <a:solidFill>
                      <a:schemeClr val="tx1"/>
                    </a:solidFill>
                  </a:rPr>
                  <a:t>ヘッジなしリターン</a:t>
                </a:r>
                <a:endParaRPr kumimoji="1" lang="en-US" altLang="ja-JP" dirty="0">
                  <a:solidFill>
                    <a:schemeClr val="tx1"/>
                  </a:solidFill>
                </a:endParaRPr>
              </a:p>
              <a:p>
                <a:pPr marL="0" indent="0">
                  <a:buNone/>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𝑅</m:t>
                          </m:r>
                        </m:e>
                        <m:sub>
                          <m:r>
                            <a:rPr lang="en-US" altLang="ja-JP" b="0" i="1" smtClean="0">
                              <a:latin typeface="Cambria Math" panose="02040503050406030204" pitchFamily="18" charset="0"/>
                            </a:rPr>
                            <m:t>𝑈</m:t>
                          </m:r>
                        </m:sub>
                      </m:sSub>
                      <m:r>
                        <a:rPr lang="en-US" altLang="ja-JP" b="0" i="1" smtClean="0">
                          <a:solidFill>
                            <a:schemeClr val="tx1"/>
                          </a:solidFill>
                          <a:latin typeface="Cambria Math" panose="02040503050406030204" pitchFamily="18" charset="0"/>
                          <a:ea typeface="Cambria Math" panose="02040503050406030204" pitchFamily="18" charset="0"/>
                        </a:rPr>
                        <m:t>≈</m:t>
                      </m:r>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r>
                        <a:rPr lang="en-US" altLang="ja-JP" b="0" i="0"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oMath>
                  </m:oMathPara>
                </a14:m>
                <a:endParaRPr lang="en-US" altLang="ja-JP" dirty="0">
                  <a:solidFill>
                    <a:schemeClr val="tx1"/>
                  </a:solidFill>
                </a:endParaRPr>
              </a:p>
              <a:p>
                <a:pPr marL="0" indent="0">
                  <a:buNone/>
                </a:pPr>
                <a:r>
                  <a:rPr lang="ja-JP" altLang="en-US" sz="2800" dirty="0">
                    <a:solidFill>
                      <a:schemeClr val="tx1"/>
                    </a:solidFill>
                  </a:rPr>
                  <a:t>ドル建て</a:t>
                </a:r>
                <a14:m>
                  <m:oMath xmlns:m="http://schemas.openxmlformats.org/officeDocument/2006/math">
                    <m:r>
                      <a:rPr lang="ja-JP" altLang="en-US" sz="2800" i="1" smtClean="0">
                        <a:solidFill>
                          <a:schemeClr val="tx1"/>
                        </a:solidFill>
                        <a:latin typeface="Cambria Math" panose="02040503050406030204" pitchFamily="18" charset="0"/>
                      </a:rPr>
                      <m:t>リスクフリーレート</m:t>
                    </m:r>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𝑟</m:t>
                        </m:r>
                      </m:e>
                      <m:sub>
                        <m:r>
                          <a:rPr lang="en-US" altLang="ja-JP" sz="2800" i="1">
                            <a:solidFill>
                              <a:schemeClr val="tx1"/>
                            </a:solidFill>
                            <a:latin typeface="Cambria Math" panose="02040503050406030204" pitchFamily="18" charset="0"/>
                          </a:rPr>
                          <m:t>𝑈𝑆</m:t>
                        </m:r>
                      </m:sub>
                    </m:sSub>
                    <m:r>
                      <a:rPr lang="ja-JP" altLang="en-US" sz="2800" i="1">
                        <a:solidFill>
                          <a:schemeClr val="tx1"/>
                        </a:solidFill>
                        <a:latin typeface="Cambria Math" panose="02040503050406030204" pitchFamily="18" charset="0"/>
                      </a:rPr>
                      <m:t>を用い</m:t>
                    </m:r>
                  </m:oMath>
                </a14:m>
                <a:r>
                  <a:rPr kumimoji="1" lang="ja-JP" altLang="en-US" sz="2800" dirty="0">
                    <a:solidFill>
                      <a:schemeClr val="tx1"/>
                    </a:solidFill>
                  </a:rPr>
                  <a:t>て変形</a:t>
                </a:r>
                <a:endParaRPr kumimoji="1" lang="en-US" altLang="ja-JP" sz="2800" dirty="0">
                  <a:solidFill>
                    <a:schemeClr val="tx1"/>
                  </a:solidFill>
                </a:endParaRPr>
              </a:p>
              <a:p>
                <a:pPr marL="0" indent="0">
                  <a:buNone/>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𝑅</m:t>
                          </m:r>
                        </m:e>
                        <m:sub>
                          <m:r>
                            <a:rPr lang="en-US" altLang="ja-JP" b="0" i="1" smtClean="0">
                              <a:latin typeface="Cambria Math" panose="02040503050406030204" pitchFamily="18" charset="0"/>
                            </a:rPr>
                            <m:t>𝑈</m:t>
                          </m:r>
                        </m:sub>
                      </m:sSub>
                      <m:r>
                        <a:rPr lang="en-US" altLang="ja-JP" b="0" i="1" smtClean="0">
                          <a:solidFill>
                            <a:schemeClr val="tx1"/>
                          </a:solidFill>
                          <a:latin typeface="Cambria Math" panose="02040503050406030204" pitchFamily="18" charset="0"/>
                          <a:ea typeface="Cambria Math" panose="02040503050406030204" pitchFamily="18" charset="0"/>
                        </a:rPr>
                        <m:t>≈(</m:t>
                      </m:r>
                      <m:acc>
                        <m:accPr>
                          <m:chr m:val="̃"/>
                          <m:ctrlPr>
                            <a:rPr lang="en-US" altLang="ja-JP" i="1">
                              <a:solidFill>
                                <a:schemeClr val="tx1"/>
                              </a:solidFill>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m:t>
                              </m:r>
                            </m:sup>
                          </m:sSup>
                        </m:e>
                      </m:acc>
                      <m:r>
                        <a:rPr lang="en-US" altLang="ja-JP" b="0" i="0" smtClean="0">
                          <a:solidFill>
                            <a:srgbClr val="FF0000"/>
                          </a:solidFill>
                          <a:latin typeface="Cambria Math" panose="02040503050406030204" pitchFamily="18" charset="0"/>
                          <a:ea typeface="Cambria Math" panose="02040503050406030204" pitchFamily="18" charset="0"/>
                        </a:rPr>
                        <m:t>+</m:t>
                      </m:r>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𝑟</m:t>
                          </m:r>
                        </m:e>
                        <m:sub>
                          <m:r>
                            <a:rPr lang="en-US" altLang="ja-JP" i="1">
                              <a:solidFill>
                                <a:srgbClr val="FF0000"/>
                              </a:solidFill>
                              <a:latin typeface="Cambria Math" panose="02040503050406030204" pitchFamily="18" charset="0"/>
                            </a:rPr>
                            <m:t>𝑈𝑆</m:t>
                          </m:r>
                        </m:sub>
                      </m:sSub>
                      <m:r>
                        <a:rPr lang="en-US" altLang="ja-JP" b="0" i="1" smtClean="0">
                          <a:solidFill>
                            <a:schemeClr val="tx1"/>
                          </a:solidFill>
                          <a:latin typeface="Cambria Math" panose="02040503050406030204" pitchFamily="18" charset="0"/>
                        </a:rPr>
                        <m:t>)</m:t>
                      </m:r>
                      <m:r>
                        <a:rPr lang="en-US" altLang="ja-JP" b="0" i="0" smtClean="0">
                          <a:solidFill>
                            <a:schemeClr val="tx1"/>
                          </a:solidFill>
                          <a:latin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lang="en-US" altLang="ja-JP" b="0" i="1" smtClean="0">
                          <a:solidFill>
                            <a:srgbClr val="FF0000"/>
                          </a:solidFill>
                          <a:latin typeface="Cambria Math" panose="02040503050406030204" pitchFamily="18" charset="0"/>
                        </a:rPr>
                        <m:t>−</m:t>
                      </m:r>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𝑟</m:t>
                          </m:r>
                        </m:e>
                        <m:sub>
                          <m:r>
                            <a:rPr lang="en-US" altLang="ja-JP" sz="2800" i="1">
                              <a:solidFill>
                                <a:srgbClr val="FF0000"/>
                              </a:solidFill>
                              <a:latin typeface="Cambria Math" panose="02040503050406030204" pitchFamily="18" charset="0"/>
                            </a:rPr>
                            <m:t>𝑈𝑆</m:t>
                          </m:r>
                        </m:sub>
                      </m:sSub>
                      <m:r>
                        <a:rPr lang="en-US" altLang="ja-JP" sz="2800" b="0" i="1" smtClean="0">
                          <a:solidFill>
                            <a:schemeClr val="tx1"/>
                          </a:solidFill>
                          <a:latin typeface="Cambria Math" panose="02040503050406030204" pitchFamily="18" charset="0"/>
                        </a:rPr>
                        <m:t>)</m:t>
                      </m:r>
                    </m:oMath>
                  </m:oMathPara>
                </a14:m>
                <a:endParaRPr lang="en-US" altLang="ja-JP" sz="2800" dirty="0">
                  <a:solidFill>
                    <a:schemeClr val="tx1"/>
                  </a:solidFill>
                </a:endParaRPr>
              </a:p>
              <a:p>
                <a:pPr marL="0" indent="0">
                  <a:buNone/>
                </a:pPr>
                <a:endParaRPr lang="en-US" altLang="ja-JP" sz="2800" dirty="0">
                  <a:solidFill>
                    <a:schemeClr val="tx1"/>
                  </a:solidFill>
                </a:endParaRPr>
              </a:p>
              <a:p>
                <a:pPr marL="0" indent="0">
                  <a:buNone/>
                </a:pPr>
                <a:r>
                  <a:rPr lang="ja-JP" altLang="en-US" sz="2800" dirty="0">
                    <a:solidFill>
                      <a:schemeClr val="tx1"/>
                    </a:solidFill>
                  </a:rPr>
                  <a:t>ヘッジ付きリターン</a:t>
                </a:r>
                <a:endParaRPr lang="en-US" altLang="ja-JP" sz="2800" dirty="0">
                  <a:solidFill>
                    <a:schemeClr val="tx1"/>
                  </a:solidFill>
                </a:endParaRPr>
              </a:p>
              <a:p>
                <a:pPr marL="0" indent="0">
                  <a:buNone/>
                </a:pPr>
                <a14:m>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𝑅</m:t>
                        </m:r>
                      </m:e>
                      <m:sub>
                        <m:r>
                          <a:rPr lang="en-US" altLang="ja-JP" b="0" i="1" smtClean="0">
                            <a:solidFill>
                              <a:schemeClr val="tx1"/>
                            </a:solidFill>
                            <a:latin typeface="Cambria Math" panose="02040503050406030204" pitchFamily="18" charset="0"/>
                          </a:rPr>
                          <m:t>𝐻</m:t>
                        </m:r>
                      </m:sub>
                    </m:sSub>
                    <m:r>
                      <a:rPr kumimoji="1" lang="en-US" altLang="ja-JP" b="0" i="1" smtClean="0">
                        <a:solidFill>
                          <a:schemeClr val="tx1"/>
                        </a:solidFill>
                        <a:latin typeface="Cambria Math" panose="02040503050406030204" pitchFamily="18" charset="0"/>
                        <a:ea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i="1">
                            <a:solidFill>
                              <a:schemeClr val="tx1"/>
                            </a:solidFill>
                            <a:latin typeface="Cambria Math" panose="02040503050406030204" pitchFamily="18" charset="0"/>
                          </a:rPr>
                          <m:t>𝐽</m:t>
                        </m:r>
                      </m:sub>
                    </m:sSub>
                    <m:r>
                      <a:rPr lang="en-US" altLang="ja-JP" i="1">
                        <a:solidFill>
                          <a:schemeClr val="tx1"/>
                        </a:solidFill>
                        <a:latin typeface="Cambria Math" panose="02040503050406030204" pitchFamily="18" charset="0"/>
                      </a:rPr>
                      <m:t>−</m:t>
                    </m:r>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i="1">
                            <a:solidFill>
                              <a:schemeClr val="tx1"/>
                            </a:solidFill>
                            <a:latin typeface="Cambria Math" panose="02040503050406030204" pitchFamily="18" charset="0"/>
                          </a:rPr>
                          <m:t>𝑈𝑆</m:t>
                        </m:r>
                      </m:sub>
                    </m:sSub>
                    <m:r>
                      <a:rPr kumimoji="1" lang="en-US" altLang="ja-JP" b="0" i="1" smtClean="0">
                        <a:solidFill>
                          <a:schemeClr val="tx1"/>
                        </a:solidFill>
                        <a:latin typeface="Cambria Math" panose="02040503050406030204" pitchFamily="18" charset="0"/>
                        <a:ea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lang="en-US" altLang="ja-JP" b="0" i="1" smtClean="0">
                        <a:solidFill>
                          <a:schemeClr val="tx1"/>
                        </a:solidFill>
                        <a:latin typeface="Cambria Math" panose="02040503050406030204" pitchFamily="18" charset="0"/>
                      </a:rPr>
                      <m:t>=</m:t>
                    </m:r>
                  </m:oMath>
                </a14:m>
                <a:r>
                  <a:rPr lang="en-US" altLang="ja-JP" dirty="0">
                    <a:solidFill>
                      <a:schemeClr val="tx1"/>
                    </a:solidFill>
                  </a:rPr>
                  <a:t> </a:t>
                </a:r>
                <a14:m>
                  <m:oMath xmlns:m="http://schemas.openxmlformats.org/officeDocument/2006/math">
                    <m:r>
                      <a:rPr lang="en-US" altLang="ja-JP" b="0" i="0" smtClean="0">
                        <a:solidFill>
                          <a:schemeClr val="tx1"/>
                        </a:solidFill>
                        <a:latin typeface="Cambria Math" panose="02040503050406030204" pitchFamily="18" charset="0"/>
                        <a:ea typeface="Cambria Math" panose="02040503050406030204" pitchFamily="18" charset="0"/>
                      </a:rPr>
                      <m:t>(</m:t>
                    </m:r>
                    <m:sSubSup>
                      <m:sSubSupPr>
                        <m:ctrlPr>
                          <a:rPr lang="en-US" altLang="ja-JP" i="1">
                            <a:solidFill>
                              <a:schemeClr val="tx1"/>
                            </a:solidFill>
                            <a:latin typeface="Cambria Math" panose="02040503050406030204" pitchFamily="18" charset="0"/>
                            <a:ea typeface="Cambria Math" panose="02040503050406030204" pitchFamily="18" charset="0"/>
                          </a:rPr>
                        </m:ctrlPr>
                      </m:sSubSupPr>
                      <m:e>
                        <m:r>
                          <a:rPr lang="en-US" altLang="ja-JP" i="1">
                            <a:solidFill>
                              <a:schemeClr val="tx1"/>
                            </a:solidFill>
                            <a:latin typeface="Cambria Math" panose="02040503050406030204" pitchFamily="18" charset="0"/>
                            <a:ea typeface="Cambria Math" panose="02040503050406030204" pitchFamily="18" charset="0"/>
                          </a:rPr>
                          <m:t>𝑅</m:t>
                        </m:r>
                      </m:e>
                      <m:sub>
                        <m:r>
                          <a:rPr lang="en-US" altLang="ja-JP" i="1">
                            <a:solidFill>
                              <a:schemeClr val="tx1"/>
                            </a:solidFill>
                            <a:latin typeface="Cambria Math" panose="02040503050406030204" pitchFamily="18" charset="0"/>
                            <a:ea typeface="Cambria Math" panose="02040503050406030204" pitchFamily="18" charset="0"/>
                          </a:rPr>
                          <m:t>𝑈𝑆</m:t>
                        </m:r>
                      </m:sub>
                      <m:sup>
                        <m:r>
                          <a:rPr lang="en-US" altLang="ja-JP" i="1">
                            <a:solidFill>
                              <a:schemeClr val="tx1"/>
                            </a:solidFill>
                            <a:latin typeface="Cambria Math" panose="02040503050406030204" pitchFamily="18" charset="0"/>
                            <a:ea typeface="Cambria Math" panose="02040503050406030204" pitchFamily="18" charset="0"/>
                          </a:rPr>
                          <m:t>∗</m:t>
                        </m:r>
                      </m:sup>
                    </m:sSubSup>
                    <m:r>
                      <a:rPr lang="en-US" altLang="ja-JP" i="1">
                        <a:solidFill>
                          <a:schemeClr val="tx1"/>
                        </a:solidFill>
                        <a:latin typeface="Cambria Math" panose="02040503050406030204" pitchFamily="18" charset="0"/>
                      </a:rPr>
                      <m:t>−</m:t>
                    </m:r>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i="1">
                            <a:solidFill>
                              <a:schemeClr val="tx1"/>
                            </a:solidFill>
                            <a:latin typeface="Cambria Math" panose="02040503050406030204" pitchFamily="18" charset="0"/>
                          </a:rPr>
                          <m:t>𝑈𝑆</m:t>
                        </m:r>
                      </m:sub>
                    </m:sSub>
                    <m:r>
                      <a:rPr lang="en-US" altLang="ja-JP" b="0" i="1" smtClean="0">
                        <a:solidFill>
                          <a:schemeClr val="tx1"/>
                        </a:solidFill>
                        <a:latin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𝑟</m:t>
                        </m:r>
                      </m:e>
                      <m:sub>
                        <m:r>
                          <a:rPr lang="en-US" altLang="ja-JP" i="1">
                            <a:solidFill>
                              <a:schemeClr val="tx1"/>
                            </a:solidFill>
                            <a:latin typeface="Cambria Math" panose="02040503050406030204" pitchFamily="18" charset="0"/>
                          </a:rPr>
                          <m:t>𝐽</m:t>
                        </m:r>
                      </m:sub>
                    </m:sSub>
                  </m:oMath>
                </a14:m>
                <a:endParaRPr kumimoji="1" lang="en-US" altLang="ja-JP" dirty="0">
                  <a:solidFill>
                    <a:schemeClr val="tx1"/>
                  </a:solidFill>
                </a:endParaRPr>
              </a:p>
              <a:p>
                <a:pPr marL="0" indent="0">
                  <a:buNone/>
                </a:pPr>
                <a:endParaRPr lang="en-US" altLang="ja-JP" sz="2800" dirty="0">
                  <a:solidFill>
                    <a:schemeClr val="tx1"/>
                  </a:solidFill>
                </a:endParaRPr>
              </a:p>
              <a:p>
                <a:pPr marL="0" indent="0">
                  <a:buNone/>
                </a:pPr>
                <a:endParaRPr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blipFill>
                <a:blip r:embed="rId2"/>
                <a:stretch>
                  <a:fillRect l="-1478" t="-15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699153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p:txBody>
          <a:bodyPr/>
          <a:lstStyle/>
          <a:p>
            <a:r>
              <a:rPr kumimoji="1" lang="ja-JP" altLang="en-US" dirty="0"/>
              <a:t>補論：</a:t>
            </a:r>
            <a:r>
              <a:rPr lang="ja-JP" altLang="en-US" dirty="0"/>
              <a:t>エクスポージャー</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normAutofit/>
              </a:bodyPr>
              <a:lstStyle/>
              <a:p>
                <a:pPr marL="0" indent="0" algn="ctr">
                  <a:buNone/>
                </a:pPr>
                <a:r>
                  <a:rPr lang="ja-JP" altLang="en-US" sz="2800" i="1" dirty="0">
                    <a:solidFill>
                      <a:schemeClr val="tx1"/>
                    </a:solidFill>
                  </a:rPr>
                  <a:t>ヘッジなしリターン</a:t>
                </a:r>
                <a:endParaRPr kumimoji="1" lang="en-US" altLang="ja-JP" sz="2800" i="1" dirty="0">
                  <a:solidFill>
                    <a:schemeClr val="tx1"/>
                  </a:solidFill>
                </a:endParaRPr>
              </a:p>
              <a:p>
                <a:pPr marL="0" indent="0" algn="ctr">
                  <a:buNone/>
                </a:pPr>
                <a14:m>
                  <m:oMathPara xmlns:m="http://schemas.openxmlformats.org/officeDocument/2006/math">
                    <m:oMathParaPr>
                      <m:jc m:val="center"/>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𝑅</m:t>
                          </m:r>
                        </m:e>
                        <m:sub>
                          <m:r>
                            <a:rPr lang="en-US" altLang="ja-JP" i="1">
                              <a:latin typeface="Cambria Math" panose="02040503050406030204" pitchFamily="18" charset="0"/>
                            </a:rPr>
                            <m:t>𝑈</m:t>
                          </m:r>
                        </m:sub>
                      </m:sSub>
                      <m:r>
                        <a:rPr lang="en-US" altLang="ja-JP" sz="3600" b="0" i="1" smtClean="0">
                          <a:solidFill>
                            <a:schemeClr val="tx1"/>
                          </a:solidFill>
                          <a:latin typeface="Cambria Math" panose="02040503050406030204" pitchFamily="18" charset="0"/>
                          <a:ea typeface="Cambria Math" panose="02040503050406030204" pitchFamily="18" charset="0"/>
                        </a:rPr>
                        <m:t>≈       </m:t>
                      </m:r>
                      <m:d>
                        <m:dPr>
                          <m:ctrlPr>
                            <a:rPr lang="en-US" altLang="ja-JP" sz="3600" b="0" i="1" smtClean="0">
                              <a:solidFill>
                                <a:schemeClr val="tx1"/>
                              </a:solidFill>
                              <a:latin typeface="Cambria Math" panose="02040503050406030204" pitchFamily="18" charset="0"/>
                              <a:ea typeface="Cambria Math" panose="02040503050406030204" pitchFamily="18" charset="0"/>
                            </a:rPr>
                          </m:ctrlPr>
                        </m:dPr>
                        <m:e>
                          <m:acc>
                            <m:accPr>
                              <m:chr m:val="̃"/>
                              <m:ctrlPr>
                                <a:rPr lang="en-US" altLang="ja-JP" sz="3600" i="1">
                                  <a:solidFill>
                                    <a:schemeClr val="tx1"/>
                                  </a:solidFill>
                                  <a:latin typeface="Cambria Math" panose="02040503050406030204" pitchFamily="18" charset="0"/>
                                  <a:ea typeface="Cambria Math" panose="02040503050406030204" pitchFamily="18" charset="0"/>
                                </a:rPr>
                              </m:ctrlPr>
                            </m:accPr>
                            <m:e>
                              <m:sSup>
                                <m:sSupPr>
                                  <m:ctrlPr>
                                    <a:rPr lang="en-US" altLang="ja-JP" sz="3600" i="1">
                                      <a:latin typeface="Cambria Math" panose="02040503050406030204" pitchFamily="18" charset="0"/>
                                    </a:rPr>
                                  </m:ctrlPr>
                                </m:sSupPr>
                                <m:e>
                                  <m:r>
                                    <a:rPr lang="en-US" altLang="ja-JP" sz="3600" i="1">
                                      <a:latin typeface="Cambria Math" panose="02040503050406030204" pitchFamily="18" charset="0"/>
                                    </a:rPr>
                                    <m:t>𝑒</m:t>
                                  </m:r>
                                </m:e>
                                <m:sup>
                                  <m:r>
                                    <a:rPr lang="en-US" altLang="ja-JP" sz="3600" i="1">
                                      <a:latin typeface="Cambria Math" panose="02040503050406030204" pitchFamily="18" charset="0"/>
                                    </a:rPr>
                                    <m:t>∗</m:t>
                                  </m:r>
                                </m:sup>
                              </m:sSup>
                            </m:e>
                          </m:acc>
                          <m:r>
                            <a:rPr lang="en-US" altLang="ja-JP" sz="3600" b="0" i="0" smtClean="0">
                              <a:solidFill>
                                <a:srgbClr val="FF0000"/>
                              </a:solidFill>
                              <a:latin typeface="Cambria Math" panose="02040503050406030204" pitchFamily="18" charset="0"/>
                              <a:ea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𝑟</m:t>
                              </m:r>
                            </m:e>
                            <m:sub>
                              <m:r>
                                <a:rPr lang="en-US" altLang="ja-JP" sz="3600" i="1">
                                  <a:solidFill>
                                    <a:srgbClr val="FF0000"/>
                                  </a:solidFill>
                                  <a:latin typeface="Cambria Math" panose="02040503050406030204" pitchFamily="18" charset="0"/>
                                </a:rPr>
                                <m:t>𝑈𝑆</m:t>
                              </m:r>
                            </m:sub>
                          </m:sSub>
                        </m:e>
                      </m:d>
                      <m:r>
                        <a:rPr lang="en-US" altLang="ja-JP" sz="3600" b="0" i="1" smtClean="0">
                          <a:solidFill>
                            <a:schemeClr val="tx1"/>
                          </a:solidFill>
                          <a:latin typeface="Cambria Math" panose="02040503050406030204" pitchFamily="18" charset="0"/>
                        </a:rPr>
                        <m:t>         </m:t>
                      </m:r>
                      <m:r>
                        <a:rPr lang="en-US" altLang="ja-JP" sz="3600" b="0" i="0" smtClean="0">
                          <a:solidFill>
                            <a:schemeClr val="tx1"/>
                          </a:solidFill>
                          <a:latin typeface="Cambria Math" panose="02040503050406030204" pitchFamily="18" charset="0"/>
                        </a:rPr>
                        <m:t>+        (</m:t>
                      </m:r>
                      <m:sSubSup>
                        <m:sSubSupPr>
                          <m:ctrlPr>
                            <a:rPr lang="en-US" altLang="ja-JP" sz="3600" i="1">
                              <a:solidFill>
                                <a:schemeClr val="tx1"/>
                              </a:solidFill>
                              <a:latin typeface="Cambria Math" panose="02040503050406030204" pitchFamily="18" charset="0"/>
                              <a:ea typeface="Cambria Math" panose="02040503050406030204" pitchFamily="18" charset="0"/>
                            </a:rPr>
                          </m:ctrlPr>
                        </m:sSubSupPr>
                        <m:e>
                          <m:r>
                            <a:rPr lang="en-US" altLang="ja-JP" sz="3600" i="1">
                              <a:solidFill>
                                <a:schemeClr val="tx1"/>
                              </a:solidFill>
                              <a:latin typeface="Cambria Math" panose="02040503050406030204" pitchFamily="18" charset="0"/>
                              <a:ea typeface="Cambria Math" panose="02040503050406030204" pitchFamily="18" charset="0"/>
                            </a:rPr>
                            <m:t>𝑅</m:t>
                          </m:r>
                        </m:e>
                        <m:sub>
                          <m:r>
                            <a:rPr lang="en-US" altLang="ja-JP" sz="3600" i="1">
                              <a:solidFill>
                                <a:schemeClr val="tx1"/>
                              </a:solidFill>
                              <a:latin typeface="Cambria Math" panose="02040503050406030204" pitchFamily="18" charset="0"/>
                              <a:ea typeface="Cambria Math" panose="02040503050406030204" pitchFamily="18" charset="0"/>
                            </a:rPr>
                            <m:t>𝑈𝑆</m:t>
                          </m:r>
                        </m:sub>
                        <m:sup>
                          <m:r>
                            <a:rPr lang="en-US" altLang="ja-JP" sz="3600" i="1">
                              <a:solidFill>
                                <a:schemeClr val="tx1"/>
                              </a:solidFill>
                              <a:latin typeface="Cambria Math" panose="02040503050406030204" pitchFamily="18" charset="0"/>
                              <a:ea typeface="Cambria Math" panose="02040503050406030204" pitchFamily="18" charset="0"/>
                            </a:rPr>
                            <m:t>∗</m:t>
                          </m:r>
                        </m:sup>
                      </m:sSubSup>
                      <m:r>
                        <a:rPr lang="en-US" altLang="ja-JP" sz="3600" b="0" i="1" smtClean="0">
                          <a:solidFill>
                            <a:srgbClr val="FF0000"/>
                          </a:solidFill>
                          <a:latin typeface="Cambria Math" panose="02040503050406030204" pitchFamily="18" charset="0"/>
                        </a:rPr>
                        <m:t>−</m:t>
                      </m:r>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𝑟</m:t>
                          </m:r>
                        </m:e>
                        <m:sub>
                          <m:r>
                            <a:rPr lang="en-US" altLang="ja-JP" i="1">
                              <a:solidFill>
                                <a:srgbClr val="FF0000"/>
                              </a:solidFill>
                              <a:latin typeface="Cambria Math" panose="02040503050406030204" pitchFamily="18" charset="0"/>
                            </a:rPr>
                            <m:t>𝑈𝑆</m:t>
                          </m:r>
                        </m:sub>
                      </m:sSub>
                      <m:r>
                        <a:rPr lang="en-US" altLang="ja-JP" b="0" i="1" smtClean="0">
                          <a:solidFill>
                            <a:schemeClr val="tx1"/>
                          </a:solidFill>
                          <a:latin typeface="Cambria Math" panose="02040503050406030204" pitchFamily="18" charset="0"/>
                        </a:rPr>
                        <m:t>)</m:t>
                      </m:r>
                    </m:oMath>
                  </m:oMathPara>
                </a14:m>
                <a:endParaRPr lang="en-US" altLang="ja-JP" dirty="0">
                  <a:solidFill>
                    <a:schemeClr val="tx1"/>
                  </a:solidFill>
                </a:endParaRPr>
              </a:p>
              <a:p>
                <a:pPr marL="0" indent="0" algn="ctr">
                  <a:buNone/>
                </a:pPr>
                <a:endParaRPr lang="en-US" altLang="ja-JP" sz="2800" dirty="0">
                  <a:solidFill>
                    <a:schemeClr val="tx1"/>
                  </a:solidFill>
                </a:endParaRPr>
              </a:p>
              <a:p>
                <a:pPr marL="0" indent="0" algn="ctr">
                  <a:buNone/>
                </a:pPr>
                <a:endParaRPr lang="en-US" altLang="ja-JP" sz="2800" dirty="0">
                  <a:solidFill>
                    <a:schemeClr val="tx1"/>
                  </a:solidFill>
                </a:endParaRPr>
              </a:p>
              <a:p>
                <a:pPr marL="0" indent="0" algn="ctr">
                  <a:buNone/>
                </a:pPr>
                <a:r>
                  <a:rPr lang="ja-JP" altLang="en-US" sz="2800" i="1" dirty="0">
                    <a:solidFill>
                      <a:schemeClr val="tx1"/>
                    </a:solidFill>
                  </a:rPr>
                  <a:t>ヘッジ付きリターン</a:t>
                </a:r>
                <a:endParaRPr lang="en-US" altLang="ja-JP" sz="2800" i="1" dirty="0">
                  <a:solidFill>
                    <a:schemeClr val="tx1"/>
                  </a:solidFill>
                </a:endParaRPr>
              </a:p>
              <a:p>
                <a:pPr marL="914400" lvl="4" indent="0">
                  <a:buNone/>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𝑅</m:t>
                        </m:r>
                      </m:e>
                      <m:sub>
                        <m:r>
                          <a:rPr lang="en-US" altLang="ja-JP" i="1">
                            <a:latin typeface="Cambria Math" panose="02040503050406030204" pitchFamily="18" charset="0"/>
                          </a:rPr>
                          <m:t>𝐻</m:t>
                        </m:r>
                      </m:sub>
                    </m:sSub>
                    <m:r>
                      <a:rPr kumimoji="1" lang="en-US" altLang="ja-JP" sz="3600" b="0" i="1" smtClean="0">
                        <a:solidFill>
                          <a:schemeClr val="tx1"/>
                        </a:solidFill>
                        <a:latin typeface="Cambria Math" panose="02040503050406030204" pitchFamily="18" charset="0"/>
                      </a:rPr>
                      <m:t>≈</m:t>
                    </m:r>
                  </m:oMath>
                </a14:m>
                <a:r>
                  <a:rPr lang="en-US" altLang="ja-JP" sz="3600" dirty="0">
                    <a:solidFill>
                      <a:schemeClr val="tx1"/>
                    </a:solidFill>
                  </a:rPr>
                  <a:t>       </a:t>
                </a:r>
                <a14:m>
                  <m:oMath xmlns:m="http://schemas.openxmlformats.org/officeDocument/2006/math">
                    <m:r>
                      <a:rPr lang="en-US" altLang="ja-JP" sz="3600" b="0" i="0" smtClean="0">
                        <a:solidFill>
                          <a:schemeClr val="tx1"/>
                        </a:solidFill>
                        <a:latin typeface="Cambria Math" panose="02040503050406030204" pitchFamily="18" charset="0"/>
                      </a:rPr>
                      <m:t>(</m:t>
                    </m:r>
                    <m:sSubSup>
                      <m:sSubSupPr>
                        <m:ctrlPr>
                          <a:rPr lang="en-US" altLang="ja-JP" sz="3600" i="1">
                            <a:solidFill>
                              <a:schemeClr val="tx1"/>
                            </a:solidFill>
                            <a:latin typeface="Cambria Math" panose="02040503050406030204" pitchFamily="18" charset="0"/>
                            <a:ea typeface="Cambria Math" panose="02040503050406030204" pitchFamily="18" charset="0"/>
                          </a:rPr>
                        </m:ctrlPr>
                      </m:sSubSupPr>
                      <m:e>
                        <m:r>
                          <a:rPr lang="en-US" altLang="ja-JP" sz="3600" i="1">
                            <a:solidFill>
                              <a:schemeClr val="tx1"/>
                            </a:solidFill>
                            <a:latin typeface="Cambria Math" panose="02040503050406030204" pitchFamily="18" charset="0"/>
                            <a:ea typeface="Cambria Math" panose="02040503050406030204" pitchFamily="18" charset="0"/>
                          </a:rPr>
                          <m:t>𝑅</m:t>
                        </m:r>
                      </m:e>
                      <m:sub>
                        <m:r>
                          <a:rPr lang="en-US" altLang="ja-JP" sz="3600" i="1">
                            <a:solidFill>
                              <a:schemeClr val="tx1"/>
                            </a:solidFill>
                            <a:latin typeface="Cambria Math" panose="02040503050406030204" pitchFamily="18" charset="0"/>
                            <a:ea typeface="Cambria Math" panose="02040503050406030204" pitchFamily="18" charset="0"/>
                          </a:rPr>
                          <m:t>𝑈𝑆</m:t>
                        </m:r>
                      </m:sub>
                      <m:sup>
                        <m:r>
                          <a:rPr lang="en-US" altLang="ja-JP" sz="3600" i="1">
                            <a:solidFill>
                              <a:schemeClr val="tx1"/>
                            </a:solidFill>
                            <a:latin typeface="Cambria Math" panose="02040503050406030204" pitchFamily="18" charset="0"/>
                            <a:ea typeface="Cambria Math" panose="02040503050406030204" pitchFamily="18" charset="0"/>
                          </a:rPr>
                          <m:t>∗</m:t>
                        </m:r>
                      </m:sup>
                    </m:sSubSup>
                    <m:r>
                      <a:rPr lang="en-US" altLang="ja-JP" sz="3600" i="1">
                        <a:solidFill>
                          <a:schemeClr val="tx1"/>
                        </a:solidFill>
                        <a:latin typeface="Cambria Math" panose="02040503050406030204" pitchFamily="18" charset="0"/>
                      </a:rPr>
                      <m:t>−</m:t>
                    </m:r>
                    <m:sSub>
                      <m:sSubPr>
                        <m:ctrlPr>
                          <a:rPr lang="en-US" altLang="ja-JP" sz="3600" i="1" smtClean="0">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𝑟</m:t>
                        </m:r>
                      </m:e>
                      <m:sub>
                        <m:r>
                          <a:rPr lang="en-US" altLang="ja-JP" sz="3600" i="1">
                            <a:solidFill>
                              <a:srgbClr val="FF0000"/>
                            </a:solidFill>
                            <a:latin typeface="Cambria Math" panose="02040503050406030204" pitchFamily="18" charset="0"/>
                          </a:rPr>
                          <m:t>𝑈𝑆</m:t>
                        </m:r>
                      </m:sub>
                    </m:sSub>
                    <m:r>
                      <a:rPr lang="en-US" altLang="ja-JP" sz="3600" b="0" i="1" smtClean="0">
                        <a:solidFill>
                          <a:schemeClr val="tx1"/>
                        </a:solidFill>
                        <a:latin typeface="Cambria Math" panose="02040503050406030204" pitchFamily="18" charset="0"/>
                      </a:rPr>
                      <m:t>)       +          </m:t>
                    </m:r>
                    <m:sSub>
                      <m:sSubPr>
                        <m:ctrlPr>
                          <a:rPr lang="en-US" altLang="ja-JP" sz="3600" i="1" smtClean="0">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𝑟</m:t>
                        </m:r>
                      </m:e>
                      <m:sub>
                        <m:r>
                          <a:rPr lang="en-US" altLang="ja-JP" sz="3600" i="1">
                            <a:solidFill>
                              <a:srgbClr val="FF0000"/>
                            </a:solidFill>
                            <a:latin typeface="Cambria Math" panose="02040503050406030204" pitchFamily="18" charset="0"/>
                          </a:rPr>
                          <m:t>𝐽</m:t>
                        </m:r>
                      </m:sub>
                    </m:sSub>
                  </m:oMath>
                </a14:m>
                <a:endParaRPr kumimoji="1" lang="en-US" altLang="ja-JP" sz="3600" dirty="0">
                  <a:solidFill>
                    <a:schemeClr val="tx1"/>
                  </a:solidFill>
                </a:endParaRPr>
              </a:p>
              <a:p>
                <a:pPr marL="0" indent="0">
                  <a:buNone/>
                </a:pPr>
                <a:endParaRPr lang="en-US" altLang="ja-JP" sz="2800" dirty="0">
                  <a:solidFill>
                    <a:schemeClr val="tx1"/>
                  </a:solidFill>
                </a:endParaRPr>
              </a:p>
              <a:p>
                <a:pPr marL="0" indent="0">
                  <a:buNone/>
                </a:pPr>
                <a:endParaRPr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4278FCBB-D17C-D742-37BA-0FAFC84B42D7}"/>
                  </a:ext>
                </a:extLst>
              </p:cNvPr>
              <p:cNvSpPr>
                <a:spLocks noGrp="1" noRot="1" noChangeAspect="1" noMove="1" noResize="1" noEditPoints="1" noAdjustHandles="1" noChangeArrowheads="1" noChangeShapeType="1" noTextEdit="1"/>
              </p:cNvSpPr>
              <p:nvPr>
                <p:ph idx="1"/>
              </p:nvPr>
            </p:nvSpPr>
            <p:spPr>
              <a:blipFill>
                <a:blip r:embed="rId2"/>
                <a:stretch>
                  <a:fillRect t="-144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
        <p:nvSpPr>
          <p:cNvPr id="6" name="正方形/長方形 5">
            <a:extLst>
              <a:ext uri="{FF2B5EF4-FFF2-40B4-BE49-F238E27FC236}">
                <a16:creationId xmlns:a16="http://schemas.microsoft.com/office/drawing/2014/main" id="{7717EF5F-D78D-F67B-CF88-897733AF9078}"/>
              </a:ext>
            </a:extLst>
          </p:cNvPr>
          <p:cNvSpPr/>
          <p:nvPr/>
        </p:nvSpPr>
        <p:spPr>
          <a:xfrm>
            <a:off x="3174661" y="2567472"/>
            <a:ext cx="3640206"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円建て</a:t>
            </a:r>
            <a:endParaRPr kumimoji="1" lang="en-US" altLang="ja-JP" sz="2400" dirty="0">
              <a:solidFill>
                <a:schemeClr val="tx1"/>
              </a:solidFill>
            </a:endParaRPr>
          </a:p>
          <a:p>
            <a:pPr algn="ctr"/>
            <a:r>
              <a:rPr kumimoji="1" lang="ja-JP" altLang="en-US" sz="2400" dirty="0">
                <a:solidFill>
                  <a:schemeClr val="tx1"/>
                </a:solidFill>
              </a:rPr>
              <a:t>米</a:t>
            </a:r>
            <a:r>
              <a:rPr kumimoji="1" lang="ja-JP" altLang="en-US" sz="2400" b="1" dirty="0">
                <a:solidFill>
                  <a:srgbClr val="FF0000"/>
                </a:solidFill>
              </a:rPr>
              <a:t>無リスク資産リターン</a:t>
            </a:r>
            <a:endParaRPr kumimoji="1" lang="en-US" altLang="ja-JP" sz="2400" b="1" dirty="0">
              <a:solidFill>
                <a:srgbClr val="FF0000"/>
              </a:solidFill>
            </a:endParaRPr>
          </a:p>
        </p:txBody>
      </p:sp>
      <p:sp>
        <p:nvSpPr>
          <p:cNvPr id="7" name="正方形/長方形 6">
            <a:extLst>
              <a:ext uri="{FF2B5EF4-FFF2-40B4-BE49-F238E27FC236}">
                <a16:creationId xmlns:a16="http://schemas.microsoft.com/office/drawing/2014/main" id="{11090E2B-7D33-3171-053E-A5C9BF49BE5B}"/>
              </a:ext>
            </a:extLst>
          </p:cNvPr>
          <p:cNvSpPr/>
          <p:nvPr/>
        </p:nvSpPr>
        <p:spPr>
          <a:xfrm>
            <a:off x="7386180" y="2567472"/>
            <a:ext cx="3640206"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米</a:t>
            </a:r>
            <a:r>
              <a:rPr kumimoji="1" lang="ja-JP" altLang="en-US" sz="2400" b="1" dirty="0">
                <a:solidFill>
                  <a:srgbClr val="FF0000"/>
                </a:solidFill>
              </a:rPr>
              <a:t>無リスク金利に対する</a:t>
            </a:r>
            <a:r>
              <a:rPr kumimoji="1" lang="ja-JP" altLang="en-US" sz="2400" dirty="0">
                <a:solidFill>
                  <a:schemeClr val="tx1"/>
                </a:solidFill>
              </a:rPr>
              <a:t>米資産の</a:t>
            </a:r>
            <a:r>
              <a:rPr kumimoji="1" lang="ja-JP" altLang="en-US" sz="2400" b="1" dirty="0">
                <a:solidFill>
                  <a:srgbClr val="FF0000"/>
                </a:solidFill>
              </a:rPr>
              <a:t>超過リターン</a:t>
            </a:r>
            <a:endParaRPr kumimoji="1" lang="en-US" altLang="ja-JP" sz="2400" b="1" dirty="0">
              <a:solidFill>
                <a:srgbClr val="FF0000"/>
              </a:solidFill>
            </a:endParaRPr>
          </a:p>
        </p:txBody>
      </p:sp>
      <p:sp>
        <p:nvSpPr>
          <p:cNvPr id="8" name="正方形/長方形 7">
            <a:extLst>
              <a:ext uri="{FF2B5EF4-FFF2-40B4-BE49-F238E27FC236}">
                <a16:creationId xmlns:a16="http://schemas.microsoft.com/office/drawing/2014/main" id="{64F6B138-E3C6-03E4-0D91-3BF33278E4FB}"/>
              </a:ext>
            </a:extLst>
          </p:cNvPr>
          <p:cNvSpPr/>
          <p:nvPr/>
        </p:nvSpPr>
        <p:spPr>
          <a:xfrm>
            <a:off x="7386180" y="5092779"/>
            <a:ext cx="3640206"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solidFill>
                  <a:schemeClr val="tx1"/>
                </a:solidFill>
              </a:rPr>
              <a:t>日</a:t>
            </a:r>
            <a:r>
              <a:rPr kumimoji="1" lang="ja-JP" altLang="en-US" sz="2400" b="1" dirty="0">
                <a:solidFill>
                  <a:srgbClr val="FF0000"/>
                </a:solidFill>
              </a:rPr>
              <a:t>無リスク資産リターン</a:t>
            </a:r>
            <a:endParaRPr kumimoji="1" lang="en-US" altLang="ja-JP" sz="2400" b="1" dirty="0">
              <a:solidFill>
                <a:srgbClr val="FF0000"/>
              </a:solidFill>
            </a:endParaRPr>
          </a:p>
        </p:txBody>
      </p:sp>
      <p:sp>
        <p:nvSpPr>
          <p:cNvPr id="9" name="正方形/長方形 8">
            <a:extLst>
              <a:ext uri="{FF2B5EF4-FFF2-40B4-BE49-F238E27FC236}">
                <a16:creationId xmlns:a16="http://schemas.microsoft.com/office/drawing/2014/main" id="{7D1F0AAF-9288-FBCA-38EF-622F3A3E8871}"/>
              </a:ext>
            </a:extLst>
          </p:cNvPr>
          <p:cNvSpPr/>
          <p:nvPr/>
        </p:nvSpPr>
        <p:spPr>
          <a:xfrm>
            <a:off x="3174661" y="5091182"/>
            <a:ext cx="3640206" cy="767752"/>
          </a:xfrm>
          <a:prstGeom prst="rect">
            <a:avLst/>
          </a:prstGeom>
          <a:solidFill>
            <a:schemeClr val="accent2">
              <a:lumMod val="40000"/>
              <a:lumOff val="60000"/>
            </a:schemeClr>
          </a:solidFill>
          <a:ln w="285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solidFill>
                  <a:schemeClr val="tx1"/>
                </a:solidFill>
              </a:rPr>
              <a:t>米</a:t>
            </a:r>
            <a:r>
              <a:rPr kumimoji="1" lang="ja-JP" altLang="en-US" sz="2400" b="1" dirty="0">
                <a:solidFill>
                  <a:srgbClr val="FF0000"/>
                </a:solidFill>
              </a:rPr>
              <a:t>無リスク金利に対する</a:t>
            </a:r>
            <a:r>
              <a:rPr kumimoji="1" lang="ja-JP" altLang="en-US" sz="2400" dirty="0">
                <a:solidFill>
                  <a:schemeClr val="tx1"/>
                </a:solidFill>
              </a:rPr>
              <a:t>米資産の</a:t>
            </a:r>
            <a:r>
              <a:rPr kumimoji="1" lang="ja-JP" altLang="en-US" sz="2400" b="1" dirty="0">
                <a:solidFill>
                  <a:srgbClr val="FF0000"/>
                </a:solidFill>
              </a:rPr>
              <a:t>超過リターン</a:t>
            </a:r>
            <a:endParaRPr kumimoji="1" lang="en-US" altLang="ja-JP" sz="2400" b="1" dirty="0">
              <a:solidFill>
                <a:srgbClr val="FF0000"/>
              </a:solidFill>
            </a:endParaRPr>
          </a:p>
        </p:txBody>
      </p:sp>
    </p:spTree>
    <p:extLst>
      <p:ext uri="{BB962C8B-B14F-4D97-AF65-F5344CB8AC3E}">
        <p14:creationId xmlns:p14="http://schemas.microsoft.com/office/powerpoint/2010/main" val="89094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a:xfrm>
            <a:off x="300736" y="228092"/>
            <a:ext cx="5606288" cy="889881"/>
          </a:xfrm>
        </p:spPr>
        <p:txBody>
          <a:bodyPr/>
          <a:lstStyle/>
          <a:p>
            <a:r>
              <a:rPr lang="ja-JP" altLang="en-US" dirty="0"/>
              <a:t>エクスポージャーの例：株</a:t>
            </a:r>
            <a:endParaRPr kumimoji="1" lang="ja-JP" altLang="en-US" dirty="0"/>
          </a:p>
        </p:txBody>
      </p:sp>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normAutofit/>
          </a:bodyPr>
          <a:lstStyle/>
          <a:p>
            <a:pPr marL="0" indent="0">
              <a:buNone/>
            </a:pPr>
            <a:endParaRPr kumimoji="1" lang="en-US" altLang="ja-JP" sz="2800" dirty="0">
              <a:solidFill>
                <a:schemeClr val="tx1"/>
              </a:solidFill>
            </a:endParaRPr>
          </a:p>
          <a:p>
            <a:pPr marL="0" indent="0">
              <a:buNone/>
            </a:pPr>
            <a:endParaRPr lang="en-US" altLang="ja-JP" sz="2800" dirty="0">
              <a:solidFill>
                <a:schemeClr val="tx1"/>
              </a:solidFill>
            </a:endParaRPr>
          </a:p>
          <a:p>
            <a:pPr marL="0" indent="0">
              <a:buNone/>
            </a:pPr>
            <a:endParaRPr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27</a:t>
            </a:fld>
            <a:endParaRPr lang="en-US" dirty="0"/>
          </a:p>
        </p:txBody>
      </p:sp>
      <p:pic>
        <p:nvPicPr>
          <p:cNvPr id="8" name="図 7">
            <a:extLst>
              <a:ext uri="{FF2B5EF4-FFF2-40B4-BE49-F238E27FC236}">
                <a16:creationId xmlns:a16="http://schemas.microsoft.com/office/drawing/2014/main" id="{AA5C1E7F-E2F3-C044-853B-0468B7144511}"/>
              </a:ext>
            </a:extLst>
          </p:cNvPr>
          <p:cNvPicPr>
            <a:picLocks noChangeAspect="1"/>
          </p:cNvPicPr>
          <p:nvPr/>
        </p:nvPicPr>
        <p:blipFill>
          <a:blip r:embed="rId3"/>
          <a:stretch>
            <a:fillRect/>
          </a:stretch>
        </p:blipFill>
        <p:spPr>
          <a:xfrm>
            <a:off x="537915" y="2356771"/>
            <a:ext cx="11116170" cy="2144458"/>
          </a:xfrm>
          <a:prstGeom prst="rect">
            <a:avLst/>
          </a:prstGeom>
        </p:spPr>
      </p:pic>
    </p:spTree>
    <p:extLst>
      <p:ext uri="{BB962C8B-B14F-4D97-AF65-F5344CB8AC3E}">
        <p14:creationId xmlns:p14="http://schemas.microsoft.com/office/powerpoint/2010/main" val="2774803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a:xfrm>
            <a:off x="300736" y="228092"/>
            <a:ext cx="6520688" cy="889881"/>
          </a:xfrm>
        </p:spPr>
        <p:txBody>
          <a:bodyPr>
            <a:normAutofit fontScale="90000"/>
          </a:bodyPr>
          <a:lstStyle/>
          <a:p>
            <a:r>
              <a:rPr lang="ja-JP" altLang="en-US" dirty="0"/>
              <a:t>エクスポージャーの例：デリバティブ</a:t>
            </a:r>
            <a:endParaRPr kumimoji="1" lang="ja-JP" altLang="en-US" dirty="0"/>
          </a:p>
        </p:txBody>
      </p:sp>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normAutofit/>
          </a:bodyPr>
          <a:lstStyle/>
          <a:p>
            <a:pPr marL="0" indent="0">
              <a:buNone/>
            </a:pPr>
            <a:endParaRPr kumimoji="1" lang="en-US" altLang="ja-JP" sz="2800" dirty="0">
              <a:solidFill>
                <a:schemeClr val="tx1"/>
              </a:solidFill>
            </a:endParaRPr>
          </a:p>
          <a:p>
            <a:pPr marL="0" indent="0">
              <a:buNone/>
            </a:pPr>
            <a:endParaRPr lang="en-US" altLang="ja-JP" sz="2800" dirty="0">
              <a:solidFill>
                <a:schemeClr val="tx1"/>
              </a:solidFill>
            </a:endParaRPr>
          </a:p>
          <a:p>
            <a:pPr marL="0" indent="0">
              <a:buNone/>
            </a:pPr>
            <a:endParaRPr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5" name="図 4">
            <a:extLst>
              <a:ext uri="{FF2B5EF4-FFF2-40B4-BE49-F238E27FC236}">
                <a16:creationId xmlns:a16="http://schemas.microsoft.com/office/drawing/2014/main" id="{FA4B9412-E2FA-B251-63F4-495FB430816D}"/>
              </a:ext>
            </a:extLst>
          </p:cNvPr>
          <p:cNvPicPr>
            <a:picLocks noChangeAspect="1"/>
          </p:cNvPicPr>
          <p:nvPr/>
        </p:nvPicPr>
        <p:blipFill>
          <a:blip r:embed="rId3"/>
          <a:stretch>
            <a:fillRect/>
          </a:stretch>
        </p:blipFill>
        <p:spPr>
          <a:xfrm>
            <a:off x="804019" y="2222982"/>
            <a:ext cx="10583962" cy="2412036"/>
          </a:xfrm>
          <a:prstGeom prst="rect">
            <a:avLst/>
          </a:prstGeom>
        </p:spPr>
      </p:pic>
    </p:spTree>
    <p:extLst>
      <p:ext uri="{BB962C8B-B14F-4D97-AF65-F5344CB8AC3E}">
        <p14:creationId xmlns:p14="http://schemas.microsoft.com/office/powerpoint/2010/main" val="45688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p:txBody>
          <a:bodyPr/>
          <a:lstStyle/>
          <a:p>
            <a:r>
              <a:rPr kumimoji="1" lang="ja-JP" altLang="en-US" dirty="0"/>
              <a:t>問１</a:t>
            </a:r>
          </a:p>
        </p:txBody>
      </p:sp>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522758" y="1434336"/>
            <a:ext cx="11097048" cy="4859276"/>
          </a:xfrm>
        </p:spPr>
        <p:txBody>
          <a:bodyPr>
            <a:normAutofit/>
          </a:bodyPr>
          <a:lstStyle/>
          <a:p>
            <a:pPr marL="0" indent="0">
              <a:buNone/>
            </a:pPr>
            <a:endParaRPr kumimoji="1" lang="en-US" altLang="ja-JP" sz="2500" dirty="0"/>
          </a:p>
          <a:p>
            <a:pPr marL="0" indent="0">
              <a:buNone/>
            </a:pPr>
            <a:endParaRPr lang="en-US" altLang="ja-JP" sz="2500" dirty="0"/>
          </a:p>
          <a:p>
            <a:pPr marL="0" indent="0">
              <a:buNone/>
            </a:pPr>
            <a:r>
              <a:rPr kumimoji="1" lang="ja-JP" altLang="en-US" sz="2500" dirty="0"/>
              <a:t>日本の企業年金である</a:t>
            </a:r>
            <a:r>
              <a:rPr kumimoji="1" lang="en-US" altLang="ja-JP" sz="2500" dirty="0"/>
              <a:t>ABC</a:t>
            </a:r>
            <a:r>
              <a:rPr kumimoji="1" lang="ja-JP" altLang="en-US" sz="2500" dirty="0"/>
              <a:t>年金基金では、株式運用を日本株式と米国株式に区分し、それぞれに期待リターンとリスクを設定して投資・管理している。前期</a:t>
            </a:r>
            <a:r>
              <a:rPr kumimoji="1" lang="en-US" altLang="ja-JP" sz="2500" dirty="0"/>
              <a:t>1</a:t>
            </a:r>
            <a:r>
              <a:rPr kumimoji="1" lang="ja-JP" altLang="en-US" sz="2500" dirty="0"/>
              <a:t>年間の米国株式投資は為替をヘッジせず、パフォーマンスおよび関連するデータは図表</a:t>
            </a:r>
            <a:r>
              <a:rPr kumimoji="1" lang="en-US" altLang="ja-JP" sz="2500" dirty="0"/>
              <a:t>1</a:t>
            </a:r>
            <a:r>
              <a:rPr kumimoji="1" lang="ja-JP" altLang="en-US" sz="2500" dirty="0"/>
              <a:t>のとおりであった。</a:t>
            </a:r>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12559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a:xfrm>
            <a:off x="300736" y="228092"/>
            <a:ext cx="5606288" cy="889881"/>
          </a:xfrm>
        </p:spPr>
        <p:txBody>
          <a:bodyPr>
            <a:normAutofit fontScale="90000"/>
          </a:bodyPr>
          <a:lstStyle/>
          <a:p>
            <a:r>
              <a:rPr lang="ja-JP" altLang="en-US" dirty="0"/>
              <a:t>エクスポージャーの例：その他</a:t>
            </a:r>
            <a:endParaRPr kumimoji="1" lang="ja-JP" altLang="en-US" dirty="0"/>
          </a:p>
        </p:txBody>
      </p:sp>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normAutofit/>
          </a:bodyPr>
          <a:lstStyle/>
          <a:p>
            <a:pPr marL="0" indent="0">
              <a:buNone/>
            </a:pPr>
            <a:endParaRPr kumimoji="1" lang="en-US" altLang="ja-JP" sz="2800" dirty="0">
              <a:solidFill>
                <a:schemeClr val="tx1"/>
              </a:solidFill>
            </a:endParaRPr>
          </a:p>
          <a:p>
            <a:pPr marL="0" indent="0">
              <a:buNone/>
            </a:pPr>
            <a:endParaRPr lang="en-US" altLang="ja-JP" sz="2800" dirty="0">
              <a:solidFill>
                <a:schemeClr val="tx1"/>
              </a:solidFill>
            </a:endParaRPr>
          </a:p>
          <a:p>
            <a:pPr marL="0" indent="0">
              <a:buNone/>
            </a:pPr>
            <a:endParaRPr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sz="2800" dirty="0">
              <a:solidFill>
                <a:schemeClr val="tx1"/>
              </a:solidFill>
            </a:endParaRPr>
          </a:p>
          <a:p>
            <a:pPr marL="0" indent="0">
              <a:buNone/>
            </a:pPr>
            <a:endParaRPr kumimoji="1" lang="en-US" altLang="ja-JP" dirty="0">
              <a:solidFill>
                <a:schemeClr val="tx1"/>
              </a:solidFill>
            </a:endParaRPr>
          </a:p>
          <a:p>
            <a:pPr marL="914400" lvl="4" indent="0">
              <a:buNone/>
            </a:pPr>
            <a:endParaRPr kumimoji="1" lang="en-US" altLang="ja-JP" dirty="0">
              <a:solidFill>
                <a:schemeClr val="tx1"/>
              </a:solidFill>
            </a:endParaRPr>
          </a:p>
          <a:p>
            <a:pPr marL="228600" lvl="1"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29</a:t>
            </a:fld>
            <a:endParaRPr lang="en-US" dirty="0"/>
          </a:p>
        </p:txBody>
      </p:sp>
      <p:pic>
        <p:nvPicPr>
          <p:cNvPr id="5" name="図 4">
            <a:extLst>
              <a:ext uri="{FF2B5EF4-FFF2-40B4-BE49-F238E27FC236}">
                <a16:creationId xmlns:a16="http://schemas.microsoft.com/office/drawing/2014/main" id="{5D7355CF-58FB-61CC-0058-D3C384AC773F}"/>
              </a:ext>
            </a:extLst>
          </p:cNvPr>
          <p:cNvPicPr>
            <a:picLocks noChangeAspect="1"/>
          </p:cNvPicPr>
          <p:nvPr/>
        </p:nvPicPr>
        <p:blipFill>
          <a:blip r:embed="rId2"/>
          <a:stretch>
            <a:fillRect/>
          </a:stretch>
        </p:blipFill>
        <p:spPr>
          <a:xfrm>
            <a:off x="696185" y="2452903"/>
            <a:ext cx="10799630" cy="2048446"/>
          </a:xfrm>
          <a:prstGeom prst="rect">
            <a:avLst/>
          </a:prstGeom>
        </p:spPr>
      </p:pic>
    </p:spTree>
    <p:extLst>
      <p:ext uri="{BB962C8B-B14F-4D97-AF65-F5344CB8AC3E}">
        <p14:creationId xmlns:p14="http://schemas.microsoft.com/office/powerpoint/2010/main" val="368863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lstStyle/>
          <a:p>
            <a:r>
              <a:rPr kumimoji="1" lang="ja-JP" altLang="en-US" dirty="0"/>
              <a:t>問２（１）</a:t>
            </a: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
        <p:nvSpPr>
          <p:cNvPr id="8" name="コンテンツ プレースホルダー 2">
            <a:extLst>
              <a:ext uri="{FF2B5EF4-FFF2-40B4-BE49-F238E27FC236}">
                <a16:creationId xmlns:a16="http://schemas.microsoft.com/office/drawing/2014/main" id="{1C721990-4ADC-1D02-E209-FCD9F381B91F}"/>
              </a:ext>
            </a:extLst>
          </p:cNvPr>
          <p:cNvSpPr>
            <a:spLocks noGrp="1"/>
          </p:cNvSpPr>
          <p:nvPr>
            <p:ph idx="1"/>
          </p:nvPr>
        </p:nvSpPr>
        <p:spPr>
          <a:xfrm>
            <a:off x="846974" y="1389024"/>
            <a:ext cx="10515600" cy="4351338"/>
          </a:xfrm>
        </p:spPr>
        <p:txBody>
          <a:bodyPr>
            <a:normAutofit/>
          </a:bodyPr>
          <a:lstStyle/>
          <a:p>
            <a:pPr marL="0" indent="0">
              <a:buNone/>
            </a:pPr>
            <a:r>
              <a:rPr lang="ja-JP" altLang="en-US" sz="2400" dirty="0"/>
              <a:t>エクスポージャーについて、以下の問いに答えなさい。</a:t>
            </a:r>
            <a:endParaRPr lang="en-US" altLang="ja-JP" sz="2400" dirty="0"/>
          </a:p>
          <a:p>
            <a:pPr marL="0" indent="0">
              <a:buNone/>
            </a:pPr>
            <a:r>
              <a:rPr lang="ja-JP" altLang="en-US" sz="2400" dirty="0"/>
              <a:t>なお、先物契約に関して、配当や証拠金は無視できるものとする。</a:t>
            </a:r>
            <a:endParaRPr lang="en-US" altLang="ja-JP" sz="2400" dirty="0"/>
          </a:p>
          <a:p>
            <a:pPr marL="0" indent="0">
              <a:buNone/>
            </a:pPr>
            <a:endParaRPr lang="en-US" altLang="ja-JP" sz="2800" dirty="0"/>
          </a:p>
          <a:p>
            <a:pPr marL="457200" indent="-457200">
              <a:buAutoNum type="arabicParenBoth"/>
            </a:pPr>
            <a:r>
              <a:rPr lang="ja-JP" altLang="en-US" sz="2800" b="1" u="sng" dirty="0"/>
              <a:t>株式先物の買いポジションを取る場合</a:t>
            </a:r>
            <a:r>
              <a:rPr lang="ja-JP" altLang="en-US" sz="2800" dirty="0"/>
              <a:t>と、</a:t>
            </a:r>
            <a:br>
              <a:rPr lang="en-US" altLang="ja-JP" sz="2800" dirty="0"/>
            </a:br>
            <a:r>
              <a:rPr lang="ja-JP" altLang="en-US" sz="2800" b="1" u="wavyHeavy" dirty="0"/>
              <a:t>借入れにより資金を調達して原資産である株式に投資する場合</a:t>
            </a:r>
            <a:r>
              <a:rPr lang="ja-JP" altLang="en-US" sz="2800" dirty="0"/>
              <a:t>について、それぞれ株式のエクスポージャーの大きさを</a:t>
            </a:r>
            <a:br>
              <a:rPr lang="en-US" altLang="ja-JP" sz="2800" dirty="0"/>
            </a:br>
            <a:r>
              <a:rPr lang="ja-JP" altLang="en-US" sz="2800" dirty="0"/>
              <a:t>明らかにして、両者の違いの有無を説明しなさい。</a:t>
            </a:r>
            <a:endParaRPr lang="en-US" altLang="ja-JP" sz="2800" dirty="0"/>
          </a:p>
        </p:txBody>
      </p:sp>
    </p:spTree>
    <p:extLst>
      <p:ext uri="{BB962C8B-B14F-4D97-AF65-F5344CB8AC3E}">
        <p14:creationId xmlns:p14="http://schemas.microsoft.com/office/powerpoint/2010/main" val="4249395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lstStyle/>
          <a:p>
            <a:r>
              <a:rPr kumimoji="1" lang="ja-JP" altLang="en-US" dirty="0"/>
              <a:t>問２（１）</a:t>
            </a: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10" name="図 9">
            <a:extLst>
              <a:ext uri="{FF2B5EF4-FFF2-40B4-BE49-F238E27FC236}">
                <a16:creationId xmlns:a16="http://schemas.microsoft.com/office/drawing/2014/main" id="{6174C955-7E4B-BFB1-35D1-835EE68E76EE}"/>
              </a:ext>
            </a:extLst>
          </p:cNvPr>
          <p:cNvPicPr>
            <a:picLocks noChangeAspect="1"/>
          </p:cNvPicPr>
          <p:nvPr/>
        </p:nvPicPr>
        <p:blipFill>
          <a:blip r:embed="rId2"/>
          <a:stretch>
            <a:fillRect/>
          </a:stretch>
        </p:blipFill>
        <p:spPr>
          <a:xfrm>
            <a:off x="944715" y="1892807"/>
            <a:ext cx="10302570" cy="1015365"/>
          </a:xfrm>
          <a:prstGeom prst="rect">
            <a:avLst/>
          </a:prstGeom>
        </p:spPr>
      </p:pic>
      <p:pic>
        <p:nvPicPr>
          <p:cNvPr id="12" name="図 11">
            <a:extLst>
              <a:ext uri="{FF2B5EF4-FFF2-40B4-BE49-F238E27FC236}">
                <a16:creationId xmlns:a16="http://schemas.microsoft.com/office/drawing/2014/main" id="{0C1E02E6-8477-1A52-A52B-A2F75FF802EA}"/>
              </a:ext>
            </a:extLst>
          </p:cNvPr>
          <p:cNvPicPr>
            <a:picLocks noChangeAspect="1"/>
          </p:cNvPicPr>
          <p:nvPr/>
        </p:nvPicPr>
        <p:blipFill>
          <a:blip r:embed="rId3"/>
          <a:stretch>
            <a:fillRect/>
          </a:stretch>
        </p:blipFill>
        <p:spPr>
          <a:xfrm>
            <a:off x="944715" y="3280676"/>
            <a:ext cx="10302570" cy="1990115"/>
          </a:xfrm>
          <a:prstGeom prst="rect">
            <a:avLst/>
          </a:prstGeom>
        </p:spPr>
      </p:pic>
    </p:spTree>
    <p:extLst>
      <p:ext uri="{BB962C8B-B14F-4D97-AF65-F5344CB8AC3E}">
        <p14:creationId xmlns:p14="http://schemas.microsoft.com/office/powerpoint/2010/main" val="540397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lstStyle/>
          <a:p>
            <a:r>
              <a:rPr kumimoji="1" lang="ja-JP" altLang="en-US" dirty="0"/>
              <a:t>問２（２）</a:t>
            </a: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
        <p:nvSpPr>
          <p:cNvPr id="8" name="コンテンツ プレースホルダー 2">
            <a:extLst>
              <a:ext uri="{FF2B5EF4-FFF2-40B4-BE49-F238E27FC236}">
                <a16:creationId xmlns:a16="http://schemas.microsoft.com/office/drawing/2014/main" id="{1C721990-4ADC-1D02-E209-FCD9F381B91F}"/>
              </a:ext>
            </a:extLst>
          </p:cNvPr>
          <p:cNvSpPr>
            <a:spLocks noGrp="1"/>
          </p:cNvSpPr>
          <p:nvPr>
            <p:ph idx="1"/>
          </p:nvPr>
        </p:nvSpPr>
        <p:spPr>
          <a:xfrm>
            <a:off x="846974" y="1389024"/>
            <a:ext cx="10515600" cy="4351338"/>
          </a:xfrm>
        </p:spPr>
        <p:txBody>
          <a:bodyPr>
            <a:normAutofit/>
          </a:bodyPr>
          <a:lstStyle/>
          <a:p>
            <a:pPr marL="0" indent="0">
              <a:buNone/>
            </a:pPr>
            <a:r>
              <a:rPr lang="ja-JP" altLang="en-US" sz="2400" dirty="0"/>
              <a:t>エクスポージャーについて、以下の問いに答えなさい。</a:t>
            </a:r>
            <a:endParaRPr lang="en-US" altLang="ja-JP" sz="2400" dirty="0"/>
          </a:p>
          <a:p>
            <a:pPr marL="0" indent="0">
              <a:buNone/>
            </a:pPr>
            <a:r>
              <a:rPr lang="ja-JP" altLang="en-US" sz="2400" dirty="0"/>
              <a:t>なお、先物契約に関して、配当や証拠金は無視できるものとする。</a:t>
            </a:r>
            <a:endParaRPr lang="en-US" altLang="ja-JP" sz="2400" dirty="0"/>
          </a:p>
          <a:p>
            <a:pPr marL="0" indent="0">
              <a:buNone/>
            </a:pPr>
            <a:endParaRPr lang="en-US" altLang="ja-JP" sz="2400" dirty="0"/>
          </a:p>
          <a:p>
            <a:pPr marL="0" indent="0">
              <a:buNone/>
            </a:pPr>
            <a:r>
              <a:rPr lang="en-US" altLang="ja-JP" sz="2800" dirty="0"/>
              <a:t>(2)</a:t>
            </a:r>
            <a:r>
              <a:rPr lang="ja-JP" altLang="en-US" sz="2800" dirty="0"/>
              <a:t>　</a:t>
            </a:r>
            <a:r>
              <a:rPr lang="ja-JP" altLang="en-US" sz="2800" b="1" u="sng" dirty="0"/>
              <a:t>米国株式先物</a:t>
            </a:r>
            <a:r>
              <a:rPr lang="ja-JP" altLang="en-US" sz="2800" dirty="0"/>
              <a:t>、</a:t>
            </a:r>
            <a:r>
              <a:rPr lang="ja-JP" altLang="en-US" sz="2800" b="1" u="sng" dirty="0"/>
              <a:t>為替フォワード契約</a:t>
            </a:r>
            <a:r>
              <a:rPr lang="ja-JP" altLang="en-US" sz="2800" dirty="0"/>
              <a:t>および</a:t>
            </a:r>
            <a:r>
              <a:rPr lang="ja-JP" altLang="en-US" sz="2800" b="1" u="sng" dirty="0"/>
              <a:t>円資金</a:t>
            </a:r>
            <a:r>
              <a:rPr lang="ja-JP" altLang="en-US" sz="2800" dirty="0"/>
              <a:t>を用いて、</a:t>
            </a:r>
            <a:br>
              <a:rPr lang="en-US" altLang="ja-JP" sz="2800" dirty="0"/>
            </a:br>
            <a:r>
              <a:rPr lang="ja-JP" altLang="en-US" sz="2800" dirty="0"/>
              <a:t>　　</a:t>
            </a:r>
            <a:r>
              <a:rPr lang="ja-JP" altLang="en-US" sz="2800" b="1" u="wavyHeavy" dirty="0"/>
              <a:t>為替リスクをヘッジしない米国株式投資</a:t>
            </a:r>
            <a:r>
              <a:rPr lang="ja-JP" altLang="en-US" sz="2800" dirty="0"/>
              <a:t>と同じ</a:t>
            </a:r>
            <a:br>
              <a:rPr lang="en-US" altLang="ja-JP" sz="2800" dirty="0"/>
            </a:br>
            <a:r>
              <a:rPr lang="ja-JP" altLang="en-US" sz="2800" dirty="0"/>
              <a:t>　　エクスポージャーを得るには、</a:t>
            </a:r>
            <a:br>
              <a:rPr lang="en-US" altLang="ja-JP" sz="2800" dirty="0"/>
            </a:br>
            <a:r>
              <a:rPr lang="ja-JP" altLang="en-US" sz="2800" dirty="0"/>
              <a:t>　　どのようなポジションを作ればよいか説明しなさい。</a:t>
            </a:r>
            <a:endParaRPr lang="en-US" altLang="ja-JP" sz="2800" dirty="0"/>
          </a:p>
        </p:txBody>
      </p:sp>
    </p:spTree>
    <p:extLst>
      <p:ext uri="{BB962C8B-B14F-4D97-AF65-F5344CB8AC3E}">
        <p14:creationId xmlns:p14="http://schemas.microsoft.com/office/powerpoint/2010/main" val="109790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問２（</a:t>
            </a:r>
            <a:r>
              <a:rPr lang="ja-JP" altLang="en-US" dirty="0"/>
              <a:t>２</a:t>
            </a:r>
            <a:r>
              <a:rPr kumimoji="1" lang="ja-JP" altLang="en-US" dirty="0"/>
              <a:t>）</a:t>
            </a: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33</a:t>
            </a:fld>
            <a:endParaRPr lang="en-US" dirty="0"/>
          </a:p>
        </p:txBody>
      </p:sp>
      <p:pic>
        <p:nvPicPr>
          <p:cNvPr id="3" name="図 2">
            <a:extLst>
              <a:ext uri="{FF2B5EF4-FFF2-40B4-BE49-F238E27FC236}">
                <a16:creationId xmlns:a16="http://schemas.microsoft.com/office/drawing/2014/main" id="{D3A7A9F3-1641-4E07-0DD9-0D9112219DB4}"/>
              </a:ext>
            </a:extLst>
          </p:cNvPr>
          <p:cNvPicPr>
            <a:picLocks noChangeAspect="1"/>
          </p:cNvPicPr>
          <p:nvPr/>
        </p:nvPicPr>
        <p:blipFill>
          <a:blip r:embed="rId2"/>
          <a:stretch>
            <a:fillRect/>
          </a:stretch>
        </p:blipFill>
        <p:spPr>
          <a:xfrm>
            <a:off x="1160928" y="1399080"/>
            <a:ext cx="9941732" cy="1403985"/>
          </a:xfrm>
          <a:prstGeom prst="rect">
            <a:avLst/>
          </a:prstGeom>
        </p:spPr>
      </p:pic>
      <p:pic>
        <p:nvPicPr>
          <p:cNvPr id="5" name="図 4">
            <a:extLst>
              <a:ext uri="{FF2B5EF4-FFF2-40B4-BE49-F238E27FC236}">
                <a16:creationId xmlns:a16="http://schemas.microsoft.com/office/drawing/2014/main" id="{3E823F15-A108-213F-F5E2-9730134AEFB8}"/>
              </a:ext>
            </a:extLst>
          </p:cNvPr>
          <p:cNvPicPr>
            <a:picLocks noChangeAspect="1"/>
          </p:cNvPicPr>
          <p:nvPr/>
        </p:nvPicPr>
        <p:blipFill>
          <a:blip r:embed="rId3"/>
          <a:stretch>
            <a:fillRect/>
          </a:stretch>
        </p:blipFill>
        <p:spPr>
          <a:xfrm>
            <a:off x="1160929" y="3003422"/>
            <a:ext cx="9941731" cy="3225371"/>
          </a:xfrm>
          <a:prstGeom prst="rect">
            <a:avLst/>
          </a:prstGeom>
        </p:spPr>
      </p:pic>
    </p:spTree>
    <p:extLst>
      <p:ext uri="{BB962C8B-B14F-4D97-AF65-F5344CB8AC3E}">
        <p14:creationId xmlns:p14="http://schemas.microsoft.com/office/powerpoint/2010/main" val="1092692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65EE-954E-FC97-6E0C-A275502A4C28}"/>
              </a:ext>
            </a:extLst>
          </p:cNvPr>
          <p:cNvSpPr>
            <a:spLocks noGrp="1"/>
          </p:cNvSpPr>
          <p:nvPr>
            <p:ph type="title"/>
          </p:nvPr>
        </p:nvSpPr>
        <p:spPr>
          <a:xfrm>
            <a:off x="1600200" y="2314381"/>
            <a:ext cx="8991600" cy="1645920"/>
          </a:xfrm>
        </p:spPr>
        <p:txBody>
          <a:bodyPr/>
          <a:lstStyle/>
          <a:p>
            <a:r>
              <a:rPr kumimoji="1" lang="ja-JP" altLang="en-US" dirty="0"/>
              <a:t>問３</a:t>
            </a:r>
          </a:p>
        </p:txBody>
      </p:sp>
      <p:sp>
        <p:nvSpPr>
          <p:cNvPr id="3" name="テキスト プレースホルダー 2">
            <a:extLst>
              <a:ext uri="{FF2B5EF4-FFF2-40B4-BE49-F238E27FC236}">
                <a16:creationId xmlns:a16="http://schemas.microsoft.com/office/drawing/2014/main" id="{F648D18F-910E-9DA3-D012-2F1B97B49AE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DB050B5-B0C0-3DED-F939-F09FC8CDBD22}"/>
              </a:ext>
            </a:extLst>
          </p:cNvPr>
          <p:cNvSpPr>
            <a:spLocks noGrp="1"/>
          </p:cNvSpPr>
          <p:nvPr>
            <p:ph type="sldNum" sz="quarter" idx="12"/>
          </p:nvPr>
        </p:nvSpPr>
        <p:spPr/>
        <p:txBody>
          <a:bodyPr/>
          <a:lstStyle/>
          <a:p>
            <a:fld id="{8A7A6979-0714-4377-B894-6BE4C2D6E202}" type="slidenum">
              <a:rPr lang="en-US" smtClean="0"/>
              <a:pPr/>
              <a:t>34</a:t>
            </a:fld>
            <a:endParaRPr lang="en-US" dirty="0"/>
          </a:p>
        </p:txBody>
      </p:sp>
    </p:spTree>
    <p:extLst>
      <p:ext uri="{BB962C8B-B14F-4D97-AF65-F5344CB8AC3E}">
        <p14:creationId xmlns:p14="http://schemas.microsoft.com/office/powerpoint/2010/main" val="1695328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DBAA-4D5D-247B-2951-52F0C718E3CF}"/>
              </a:ext>
            </a:extLst>
          </p:cNvPr>
          <p:cNvSpPr>
            <a:spLocks noGrp="1"/>
          </p:cNvSpPr>
          <p:nvPr>
            <p:ph type="title"/>
          </p:nvPr>
        </p:nvSpPr>
        <p:spPr/>
        <p:txBody>
          <a:bodyPr/>
          <a:lstStyle/>
          <a:p>
            <a:r>
              <a:rPr kumimoji="1" lang="ja-JP" altLang="en-US" dirty="0"/>
              <a:t>問３</a:t>
            </a:r>
          </a:p>
        </p:txBody>
      </p:sp>
      <p:sp>
        <p:nvSpPr>
          <p:cNvPr id="3" name="コンテンツ プレースホルダー 2">
            <a:extLst>
              <a:ext uri="{FF2B5EF4-FFF2-40B4-BE49-F238E27FC236}">
                <a16:creationId xmlns:a16="http://schemas.microsoft.com/office/drawing/2014/main" id="{180DD400-4FCC-17DB-2294-3E938273AF2E}"/>
              </a:ext>
            </a:extLst>
          </p:cNvPr>
          <p:cNvSpPr>
            <a:spLocks noGrp="1"/>
          </p:cNvSpPr>
          <p:nvPr>
            <p:ph idx="1"/>
          </p:nvPr>
        </p:nvSpPr>
        <p:spPr/>
        <p:txBody>
          <a:bodyPr>
            <a:normAutofit fontScale="92500" lnSpcReduction="10000"/>
          </a:bodyPr>
          <a:lstStyle/>
          <a:p>
            <a:pPr marL="0" indent="0">
              <a:buNone/>
            </a:pPr>
            <a:r>
              <a:rPr kumimoji="1" lang="en-US" altLang="ja-JP" sz="2200" dirty="0"/>
              <a:t>ABC</a:t>
            </a:r>
            <a:r>
              <a:rPr kumimoji="1" lang="ja-JP" altLang="en-US" sz="2200" dirty="0"/>
              <a:t>年金基金の要因分解方法について、以下の問に答えなさい。</a:t>
            </a:r>
            <a:endParaRPr kumimoji="1" lang="en-US" altLang="ja-JP" sz="2200" dirty="0"/>
          </a:p>
          <a:p>
            <a:pPr marL="0" indent="0">
              <a:buNone/>
            </a:pPr>
            <a:r>
              <a:rPr kumimoji="1" lang="ja-JP" altLang="en-US" sz="2200" b="0" i="0" u="none" strike="noStrike" kern="1200" cap="none" spc="0" normalizeH="0" baseline="0" noProof="0" dirty="0">
                <a:ln>
                  <a:noFill/>
                </a:ln>
                <a:solidFill>
                  <a:srgbClr val="000000"/>
                </a:solidFill>
                <a:effectLst/>
                <a:uLnTx/>
                <a:uFillTx/>
                <a:latin typeface="Calibri"/>
                <a:ea typeface="游ゴシック Medium"/>
                <a:cs typeface="+mn-cs"/>
              </a:rPr>
              <a:t>（１）投資行動評価の観点から「現地通貨建てリターン」および「為替レート変化率」をそれぞれ別個に獲得したり回避したりできるかどうかを明らかにして、</a:t>
            </a:r>
            <a:r>
              <a:rPr kumimoji="1" lang="en-US" altLang="ja-JP" sz="2200" b="0" i="0" u="none" strike="noStrike" kern="1200" cap="none" spc="0" normalizeH="0" baseline="0" noProof="0" dirty="0">
                <a:ln>
                  <a:noFill/>
                </a:ln>
                <a:solidFill>
                  <a:srgbClr val="000000"/>
                </a:solidFill>
                <a:effectLst/>
                <a:uLnTx/>
                <a:uFillTx/>
                <a:latin typeface="Calibri"/>
                <a:ea typeface="游ゴシック Medium"/>
                <a:cs typeface="+mn-cs"/>
              </a:rPr>
              <a:t>ABC</a:t>
            </a:r>
            <a:r>
              <a:rPr kumimoji="1" lang="ja-JP" altLang="en-US" sz="2200" b="0" i="0" u="none" strike="noStrike" kern="1200" cap="none" spc="0" normalizeH="0" baseline="0" noProof="0" dirty="0">
                <a:ln>
                  <a:noFill/>
                </a:ln>
                <a:solidFill>
                  <a:srgbClr val="000000"/>
                </a:solidFill>
                <a:effectLst/>
                <a:uLnTx/>
                <a:uFillTx/>
                <a:latin typeface="Calibri"/>
                <a:ea typeface="游ゴシック Medium"/>
                <a:cs typeface="+mn-cs"/>
              </a:rPr>
              <a:t>年金基金の要因分解方法の問題点を指摘しなさい。</a:t>
            </a:r>
            <a:endParaRPr kumimoji="1" lang="en-US" altLang="ja-JP" sz="2200" b="0" i="0" u="none" strike="noStrike" kern="1200" cap="none" spc="0" normalizeH="0" baseline="0" noProof="0" dirty="0">
              <a:ln>
                <a:noFill/>
              </a:ln>
              <a:solidFill>
                <a:srgbClr val="000000"/>
              </a:solidFill>
              <a:effectLst/>
              <a:uLnTx/>
              <a:uFillTx/>
              <a:latin typeface="Calibri"/>
              <a:ea typeface="游ゴシック Medium"/>
              <a:cs typeface="+mn-cs"/>
            </a:endParaRPr>
          </a:p>
          <a:p>
            <a:pPr marL="0" indent="0">
              <a:buNone/>
            </a:pPr>
            <a:endParaRPr lang="en-US" altLang="ja-JP" sz="2200" dirty="0">
              <a:solidFill>
                <a:srgbClr val="000000"/>
              </a:solidFill>
              <a:latin typeface="Calibri"/>
              <a:ea typeface="游ゴシック Medium"/>
            </a:endParaRPr>
          </a:p>
          <a:p>
            <a:pPr marL="0" indent="0">
              <a:buNone/>
            </a:pPr>
            <a:r>
              <a:rPr kumimoji="1" lang="ja-JP" altLang="en-US" sz="2200" b="0" i="0" u="none" strike="noStrike" kern="1200" cap="none" spc="0" normalizeH="0" baseline="0" noProof="0" dirty="0">
                <a:ln>
                  <a:noFill/>
                </a:ln>
                <a:solidFill>
                  <a:srgbClr val="000000"/>
                </a:solidFill>
                <a:effectLst/>
                <a:uLnTx/>
                <a:uFillTx/>
                <a:latin typeface="Calibri"/>
                <a:ea typeface="游ゴシック Medium"/>
                <a:cs typeface="+mn-cs"/>
              </a:rPr>
              <a:t>（２）</a:t>
            </a:r>
            <a:r>
              <a:rPr lang="ja-JP" altLang="en-US" sz="2200" dirty="0"/>
              <a:t>米国株式のリターンについて、投資行動を評価する際に（１）の問題点を回避できる要因分解方法の１つとして、</a:t>
            </a:r>
            <a:endParaRPr lang="en-US" altLang="ja-JP" sz="2200" dirty="0"/>
          </a:p>
          <a:p>
            <a:pPr marL="0" indent="0">
              <a:buNone/>
            </a:pPr>
            <a:r>
              <a:rPr kumimoji="1" lang="ja-JP" altLang="en-US" sz="2200" dirty="0"/>
              <a:t>米国株式リターン（円建て）</a:t>
            </a:r>
            <a:endParaRPr kumimoji="1" lang="en-US" altLang="ja-JP" sz="2200" dirty="0"/>
          </a:p>
          <a:p>
            <a:pPr marL="0" indent="0">
              <a:buNone/>
            </a:pPr>
            <a:r>
              <a:rPr lang="ja-JP" altLang="en-US" sz="2200" dirty="0"/>
              <a:t>＝米国株式エクスポージャーリターン＋米ドル・エクスポージャー・リターン＋円金利</a:t>
            </a:r>
            <a:endParaRPr lang="en-US" altLang="ja-JP" sz="2200" dirty="0"/>
          </a:p>
          <a:p>
            <a:pPr marL="0" indent="0">
              <a:buNone/>
            </a:pPr>
            <a:r>
              <a:rPr kumimoji="1" lang="ja-JP" altLang="en-US" sz="2200" dirty="0"/>
              <a:t>＝米国株式超過リターン＋米ドル外貨預金リターン　</a:t>
            </a:r>
            <a:endParaRPr kumimoji="1" lang="en-US" altLang="ja-JP" sz="2200" dirty="0"/>
          </a:p>
          <a:p>
            <a:pPr marL="0" indent="0">
              <a:buNone/>
            </a:pPr>
            <a:r>
              <a:rPr lang="ja-JP" altLang="en-US" sz="2200" dirty="0"/>
              <a:t>とする手法がある。</a:t>
            </a:r>
            <a:endParaRPr lang="en-US" altLang="ja-JP" sz="2200" dirty="0"/>
          </a:p>
          <a:p>
            <a:pPr marL="0" indent="0">
              <a:buNone/>
            </a:pPr>
            <a:r>
              <a:rPr kumimoji="1" lang="ja-JP" altLang="en-US" sz="2200" dirty="0"/>
              <a:t>　この要因分解方法に従い、為替をヘッジしないとした投資判断を評価しなさい。</a:t>
            </a:r>
            <a:endParaRPr kumimoji="1" lang="en-US" altLang="ja-JP" sz="2200" dirty="0"/>
          </a:p>
          <a:p>
            <a:pPr marL="0" indent="0">
              <a:buNone/>
            </a:pPr>
            <a:endParaRPr kumimoji="1" lang="en-US" altLang="ja-JP" sz="2400" b="0" i="0" u="none" strike="noStrike" kern="1200" cap="none" spc="0" normalizeH="0" baseline="0" noProof="0" dirty="0">
              <a:ln>
                <a:noFill/>
              </a:ln>
              <a:solidFill>
                <a:srgbClr val="000000"/>
              </a:solidFill>
              <a:effectLst/>
              <a:uLnTx/>
              <a:uFillTx/>
              <a:latin typeface="Calibri"/>
              <a:ea typeface="游ゴシック Medium"/>
              <a:cs typeface="+mn-cs"/>
            </a:endParaRP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B02EA280-361D-ABEF-7EAC-6BDCFA52E0B4}"/>
              </a:ext>
            </a:extLst>
          </p:cNvPr>
          <p:cNvSpPr>
            <a:spLocks noGrp="1"/>
          </p:cNvSpPr>
          <p:nvPr>
            <p:ph type="sldNum" sz="quarter" idx="12"/>
          </p:nvPr>
        </p:nvSpPr>
        <p:spPr/>
        <p:txBody>
          <a:bodyPr/>
          <a:lstStyle/>
          <a:p>
            <a:fld id="{8A7A6979-0714-4377-B894-6BE4C2D6E202}" type="slidenum">
              <a:rPr lang="en-US" smtClean="0"/>
              <a:pPr/>
              <a:t>35</a:t>
            </a:fld>
            <a:endParaRPr lang="en-US" dirty="0"/>
          </a:p>
        </p:txBody>
      </p:sp>
    </p:spTree>
    <p:extLst>
      <p:ext uri="{BB962C8B-B14F-4D97-AF65-F5344CB8AC3E}">
        <p14:creationId xmlns:p14="http://schemas.microsoft.com/office/powerpoint/2010/main" val="2867796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7E50152-42D8-0A89-9570-81F1CD383CA4}"/>
              </a:ext>
            </a:extLst>
          </p:cNvPr>
          <p:cNvSpPr>
            <a:spLocks noGrp="1"/>
          </p:cNvSpPr>
          <p:nvPr>
            <p:ph idx="1"/>
          </p:nvPr>
        </p:nvSpPr>
        <p:spPr/>
        <p:txBody>
          <a:bodyPr/>
          <a:lstStyle/>
          <a:p>
            <a:pPr marL="0" indent="0">
              <a:buNone/>
            </a:pPr>
            <a:r>
              <a:rPr kumimoji="1" lang="ja-JP" altLang="en-US" dirty="0">
                <a:solidFill>
                  <a:srgbClr val="FF0000"/>
                </a:solidFill>
              </a:rPr>
              <a:t>エクスポージャー</a:t>
            </a:r>
            <a:r>
              <a:rPr kumimoji="1" lang="ja-JP" altLang="en-US" dirty="0">
                <a:solidFill>
                  <a:schemeClr val="tx1"/>
                </a:solidFill>
              </a:rPr>
              <a:t>とは、何らかの価値変動要因に対してポートフォリオがさらされている度合いのこと</a:t>
            </a:r>
            <a:endParaRPr kumimoji="1" lang="en-US" altLang="ja-JP" dirty="0">
              <a:solidFill>
                <a:schemeClr val="tx1"/>
              </a:solidFill>
            </a:endParaRPr>
          </a:p>
          <a:p>
            <a:pPr marL="0" indent="0">
              <a:buNone/>
            </a:pPr>
            <a:endParaRPr lang="en-US" altLang="ja-JP" dirty="0">
              <a:solidFill>
                <a:schemeClr val="tx1"/>
              </a:solidFill>
            </a:endParaRPr>
          </a:p>
          <a:p>
            <a:pPr marL="0" indent="0">
              <a:buNone/>
            </a:pPr>
            <a:r>
              <a:rPr kumimoji="1" lang="ja-JP" altLang="en-US" dirty="0">
                <a:solidFill>
                  <a:srgbClr val="FF0000"/>
                </a:solidFill>
              </a:rPr>
              <a:t>エクスポージャー</a:t>
            </a:r>
            <a:r>
              <a:rPr kumimoji="1" lang="ja-JP" altLang="en-US" dirty="0">
                <a:solidFill>
                  <a:schemeClr val="tx1"/>
                </a:solidFill>
              </a:rPr>
              <a:t>には、株式の株価変動リスクや為替変動リスクなどがある</a:t>
            </a:r>
            <a:endParaRPr kumimoji="1" lang="en-US" altLang="ja-JP" dirty="0">
              <a:solidFill>
                <a:schemeClr val="tx1"/>
              </a:solidFill>
            </a:endParaRPr>
          </a:p>
          <a:p>
            <a:pPr marL="0" indent="0">
              <a:buNone/>
            </a:pPr>
            <a:endParaRPr lang="en-US" altLang="ja-JP" dirty="0">
              <a:solidFill>
                <a:schemeClr val="tx1"/>
              </a:solidFill>
            </a:endParaRPr>
          </a:p>
          <a:p>
            <a:pPr marL="0" indent="0">
              <a:buNone/>
            </a:pPr>
            <a:endParaRPr kumimoji="1" lang="ja-JP" altLang="en-US" dirty="0">
              <a:solidFill>
                <a:schemeClr val="tx1"/>
              </a:solidFill>
            </a:endParaRPr>
          </a:p>
        </p:txBody>
      </p:sp>
      <p:sp>
        <p:nvSpPr>
          <p:cNvPr id="3" name="スライド番号プレースホルダー 2">
            <a:extLst>
              <a:ext uri="{FF2B5EF4-FFF2-40B4-BE49-F238E27FC236}">
                <a16:creationId xmlns:a16="http://schemas.microsoft.com/office/drawing/2014/main" id="{12302199-F52F-DEA5-B4F7-13E983A7BA8B}"/>
              </a:ext>
            </a:extLst>
          </p:cNvPr>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3600483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a:xfrm>
            <a:off x="307314" y="267563"/>
            <a:ext cx="5058664" cy="889881"/>
          </a:xfrm>
        </p:spPr>
        <p:txBody>
          <a:bodyPr>
            <a:normAutofit fontScale="90000"/>
          </a:bodyPr>
          <a:lstStyle/>
          <a:p>
            <a:r>
              <a:rPr kumimoji="1" lang="ja-JP" altLang="en-US" dirty="0"/>
              <a:t>補論：</a:t>
            </a:r>
            <a:r>
              <a:rPr lang="ja-JP" altLang="en-US" sz="3100" dirty="0"/>
              <a:t>エクスポージャー・リターン</a:t>
            </a:r>
            <a:endParaRPr kumimoji="1" lang="ja-JP" altLang="en-US" sz="3100" dirty="0"/>
          </a:p>
        </p:txBody>
      </p:sp>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p:txBody>
          <a:bodyPr/>
          <a:lstStyle/>
          <a:p>
            <a:pPr marL="0" indent="0">
              <a:buNone/>
            </a:pPr>
            <a:r>
              <a:rPr lang="ja-JP" altLang="en-US" dirty="0">
                <a:solidFill>
                  <a:srgbClr val="FF0000"/>
                </a:solidFill>
                <a:latin typeface="游ゴシック Medium" panose="020B0500000000000000" pitchFamily="50" charset="-128"/>
                <a:ea typeface="游ゴシック Medium" panose="020B0500000000000000" pitchFamily="50" charset="-128"/>
              </a:rPr>
              <a:t>エクスポージャーリターン</a:t>
            </a:r>
            <a:r>
              <a:rPr lang="ja-JP" altLang="en-US" dirty="0">
                <a:latin typeface="游ゴシック Medium" panose="020B0500000000000000" pitchFamily="50" charset="-128"/>
                <a:ea typeface="游ゴシック Medium" panose="020B0500000000000000" pitchFamily="50" charset="-128"/>
              </a:rPr>
              <a:t>とは、ポートフォリオのリターンがどの価格変動要因に対して</a:t>
            </a:r>
            <a:r>
              <a:rPr lang="ja-JP" altLang="en-US" dirty="0">
                <a:solidFill>
                  <a:srgbClr val="FF0000"/>
                </a:solidFill>
                <a:latin typeface="游ゴシック Medium" panose="020B0500000000000000" pitchFamily="50" charset="-128"/>
                <a:ea typeface="游ゴシック Medium" panose="020B0500000000000000" pitchFamily="50" charset="-128"/>
              </a:rPr>
              <a:t>エクスポージャー</a:t>
            </a:r>
            <a:r>
              <a:rPr lang="ja-JP" altLang="en-US" dirty="0">
                <a:latin typeface="游ゴシック Medium" panose="020B0500000000000000" pitchFamily="50" charset="-128"/>
                <a:ea typeface="游ゴシック Medium" panose="020B0500000000000000" pitchFamily="50" charset="-128"/>
              </a:rPr>
              <a:t>をとったことに起因するかを示すもの。</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b="0" i="0" dirty="0">
                <a:solidFill>
                  <a:srgbClr val="FF0000"/>
                </a:solidFill>
                <a:effectLst/>
                <a:latin typeface="Söhne"/>
              </a:rPr>
              <a:t>エクスポージャーリターン</a:t>
            </a:r>
            <a:r>
              <a:rPr lang="ja-JP" altLang="en-US" b="0" i="0" dirty="0">
                <a:solidFill>
                  <a:srgbClr val="0F0F0F"/>
                </a:solidFill>
                <a:effectLst/>
                <a:latin typeface="Söhne"/>
              </a:rPr>
              <a:t>は、ポートフォリオの構造やアクティブな選択に基づいて計算され、投資家がどのようなリスクに対して投資行動を取っているかを理解するための指標となる。</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37</a:t>
            </a:fld>
            <a:endParaRPr lang="en-US" dirty="0"/>
          </a:p>
        </p:txBody>
      </p:sp>
    </p:spTree>
    <p:extLst>
      <p:ext uri="{BB962C8B-B14F-4D97-AF65-F5344CB8AC3E}">
        <p14:creationId xmlns:p14="http://schemas.microsoft.com/office/powerpoint/2010/main" val="3169076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9D2F0328-91D8-0184-B390-E448989159E9}"/>
              </a:ext>
            </a:extLst>
          </p:cNvPr>
          <p:cNvGraphicFramePr>
            <a:graphicFrameLocks noGrp="1"/>
          </p:cNvGraphicFramePr>
          <p:nvPr>
            <p:ph idx="1"/>
          </p:nvPr>
        </p:nvGraphicFramePr>
        <p:xfrm>
          <a:off x="1008063" y="1506458"/>
          <a:ext cx="10302870" cy="4466306"/>
        </p:xfrm>
        <a:graphic>
          <a:graphicData uri="http://schemas.openxmlformats.org/drawingml/2006/table">
            <a:tbl>
              <a:tblPr firstRow="1" bandRow="1">
                <a:tableStyleId>{5940675A-B579-460E-94D1-54222C63F5DA}</a:tableStyleId>
              </a:tblPr>
              <a:tblGrid>
                <a:gridCol w="1717145">
                  <a:extLst>
                    <a:ext uri="{9D8B030D-6E8A-4147-A177-3AD203B41FA5}">
                      <a16:colId xmlns:a16="http://schemas.microsoft.com/office/drawing/2014/main" val="976226562"/>
                    </a:ext>
                  </a:extLst>
                </a:gridCol>
                <a:gridCol w="1717145">
                  <a:extLst>
                    <a:ext uri="{9D8B030D-6E8A-4147-A177-3AD203B41FA5}">
                      <a16:colId xmlns:a16="http://schemas.microsoft.com/office/drawing/2014/main" val="1554510097"/>
                    </a:ext>
                  </a:extLst>
                </a:gridCol>
                <a:gridCol w="1717145">
                  <a:extLst>
                    <a:ext uri="{9D8B030D-6E8A-4147-A177-3AD203B41FA5}">
                      <a16:colId xmlns:a16="http://schemas.microsoft.com/office/drawing/2014/main" val="1227175643"/>
                    </a:ext>
                  </a:extLst>
                </a:gridCol>
                <a:gridCol w="1717145">
                  <a:extLst>
                    <a:ext uri="{9D8B030D-6E8A-4147-A177-3AD203B41FA5}">
                      <a16:colId xmlns:a16="http://schemas.microsoft.com/office/drawing/2014/main" val="3266550739"/>
                    </a:ext>
                  </a:extLst>
                </a:gridCol>
                <a:gridCol w="1717145">
                  <a:extLst>
                    <a:ext uri="{9D8B030D-6E8A-4147-A177-3AD203B41FA5}">
                      <a16:colId xmlns:a16="http://schemas.microsoft.com/office/drawing/2014/main" val="959468061"/>
                    </a:ext>
                  </a:extLst>
                </a:gridCol>
                <a:gridCol w="1717145">
                  <a:extLst>
                    <a:ext uri="{9D8B030D-6E8A-4147-A177-3AD203B41FA5}">
                      <a16:colId xmlns:a16="http://schemas.microsoft.com/office/drawing/2014/main" val="823863806"/>
                    </a:ext>
                  </a:extLst>
                </a:gridCol>
              </a:tblGrid>
              <a:tr h="869666">
                <a:tc rowSpan="2">
                  <a:txBody>
                    <a:bodyPr/>
                    <a:lstStyle/>
                    <a:p>
                      <a:r>
                        <a:rPr kumimoji="1" lang="en-US" altLang="ja-JP" sz="2800" dirty="0"/>
                        <a:t>3</a:t>
                      </a:r>
                      <a:r>
                        <a:rPr kumimoji="1" lang="ja-JP" altLang="en-US" sz="2800" dirty="0"/>
                        <a:t>－</a:t>
                      </a:r>
                      <a:r>
                        <a:rPr kumimoji="1" lang="en-US" altLang="ja-JP" sz="2800" dirty="0"/>
                        <a:t>4</a:t>
                      </a:r>
                      <a:r>
                        <a:rPr kumimoji="1" lang="ja-JP" altLang="en-US" sz="2800" dirty="0"/>
                        <a:t>－</a:t>
                      </a:r>
                      <a:r>
                        <a:rPr kumimoji="1" lang="en-US" altLang="ja-JP" sz="2800" dirty="0"/>
                        <a:t>A</a:t>
                      </a:r>
                      <a:r>
                        <a:rPr kumimoji="1" lang="ja-JP" altLang="en-US" sz="2800" dirty="0"/>
                        <a:t>　</a:t>
                      </a:r>
                      <a:endParaRPr kumimoji="1" lang="en-US" altLang="ja-JP" sz="2800" dirty="0"/>
                    </a:p>
                    <a:p>
                      <a:r>
                        <a:rPr kumimoji="1" lang="ja-JP" altLang="en-US" sz="2800" dirty="0"/>
                        <a:t>日本株</a:t>
                      </a:r>
                      <a:endParaRPr kumimoji="1" lang="en-US" altLang="ja-JP" sz="2800" dirty="0"/>
                    </a:p>
                    <a:p>
                      <a:r>
                        <a:rPr kumimoji="1" lang="ja-JP" altLang="en-US" sz="2800" dirty="0"/>
                        <a:t>購入</a:t>
                      </a:r>
                    </a:p>
                  </a:txBody>
                  <a:tcPr/>
                </a:tc>
                <a:tc rowSpan="2">
                  <a:txBody>
                    <a:bodyPr/>
                    <a:lstStyle/>
                    <a:p>
                      <a:r>
                        <a:rPr kumimoji="1" lang="ja-JP" altLang="en-US" sz="2800" dirty="0"/>
                        <a:t>投資金額</a:t>
                      </a:r>
                    </a:p>
                  </a:txBody>
                  <a:tcPr/>
                </a:tc>
                <a:tc gridSpan="2">
                  <a:txBody>
                    <a:bodyPr/>
                    <a:lstStyle/>
                    <a:p>
                      <a:r>
                        <a:rPr kumimoji="1" lang="ja-JP" altLang="en-US" sz="2800" dirty="0"/>
                        <a:t>株式エクスポージャー</a:t>
                      </a:r>
                    </a:p>
                  </a:txBody>
                  <a:tcPr/>
                </a:tc>
                <a:tc hMerge="1">
                  <a:txBody>
                    <a:bodyPr/>
                    <a:lstStyle/>
                    <a:p>
                      <a:endParaRPr kumimoji="1" lang="ja-JP" altLang="en-US"/>
                    </a:p>
                  </a:txBody>
                  <a:tcPr/>
                </a:tc>
                <a:tc gridSpan="2">
                  <a:txBody>
                    <a:bodyPr/>
                    <a:lstStyle/>
                    <a:p>
                      <a:r>
                        <a:rPr kumimoji="1" lang="ja-JP" altLang="en-US" sz="2800" dirty="0"/>
                        <a:t>通貨エクスポージャー</a:t>
                      </a:r>
                    </a:p>
                  </a:txBody>
                  <a:tcPr/>
                </a:tc>
                <a:tc hMerge="1">
                  <a:txBody>
                    <a:bodyPr/>
                    <a:lstStyle/>
                    <a:p>
                      <a:endParaRPr kumimoji="1" lang="ja-JP" altLang="en-US" dirty="0"/>
                    </a:p>
                  </a:txBody>
                  <a:tcPr/>
                </a:tc>
                <a:extLst>
                  <a:ext uri="{0D108BD9-81ED-4DB2-BD59-A6C34878D82A}">
                    <a16:rowId xmlns:a16="http://schemas.microsoft.com/office/drawing/2014/main" val="3145741801"/>
                  </a:ext>
                </a:extLst>
              </a:tr>
              <a:tr h="869666">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2800" dirty="0"/>
                        <a:t>日本株</a:t>
                      </a:r>
                    </a:p>
                  </a:txBody>
                  <a:tcPr/>
                </a:tc>
                <a:tc>
                  <a:txBody>
                    <a:bodyPr/>
                    <a:lstStyle/>
                    <a:p>
                      <a:r>
                        <a:rPr kumimoji="1" lang="ja-JP" altLang="en-US" sz="2800" dirty="0"/>
                        <a:t>米国株</a:t>
                      </a:r>
                    </a:p>
                  </a:txBody>
                  <a:tcPr/>
                </a:tc>
                <a:tc>
                  <a:txBody>
                    <a:bodyPr/>
                    <a:lstStyle/>
                    <a:p>
                      <a:r>
                        <a:rPr kumimoji="1" lang="ja-JP" altLang="en-US" sz="2800" dirty="0"/>
                        <a:t>円</a:t>
                      </a:r>
                    </a:p>
                  </a:txBody>
                  <a:tcPr/>
                </a:tc>
                <a:tc>
                  <a:txBody>
                    <a:bodyPr/>
                    <a:lstStyle/>
                    <a:p>
                      <a:r>
                        <a:rPr kumimoji="1" lang="ja-JP" altLang="en-US" sz="2800" dirty="0"/>
                        <a:t>米ドル</a:t>
                      </a:r>
                    </a:p>
                  </a:txBody>
                  <a:tcPr/>
                </a:tc>
                <a:extLst>
                  <a:ext uri="{0D108BD9-81ED-4DB2-BD59-A6C34878D82A}">
                    <a16:rowId xmlns:a16="http://schemas.microsoft.com/office/drawing/2014/main" val="1547258349"/>
                  </a:ext>
                </a:extLst>
              </a:tr>
              <a:tr h="2608998">
                <a:tc>
                  <a:txBody>
                    <a:bodyPr/>
                    <a:lstStyle/>
                    <a:p>
                      <a:r>
                        <a:rPr kumimoji="1" lang="ja-JP" altLang="en-US" sz="2800" dirty="0"/>
                        <a:t>日本株</a:t>
                      </a:r>
                      <a:endParaRPr kumimoji="1" lang="en-US" altLang="ja-JP" sz="2800" dirty="0"/>
                    </a:p>
                    <a:p>
                      <a:endParaRPr kumimoji="1" lang="en-US" altLang="ja-JP" sz="2800" dirty="0"/>
                    </a:p>
                    <a:p>
                      <a:r>
                        <a:rPr kumimoji="1" lang="ja-JP" altLang="en-US" sz="2800" dirty="0"/>
                        <a:t>円キャッシュ</a:t>
                      </a:r>
                      <a:endParaRPr kumimoji="1" lang="en-US" altLang="ja-JP" sz="2800" dirty="0"/>
                    </a:p>
                    <a:p>
                      <a:endParaRPr kumimoji="1" lang="en-US" altLang="ja-JP" sz="2800" dirty="0"/>
                    </a:p>
                    <a:p>
                      <a:r>
                        <a:rPr kumimoji="1" lang="ja-JP" altLang="en-US" sz="2800" dirty="0"/>
                        <a:t>合計</a:t>
                      </a:r>
                    </a:p>
                  </a:txBody>
                  <a:tcPr/>
                </a:tc>
                <a:tc>
                  <a:txBody>
                    <a:bodyPr/>
                    <a:lstStyle/>
                    <a:p>
                      <a:r>
                        <a:rPr kumimoji="1" lang="en-US" altLang="ja-JP" sz="2800" dirty="0"/>
                        <a:t>50</a:t>
                      </a:r>
                    </a:p>
                    <a:p>
                      <a:endParaRPr kumimoji="1" lang="en-US" altLang="ja-JP" sz="2800" dirty="0"/>
                    </a:p>
                    <a:p>
                      <a:r>
                        <a:rPr kumimoji="1" lang="en-US" altLang="ja-JP" sz="2800" dirty="0"/>
                        <a:t>50</a:t>
                      </a:r>
                      <a:endParaRPr kumimoji="1" lang="ja-JP" altLang="en-US" sz="2800" dirty="0"/>
                    </a:p>
                  </a:txBody>
                  <a:tcPr/>
                </a:tc>
                <a:tc>
                  <a:txBody>
                    <a:bodyPr/>
                    <a:lstStyle/>
                    <a:p>
                      <a:r>
                        <a:rPr kumimoji="1" lang="en-US" altLang="ja-JP" sz="2800" dirty="0"/>
                        <a:t>50</a:t>
                      </a:r>
                    </a:p>
                    <a:p>
                      <a:endParaRPr kumimoji="1" lang="en-US" altLang="ja-JP" sz="2800" dirty="0"/>
                    </a:p>
                    <a:p>
                      <a:r>
                        <a:rPr kumimoji="1" lang="en-US" altLang="ja-JP" sz="2800" dirty="0"/>
                        <a:t>0</a:t>
                      </a:r>
                    </a:p>
                    <a:p>
                      <a:endParaRPr kumimoji="1" lang="en-US" altLang="ja-JP" sz="2800" dirty="0"/>
                    </a:p>
                    <a:p>
                      <a:r>
                        <a:rPr kumimoji="1" lang="en-US" altLang="ja-JP" sz="2800" dirty="0"/>
                        <a:t>50</a:t>
                      </a:r>
                      <a:endParaRPr kumimoji="1" lang="ja-JP" altLang="en-US" sz="2800" dirty="0"/>
                    </a:p>
                  </a:txBody>
                  <a:tcPr/>
                </a:tc>
                <a:tc>
                  <a:txBody>
                    <a:bodyPr/>
                    <a:lstStyle/>
                    <a:p>
                      <a:r>
                        <a:rPr kumimoji="1" lang="en-US" altLang="ja-JP" sz="2800" dirty="0"/>
                        <a:t>0</a:t>
                      </a:r>
                    </a:p>
                    <a:p>
                      <a:endParaRPr kumimoji="1" lang="en-US" altLang="ja-JP" sz="2800" dirty="0"/>
                    </a:p>
                    <a:p>
                      <a:r>
                        <a:rPr kumimoji="1" lang="en-US" altLang="ja-JP" sz="2800" dirty="0"/>
                        <a:t>0</a:t>
                      </a:r>
                    </a:p>
                    <a:p>
                      <a:endParaRPr kumimoji="1" lang="en-US" altLang="ja-JP" sz="2800" dirty="0"/>
                    </a:p>
                    <a:p>
                      <a:r>
                        <a:rPr kumimoji="1" lang="en-US" altLang="ja-JP" sz="2800" dirty="0"/>
                        <a:t>0</a:t>
                      </a:r>
                      <a:endParaRPr kumimoji="1" lang="ja-JP" altLang="en-US" sz="2800" dirty="0"/>
                    </a:p>
                  </a:txBody>
                  <a:tcPr/>
                </a:tc>
                <a:tc>
                  <a:txBody>
                    <a:bodyPr/>
                    <a:lstStyle/>
                    <a:p>
                      <a:r>
                        <a:rPr kumimoji="1" lang="en-US" altLang="ja-JP" sz="2800" dirty="0"/>
                        <a:t>50</a:t>
                      </a:r>
                    </a:p>
                    <a:p>
                      <a:endParaRPr kumimoji="1" lang="en-US" altLang="ja-JP" sz="2800" dirty="0"/>
                    </a:p>
                    <a:p>
                      <a:r>
                        <a:rPr kumimoji="1" lang="en-US" altLang="ja-JP" sz="2800" dirty="0"/>
                        <a:t>50</a:t>
                      </a:r>
                    </a:p>
                    <a:p>
                      <a:endParaRPr kumimoji="1" lang="en-US" altLang="ja-JP" sz="2800" dirty="0"/>
                    </a:p>
                    <a:p>
                      <a:r>
                        <a:rPr kumimoji="1" lang="en-US" altLang="ja-JP" sz="2800" dirty="0"/>
                        <a:t>100</a:t>
                      </a:r>
                      <a:endParaRPr kumimoji="1" lang="ja-JP" altLang="en-US" sz="2800" dirty="0"/>
                    </a:p>
                  </a:txBody>
                  <a:tcPr/>
                </a:tc>
                <a:tc>
                  <a:txBody>
                    <a:bodyPr/>
                    <a:lstStyle/>
                    <a:p>
                      <a:r>
                        <a:rPr kumimoji="1" lang="en-US" altLang="ja-JP" sz="2800" dirty="0"/>
                        <a:t>0</a:t>
                      </a:r>
                    </a:p>
                    <a:p>
                      <a:endParaRPr kumimoji="1" lang="en-US" altLang="ja-JP" sz="2800" dirty="0"/>
                    </a:p>
                    <a:p>
                      <a:r>
                        <a:rPr kumimoji="1" lang="en-US" altLang="ja-JP" sz="2800" dirty="0"/>
                        <a:t>0</a:t>
                      </a:r>
                    </a:p>
                    <a:p>
                      <a:endParaRPr kumimoji="1" lang="en-US" altLang="ja-JP" sz="2800" dirty="0"/>
                    </a:p>
                    <a:p>
                      <a:r>
                        <a:rPr kumimoji="1" lang="en-US" altLang="ja-JP" sz="2800" dirty="0"/>
                        <a:t>0</a:t>
                      </a:r>
                      <a:endParaRPr kumimoji="1" lang="ja-JP" altLang="en-US" sz="2800" dirty="0"/>
                    </a:p>
                  </a:txBody>
                  <a:tcPr/>
                </a:tc>
                <a:extLst>
                  <a:ext uri="{0D108BD9-81ED-4DB2-BD59-A6C34878D82A}">
                    <a16:rowId xmlns:a16="http://schemas.microsoft.com/office/drawing/2014/main" val="2254620447"/>
                  </a:ext>
                </a:extLst>
              </a:tr>
            </a:tbl>
          </a:graphicData>
        </a:graphic>
      </p:graphicFrame>
      <p:sp>
        <p:nvSpPr>
          <p:cNvPr id="3" name="スライド番号プレースホルダー 2">
            <a:extLst>
              <a:ext uri="{FF2B5EF4-FFF2-40B4-BE49-F238E27FC236}">
                <a16:creationId xmlns:a16="http://schemas.microsoft.com/office/drawing/2014/main" id="{2B7878E3-7696-50F9-3DAC-52ACA8CF4FBB}"/>
              </a:ext>
            </a:extLst>
          </p:cNvPr>
          <p:cNvSpPr>
            <a:spLocks noGrp="1"/>
          </p:cNvSpPr>
          <p:nvPr>
            <p:ph type="sldNum" sz="quarter" idx="12"/>
          </p:nvPr>
        </p:nvSpPr>
        <p:spPr/>
        <p:txBody>
          <a:bodyPr/>
          <a:lstStyle/>
          <a:p>
            <a:fld id="{8A7A6979-0714-4377-B894-6BE4C2D6E202}" type="slidenum">
              <a:rPr lang="en-US" smtClean="0"/>
              <a:pPr/>
              <a:t>38</a:t>
            </a:fld>
            <a:endParaRPr lang="en-US" dirty="0"/>
          </a:p>
        </p:txBody>
      </p:sp>
    </p:spTree>
    <p:extLst>
      <p:ext uri="{BB962C8B-B14F-4D97-AF65-F5344CB8AC3E}">
        <p14:creationId xmlns:p14="http://schemas.microsoft.com/office/powerpoint/2010/main" val="94473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EA83A52-3B5C-0920-3AD3-A7B9EF6A5CA3}"/>
              </a:ext>
            </a:extLst>
          </p:cNvPr>
          <p:cNvSpPr>
            <a:spLocks noGrp="1"/>
          </p:cNvSpPr>
          <p:nvPr>
            <p:ph idx="1"/>
          </p:nvPr>
        </p:nvSpPr>
        <p:spPr>
          <a:xfrm>
            <a:off x="990156" y="769102"/>
            <a:ext cx="10343092" cy="5849572"/>
          </a:xfrm>
        </p:spPr>
        <p:txBody>
          <a:bodyPr>
            <a:normAutofit lnSpcReduction="10000"/>
          </a:bodyPr>
          <a:lstStyle/>
          <a:p>
            <a:pPr marL="0" indent="0">
              <a:buNone/>
            </a:pPr>
            <a:endParaRPr kumimoji="1" lang="en-US" altLang="ja-JP" sz="2500" dirty="0"/>
          </a:p>
          <a:p>
            <a:pPr marL="0" indent="0">
              <a:buNone/>
            </a:pPr>
            <a:endParaRPr lang="en-US" altLang="ja-JP" sz="2500" dirty="0"/>
          </a:p>
          <a:p>
            <a:pPr marL="0" indent="0">
              <a:buNone/>
            </a:pPr>
            <a:endParaRPr kumimoji="1" lang="en-US" altLang="ja-JP" sz="2500" dirty="0"/>
          </a:p>
          <a:p>
            <a:pPr marL="0" indent="0">
              <a:buNone/>
            </a:pPr>
            <a:endParaRPr lang="en-US" altLang="ja-JP" sz="2500" dirty="0"/>
          </a:p>
          <a:p>
            <a:pPr marL="0" indent="0">
              <a:buNone/>
            </a:pPr>
            <a:endParaRPr lang="en-US" altLang="ja-JP" sz="2500" dirty="0"/>
          </a:p>
          <a:p>
            <a:pPr marL="0" indent="0">
              <a:buNone/>
            </a:pPr>
            <a:endParaRPr kumimoji="1" lang="en-US" altLang="ja-JP" sz="2500" dirty="0"/>
          </a:p>
          <a:p>
            <a:pPr marL="0" indent="0">
              <a:buNone/>
            </a:pPr>
            <a:endParaRPr kumimoji="1" lang="en-US" altLang="ja-JP" sz="2500" dirty="0"/>
          </a:p>
          <a:p>
            <a:pPr marL="0" indent="0">
              <a:buNone/>
            </a:pPr>
            <a:r>
              <a:rPr kumimoji="1" lang="ja-JP" altLang="en-US" sz="2500" dirty="0"/>
              <a:t>・</a:t>
            </a:r>
            <a:r>
              <a:rPr kumimoji="1" lang="en-US" altLang="ja-JP" sz="2500" dirty="0"/>
              <a:t>1</a:t>
            </a:r>
            <a:r>
              <a:rPr kumimoji="1" lang="ja-JP" altLang="en-US" sz="2500" dirty="0"/>
              <a:t>年為替フォワード契約は、前期の期首に短期金利によって裁定が</a:t>
            </a:r>
            <a:br>
              <a:rPr kumimoji="1" lang="en-US" altLang="ja-JP" sz="2500" dirty="0"/>
            </a:br>
            <a:r>
              <a:rPr kumimoji="1" lang="en-US" altLang="ja-JP" sz="2500" dirty="0"/>
              <a:t>    </a:t>
            </a:r>
            <a:r>
              <a:rPr kumimoji="1" lang="ja-JP" altLang="en-US" sz="2500" dirty="0"/>
              <a:t>できないレートで行うことができた。</a:t>
            </a:r>
          </a:p>
          <a:p>
            <a:pPr marL="0" indent="0">
              <a:buNone/>
            </a:pPr>
            <a:r>
              <a:rPr kumimoji="1" lang="ja-JP" altLang="en-US" sz="2500" dirty="0"/>
              <a:t>・為替ヘッジなしとした外国資産の円建て収益率は、現地通貨建て</a:t>
            </a:r>
            <a:br>
              <a:rPr kumimoji="1" lang="en-US" altLang="ja-JP" sz="2500" dirty="0"/>
            </a:br>
            <a:r>
              <a:rPr kumimoji="1" lang="en-US" altLang="ja-JP" sz="2500" dirty="0"/>
              <a:t>    </a:t>
            </a:r>
            <a:r>
              <a:rPr kumimoji="1" lang="ja-JP" altLang="en-US" sz="2500" dirty="0"/>
              <a:t>リターンと為替変化率の和で表され、両者の積の項は無視できる</a:t>
            </a:r>
            <a:br>
              <a:rPr kumimoji="1" lang="en-US" altLang="ja-JP" sz="2500" dirty="0"/>
            </a:br>
            <a:r>
              <a:rPr kumimoji="1" lang="en-US" altLang="ja-JP" sz="2500" dirty="0"/>
              <a:t>    </a:t>
            </a:r>
            <a:r>
              <a:rPr kumimoji="1" lang="ja-JP" altLang="en-US" sz="2500" dirty="0"/>
              <a:t>とする。フォワード為替レートなどについても、同様に金利の積</a:t>
            </a:r>
            <a:br>
              <a:rPr kumimoji="1" lang="en-US" altLang="ja-JP" sz="2500" dirty="0"/>
            </a:br>
            <a:r>
              <a:rPr kumimoji="1" lang="en-US" altLang="ja-JP" sz="2500" dirty="0"/>
              <a:t>     </a:t>
            </a:r>
            <a:r>
              <a:rPr kumimoji="1" lang="ja-JP" altLang="en-US" sz="2500" dirty="0"/>
              <a:t>の項は無視できるとする。</a:t>
            </a:r>
          </a:p>
        </p:txBody>
      </p:sp>
      <p:sp>
        <p:nvSpPr>
          <p:cNvPr id="3" name="スライド番号プレースホルダー 2">
            <a:extLst>
              <a:ext uri="{FF2B5EF4-FFF2-40B4-BE49-F238E27FC236}">
                <a16:creationId xmlns:a16="http://schemas.microsoft.com/office/drawing/2014/main" id="{C67C8D2D-7D5E-31DD-4E12-8337C59BAB81}"/>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4" name="図 3" descr="テキスト, 手紙&#10;&#10;自動的に生成された説明">
            <a:extLst>
              <a:ext uri="{FF2B5EF4-FFF2-40B4-BE49-F238E27FC236}">
                <a16:creationId xmlns:a16="http://schemas.microsoft.com/office/drawing/2014/main" id="{1B6C4D00-663B-AE3F-4C38-1902942E982F}"/>
              </a:ext>
            </a:extLst>
          </p:cNvPr>
          <p:cNvPicPr>
            <a:picLocks noChangeAspect="1"/>
          </p:cNvPicPr>
          <p:nvPr/>
        </p:nvPicPr>
        <p:blipFill>
          <a:blip r:embed="rId2"/>
          <a:stretch>
            <a:fillRect/>
          </a:stretch>
        </p:blipFill>
        <p:spPr>
          <a:xfrm>
            <a:off x="2453903" y="585969"/>
            <a:ext cx="7411191" cy="3107919"/>
          </a:xfrm>
          <a:prstGeom prst="rect">
            <a:avLst/>
          </a:prstGeom>
        </p:spPr>
      </p:pic>
    </p:spTree>
    <p:extLst>
      <p:ext uri="{BB962C8B-B14F-4D97-AF65-F5344CB8AC3E}">
        <p14:creationId xmlns:p14="http://schemas.microsoft.com/office/powerpoint/2010/main" val="3757430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EA83A52-3B5C-0920-3AD3-A7B9EF6A5CA3}"/>
              </a:ext>
            </a:extLst>
          </p:cNvPr>
          <p:cNvSpPr>
            <a:spLocks noGrp="1"/>
          </p:cNvSpPr>
          <p:nvPr>
            <p:ph idx="1"/>
          </p:nvPr>
        </p:nvSpPr>
        <p:spPr/>
        <p:txBody>
          <a:bodyPr>
            <a:normAutofit fontScale="85000" lnSpcReduction="10000"/>
          </a:bodyPr>
          <a:lstStyle/>
          <a:p>
            <a:pPr marL="0" indent="0">
              <a:buNone/>
            </a:pPr>
            <a:r>
              <a:rPr kumimoji="1" lang="ja-JP" altLang="en-US" dirty="0">
                <a:solidFill>
                  <a:srgbClr val="FF0000"/>
                </a:solidFill>
                <a:latin typeface="游ゴシック Medium" panose="020B0500000000000000" pitchFamily="50" charset="-128"/>
                <a:ea typeface="游ゴシック Medium" panose="020B0500000000000000" pitchFamily="50" charset="-128"/>
              </a:rPr>
              <a:t>表</a:t>
            </a:r>
            <a:r>
              <a:rPr kumimoji="1" lang="en-US" altLang="ja-JP" dirty="0">
                <a:solidFill>
                  <a:srgbClr val="FF0000"/>
                </a:solidFill>
                <a:latin typeface="游ゴシック Medium" panose="020B0500000000000000" pitchFamily="50" charset="-128"/>
                <a:ea typeface="游ゴシック Medium" panose="020B0500000000000000" pitchFamily="50" charset="-128"/>
              </a:rPr>
              <a:t>3</a:t>
            </a:r>
            <a:r>
              <a:rPr kumimoji="1" lang="ja-JP" altLang="en-US" dirty="0">
                <a:solidFill>
                  <a:srgbClr val="FF0000"/>
                </a:solidFill>
                <a:latin typeface="游ゴシック Medium" panose="020B0500000000000000" pitchFamily="50" charset="-128"/>
                <a:ea typeface="游ゴシック Medium" panose="020B0500000000000000" pitchFamily="50" charset="-128"/>
              </a:rPr>
              <a:t>－</a:t>
            </a:r>
            <a:r>
              <a:rPr kumimoji="1" lang="en-US" altLang="ja-JP" dirty="0">
                <a:solidFill>
                  <a:srgbClr val="FF0000"/>
                </a:solidFill>
                <a:latin typeface="游ゴシック Medium" panose="020B0500000000000000" pitchFamily="50" charset="-128"/>
                <a:ea typeface="游ゴシック Medium" panose="020B0500000000000000" pitchFamily="50" charset="-128"/>
              </a:rPr>
              <a:t>4</a:t>
            </a:r>
            <a:r>
              <a:rPr kumimoji="1" lang="ja-JP" altLang="en-US" dirty="0">
                <a:solidFill>
                  <a:srgbClr val="FF0000"/>
                </a:solidFill>
                <a:latin typeface="游ゴシック Medium" panose="020B0500000000000000" pitchFamily="50" charset="-128"/>
                <a:ea typeface="游ゴシック Medium" panose="020B0500000000000000" pitchFamily="50" charset="-128"/>
              </a:rPr>
              <a:t>－</a:t>
            </a:r>
            <a:r>
              <a:rPr kumimoji="1" lang="en-US" altLang="ja-JP" dirty="0">
                <a:solidFill>
                  <a:srgbClr val="FF0000"/>
                </a:solidFill>
                <a:latin typeface="游ゴシック Medium" panose="020B0500000000000000" pitchFamily="50" charset="-128"/>
                <a:ea typeface="游ゴシック Medium" panose="020B0500000000000000" pitchFamily="50" charset="-128"/>
              </a:rPr>
              <a:t>A</a:t>
            </a:r>
            <a:r>
              <a:rPr kumimoji="1" lang="ja-JP" altLang="en-US" dirty="0">
                <a:latin typeface="游ゴシック Medium" panose="020B0500000000000000" pitchFamily="50" charset="-128"/>
                <a:ea typeface="游ゴシック Medium" panose="020B0500000000000000" pitchFamily="50" charset="-128"/>
              </a:rPr>
              <a:t>の場合</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latin typeface="游ゴシック Medium" panose="020B0500000000000000" pitchFamily="50" charset="-128"/>
                <a:ea typeface="游ゴシック Medium" panose="020B0500000000000000" pitchFamily="50" charset="-128"/>
              </a:rPr>
              <a:t>通常のリターン分解の時は、ポートフォリオのトータルリターン</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＝（日本株のトータルリターン）</a:t>
            </a:r>
            <a:r>
              <a:rPr lang="en-US" altLang="ja-JP" dirty="0">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（日本株のエクスポージャー）である</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上記のように考えることも可能であるが、</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エクスポージャーリターンを用いる場合、これとは異なる方法で</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リターンを分解する必要がある。</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ja-JP" altLang="en-US" dirty="0"/>
          </a:p>
        </p:txBody>
      </p:sp>
      <p:sp>
        <p:nvSpPr>
          <p:cNvPr id="3" name="スライド番号プレースホルダー 2">
            <a:extLst>
              <a:ext uri="{FF2B5EF4-FFF2-40B4-BE49-F238E27FC236}">
                <a16:creationId xmlns:a16="http://schemas.microsoft.com/office/drawing/2014/main" id="{C67C8D2D-7D5E-31DD-4E12-8337C59BAB81}"/>
              </a:ext>
            </a:extLst>
          </p:cNvPr>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3207721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833D6C50-3CA9-A390-DFFD-1CDDB99F185B}"/>
                  </a:ext>
                </a:extLst>
              </p:cNvPr>
              <p:cNvSpPr>
                <a:spLocks noGrp="1"/>
              </p:cNvSpPr>
              <p:nvPr>
                <p:ph idx="1"/>
              </p:nvPr>
            </p:nvSpPr>
            <p:spPr/>
            <p:txBody>
              <a:bodyPr>
                <a:normAutofit fontScale="92500" lnSpcReduction="20000"/>
              </a:bodyPr>
              <a:lstStyle/>
              <a:p>
                <a:pPr marL="0" indent="0">
                  <a:buNone/>
                </a:pPr>
                <a:r>
                  <a:rPr kumimoji="1" lang="ja-JP" altLang="en-US" dirty="0">
                    <a:solidFill>
                      <a:schemeClr val="tx1"/>
                    </a:solidFill>
                    <a:latin typeface="游ゴシック Medium" panose="020B0500000000000000" pitchFamily="50" charset="-128"/>
                    <a:ea typeface="游ゴシック Medium" panose="020B0500000000000000" pitchFamily="50" charset="-128"/>
                  </a:rPr>
                  <a:t>次に、</a:t>
                </a:r>
                <a:r>
                  <a:rPr kumimoji="1" lang="ja-JP" altLang="en-US" dirty="0">
                    <a:solidFill>
                      <a:srgbClr val="FF0000"/>
                    </a:solidFill>
                    <a:latin typeface="游ゴシック Medium" panose="020B0500000000000000" pitchFamily="50" charset="-128"/>
                    <a:ea typeface="游ゴシック Medium" panose="020B0500000000000000" pitchFamily="50" charset="-128"/>
                  </a:rPr>
                  <a:t>日本株に</a:t>
                </a:r>
                <a:r>
                  <a:rPr kumimoji="1" lang="en-US" altLang="ja-JP" dirty="0">
                    <a:solidFill>
                      <a:srgbClr val="FF0000"/>
                    </a:solidFill>
                    <a:latin typeface="游ゴシック Medium" panose="020B0500000000000000" pitchFamily="50" charset="-128"/>
                    <a:ea typeface="游ゴシック Medium" panose="020B0500000000000000" pitchFamily="50" charset="-128"/>
                  </a:rPr>
                  <a:t>100</a:t>
                </a:r>
                <a:r>
                  <a:rPr kumimoji="1" lang="ja-JP" altLang="en-US" dirty="0">
                    <a:solidFill>
                      <a:srgbClr val="FF0000"/>
                    </a:solidFill>
                    <a:latin typeface="游ゴシック Medium" panose="020B0500000000000000" pitchFamily="50" charset="-128"/>
                    <a:ea typeface="游ゴシック Medium" panose="020B0500000000000000" pitchFamily="50" charset="-128"/>
                  </a:rPr>
                  <a:t>％投資した</a:t>
                </a:r>
                <a:r>
                  <a:rPr kumimoji="1" lang="ja-JP" altLang="en-US" dirty="0">
                    <a:latin typeface="游ゴシック Medium" panose="020B0500000000000000" pitchFamily="50" charset="-128"/>
                    <a:ea typeface="游ゴシック Medium" panose="020B0500000000000000" pitchFamily="50" charset="-128"/>
                  </a:rPr>
                  <a:t>場合</a:t>
                </a:r>
                <a:r>
                  <a:rPr lang="ja-JP" altLang="en-US" dirty="0">
                    <a:latin typeface="游ゴシック Medium" panose="020B0500000000000000" pitchFamily="50" charset="-128"/>
                    <a:ea typeface="游ゴシック Medium" panose="020B0500000000000000" pitchFamily="50" charset="-128"/>
                  </a:rPr>
                  <a:t>を考える。</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solidFill>
                      <a:srgbClr val="FF0000"/>
                    </a:solidFill>
                    <a:latin typeface="游ゴシック Medium" panose="020B0500000000000000" pitchFamily="50" charset="-128"/>
                    <a:ea typeface="游ゴシック Medium" panose="020B0500000000000000" pitchFamily="50" charset="-128"/>
                  </a:rPr>
                  <a:t>日本株</a:t>
                </a:r>
                <a:r>
                  <a:rPr lang="ja-JP" altLang="en-US" dirty="0">
                    <a:latin typeface="游ゴシック Medium" panose="020B0500000000000000" pitchFamily="50" charset="-128"/>
                    <a:ea typeface="游ゴシック Medium" panose="020B0500000000000000" pitchFamily="50" charset="-128"/>
                  </a:rPr>
                  <a:t>に対してエクスポージャーを</a:t>
                </a:r>
                <a:r>
                  <a:rPr lang="en-US" altLang="ja-JP" dirty="0">
                    <a:latin typeface="游ゴシック Medium" panose="020B0500000000000000" pitchFamily="50" charset="-128"/>
                    <a:ea typeface="游ゴシック Medium" panose="020B0500000000000000" pitchFamily="50" charset="-128"/>
                  </a:rPr>
                  <a:t>100</a:t>
                </a:r>
                <a:r>
                  <a:rPr lang="ja-JP" altLang="en-US" dirty="0">
                    <a:latin typeface="游ゴシック Medium" panose="020B0500000000000000" pitchFamily="50" charset="-128"/>
                    <a:ea typeface="游ゴシック Medium" panose="020B0500000000000000" pitchFamily="50" charset="-128"/>
                  </a:rPr>
                  <a:t>％取っていると</a:t>
                </a:r>
                <a:r>
                  <a:rPr lang="ja-JP" altLang="en-US" dirty="0">
                    <a:solidFill>
                      <a:srgbClr val="FF0000"/>
                    </a:solidFill>
                    <a:latin typeface="游ゴシック Medium" panose="020B0500000000000000" pitchFamily="50" charset="-128"/>
                    <a:ea typeface="游ゴシック Medium" panose="020B0500000000000000" pitchFamily="50" charset="-128"/>
                  </a:rPr>
                  <a:t>同時に</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solidFill>
                      <a:srgbClr val="FF0000"/>
                    </a:solidFill>
                    <a:latin typeface="游ゴシック Medium" panose="020B0500000000000000" pitchFamily="50" charset="-128"/>
                    <a:ea typeface="游ゴシック Medium" panose="020B0500000000000000" pitchFamily="50" charset="-128"/>
                  </a:rPr>
                  <a:t>日本円</a:t>
                </a:r>
                <a:r>
                  <a:rPr kumimoji="1" lang="ja-JP" altLang="en-US" dirty="0">
                    <a:latin typeface="游ゴシック Medium" panose="020B0500000000000000" pitchFamily="50" charset="-128"/>
                    <a:ea typeface="游ゴシック Medium" panose="020B0500000000000000" pitchFamily="50" charset="-128"/>
                  </a:rPr>
                  <a:t>に対してエクスポージャーを</a:t>
                </a:r>
                <a:r>
                  <a:rPr kumimoji="1" lang="en-US" altLang="ja-JP" dirty="0">
                    <a:latin typeface="游ゴシック Medium" panose="020B0500000000000000" pitchFamily="50" charset="-128"/>
                    <a:ea typeface="游ゴシック Medium" panose="020B0500000000000000" pitchFamily="50" charset="-128"/>
                  </a:rPr>
                  <a:t>100</a:t>
                </a:r>
                <a:r>
                  <a:rPr kumimoji="1" lang="ja-JP" altLang="en-US" dirty="0">
                    <a:latin typeface="游ゴシック Medium" panose="020B0500000000000000" pitchFamily="50" charset="-128"/>
                    <a:ea typeface="游ゴシック Medium" panose="020B0500000000000000" pitchFamily="50" charset="-128"/>
                  </a:rPr>
                  <a:t>％取っている。</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これは、</a:t>
                </a:r>
                <a:r>
                  <a:rPr lang="ja-JP" altLang="en-US" dirty="0">
                    <a:solidFill>
                      <a:srgbClr val="FF0000"/>
                    </a:solidFill>
                    <a:latin typeface="游ゴシック Medium" panose="020B0500000000000000" pitchFamily="50" charset="-128"/>
                    <a:ea typeface="游ゴシック Medium" panose="020B0500000000000000" pitchFamily="50" charset="-128"/>
                  </a:rPr>
                  <a:t>日本円</a:t>
                </a:r>
                <a:r>
                  <a:rPr lang="ja-JP" altLang="en-US" dirty="0">
                    <a:latin typeface="游ゴシック Medium" panose="020B0500000000000000" pitchFamily="50" charset="-128"/>
                    <a:ea typeface="游ゴシック Medium" panose="020B0500000000000000" pitchFamily="50" charset="-128"/>
                  </a:rPr>
                  <a:t>に対するエクスポージャーリターンを考えると、</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latin typeface="游ゴシック Medium" panose="020B0500000000000000" pitchFamily="50" charset="-128"/>
                    <a:ea typeface="游ゴシック Medium" panose="020B0500000000000000" pitchFamily="50" charset="-128"/>
                  </a:rPr>
                  <a:t>すべてキャッシュで運用しているポートフォリオのリターンと等しくなるから</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日本円要因のリターンは、日本の金利（</a:t>
                </a:r>
                <a14:m>
                  <m:oMath xmlns:m="http://schemas.openxmlformats.org/officeDocument/2006/math">
                    <m:sSub>
                      <m:sSubPr>
                        <m:ctrlPr>
                          <a:rPr lang="en-US" altLang="ja-JP" i="1" smtClean="0">
                            <a:solidFill>
                              <a:srgbClr val="FF0000"/>
                            </a:solidFill>
                            <a:latin typeface="Cambria Math" panose="02040503050406030204" pitchFamily="18" charset="0"/>
                            <a:ea typeface="游ゴシック Medium" panose="020B0500000000000000" pitchFamily="50" charset="-128"/>
                          </a:rPr>
                        </m:ctrlPr>
                      </m:sSubPr>
                      <m:e>
                        <m:r>
                          <a:rPr lang="en-US" altLang="ja-JP" b="0" i="1" smtClean="0">
                            <a:solidFill>
                              <a:srgbClr val="FF0000"/>
                            </a:solidFill>
                            <a:latin typeface="Cambria Math" panose="02040503050406030204" pitchFamily="18" charset="0"/>
                            <a:ea typeface="游ゴシック Medium" panose="020B0500000000000000" pitchFamily="50" charset="-128"/>
                          </a:rPr>
                          <m:t>𝑟</m:t>
                        </m:r>
                      </m:e>
                      <m:sub>
                        <m:r>
                          <a:rPr lang="en-US" altLang="ja-JP" b="0" i="1" smtClean="0">
                            <a:solidFill>
                              <a:srgbClr val="FF0000"/>
                            </a:solidFill>
                            <a:latin typeface="Cambria Math" panose="02040503050406030204" pitchFamily="18" charset="0"/>
                            <a:ea typeface="游ゴシック Medium" panose="020B0500000000000000" pitchFamily="50" charset="-128"/>
                          </a:rPr>
                          <m:t>𝐽</m:t>
                        </m:r>
                      </m:sub>
                    </m:sSub>
                  </m:oMath>
                </a14:m>
                <a:r>
                  <a:rPr kumimoji="1" lang="ja-JP" altLang="en-US" dirty="0">
                    <a:latin typeface="游ゴシック Medium" panose="020B0500000000000000" pitchFamily="50" charset="-128"/>
                    <a:ea typeface="游ゴシック Medium" panose="020B0500000000000000" pitchFamily="50" charset="-128"/>
                  </a:rPr>
                  <a:t>）となる。</a:t>
                </a:r>
              </a:p>
              <a:p>
                <a:pPr marL="0" indent="0">
                  <a:buNone/>
                </a:pPr>
                <a:endParaRPr kumimoji="1" lang="ja-JP" altLang="en-US" dirty="0"/>
              </a:p>
            </p:txBody>
          </p:sp>
        </mc:Choice>
        <mc:Fallback xmlns="">
          <p:sp>
            <p:nvSpPr>
              <p:cNvPr id="2" name="コンテンツ プレースホルダー 1">
                <a:extLst>
                  <a:ext uri="{FF2B5EF4-FFF2-40B4-BE49-F238E27FC236}">
                    <a16:creationId xmlns:a16="http://schemas.microsoft.com/office/drawing/2014/main" id="{833D6C50-3CA9-A390-DFFD-1CDDB99F185B}"/>
                  </a:ext>
                </a:extLst>
              </p:cNvPr>
              <p:cNvSpPr>
                <a:spLocks noGrp="1" noRot="1" noChangeAspect="1" noMove="1" noResize="1" noEditPoints="1" noAdjustHandles="1" noChangeArrowheads="1" noChangeShapeType="1" noTextEdit="1"/>
              </p:cNvSpPr>
              <p:nvPr>
                <p:ph idx="1"/>
              </p:nvPr>
            </p:nvSpPr>
            <p:spPr>
              <a:blipFill>
                <a:blip r:embed="rId2"/>
                <a:stretch>
                  <a:fillRect l="-1360" t="-2818"/>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8005A13F-CD8E-8071-207D-661CB26F42DB}"/>
              </a:ext>
            </a:extLst>
          </p:cNvPr>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1225450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068EB5D9-82EA-D6DE-0195-A04471165FD0}"/>
                  </a:ext>
                </a:extLst>
              </p:cNvPr>
              <p:cNvSpPr>
                <a:spLocks noGrp="1"/>
              </p:cNvSpPr>
              <p:nvPr>
                <p:ph idx="1"/>
              </p:nvPr>
            </p:nvSpPr>
            <p:spPr/>
            <p:txBody>
              <a:bodyPr>
                <a:normAutofit fontScale="92500" lnSpcReduction="10000"/>
              </a:bodyPr>
              <a:lstStyle/>
              <a:p>
                <a:pPr marL="0" indent="0">
                  <a:buNone/>
                </a:pPr>
                <a:r>
                  <a:rPr kumimoji="1" lang="ja-JP" altLang="en-US" dirty="0">
                    <a:latin typeface="游ゴシック Medium" panose="020B0500000000000000" pitchFamily="50" charset="-128"/>
                    <a:ea typeface="游ゴシック Medium" panose="020B0500000000000000" pitchFamily="50" charset="-128"/>
                  </a:rPr>
                  <a:t>ポートフォリオのトータルリターン＝</a:t>
                </a:r>
                <a:r>
                  <a:rPr kumimoji="1" lang="ja-JP" altLang="en-US" dirty="0">
                    <a:solidFill>
                      <a:srgbClr val="FF0000"/>
                    </a:solidFill>
                    <a:latin typeface="游ゴシック Medium" panose="020B0500000000000000" pitchFamily="50" charset="-128"/>
                    <a:ea typeface="游ゴシック Medium" panose="020B0500000000000000" pitchFamily="50" charset="-128"/>
                  </a:rPr>
                  <a:t>日本株</a:t>
                </a:r>
                <a:r>
                  <a:rPr kumimoji="1" lang="ja-JP" altLang="en-US" dirty="0">
                    <a:latin typeface="游ゴシック Medium" panose="020B0500000000000000" pitchFamily="50" charset="-128"/>
                    <a:ea typeface="游ゴシック Medium" panose="020B0500000000000000" pitchFamily="50" charset="-128"/>
                  </a:rPr>
                  <a:t>リターン（</a:t>
                </a:r>
                <a14:m>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𝑅</m:t>
                        </m:r>
                      </m:e>
                      <m:sub>
                        <m:r>
                          <a:rPr kumimoji="1" lang="en-US" altLang="ja-JP" b="0" i="1" smtClean="0">
                            <a:solidFill>
                              <a:srgbClr val="FF0000"/>
                            </a:solidFill>
                            <a:latin typeface="Cambria Math" panose="02040503050406030204" pitchFamily="18" charset="0"/>
                          </a:rPr>
                          <m:t>𝐽</m:t>
                        </m:r>
                      </m:sub>
                    </m:sSub>
                  </m:oMath>
                </a14:m>
                <a:r>
                  <a:rPr kumimoji="1" lang="ja-JP" altLang="en-US" dirty="0">
                    <a:latin typeface="游ゴシック Medium" panose="020B0500000000000000" pitchFamily="50" charset="-128"/>
                    <a:ea typeface="游ゴシック Medium" panose="020B0500000000000000" pitchFamily="50" charset="-128"/>
                  </a:rPr>
                  <a:t>）は、</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latin typeface="游ゴシック Medium" panose="020B0500000000000000" pitchFamily="50" charset="-128"/>
                    <a:ea typeface="游ゴシック Medium" panose="020B0500000000000000" pitchFamily="50" charset="-128"/>
                  </a:rPr>
                  <a:t>以下になる。</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solidFill>
                      <a:srgbClr val="FF0000"/>
                    </a:solidFill>
                    <a:latin typeface="游ゴシック Medium" panose="020B0500000000000000" pitchFamily="50" charset="-128"/>
                    <a:ea typeface="游ゴシック Medium" panose="020B0500000000000000" pitchFamily="50" charset="-128"/>
                  </a:rPr>
                  <a:t>日本株</a:t>
                </a:r>
                <a:r>
                  <a:rPr kumimoji="1" lang="ja-JP" altLang="en-US" dirty="0">
                    <a:latin typeface="游ゴシック Medium" panose="020B0500000000000000" pitchFamily="50" charset="-128"/>
                    <a:ea typeface="游ゴシック Medium" panose="020B0500000000000000" pitchFamily="50" charset="-128"/>
                  </a:rPr>
                  <a:t>エクスポージャーリターン＋</a:t>
                </a:r>
                <a:r>
                  <a:rPr kumimoji="1" lang="ja-JP" altLang="en-US" dirty="0">
                    <a:solidFill>
                      <a:srgbClr val="0070C0"/>
                    </a:solidFill>
                    <a:latin typeface="游ゴシック Medium" panose="020B0500000000000000" pitchFamily="50" charset="-128"/>
                    <a:ea typeface="游ゴシック Medium" panose="020B0500000000000000" pitchFamily="50" charset="-128"/>
                  </a:rPr>
                  <a:t>日本円</a:t>
                </a:r>
                <a:r>
                  <a:rPr kumimoji="1" lang="ja-JP" altLang="en-US" dirty="0">
                    <a:latin typeface="游ゴシック Medium" panose="020B0500000000000000" pitchFamily="50" charset="-128"/>
                    <a:ea typeface="游ゴシック Medium" panose="020B0500000000000000" pitchFamily="50" charset="-128"/>
                  </a:rPr>
                  <a:t>エクスポージャーリターン</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latin typeface="游ゴシック Medium" panose="020B0500000000000000" pitchFamily="50" charset="-128"/>
                    <a:ea typeface="游ゴシック Medium" panose="020B0500000000000000" pitchFamily="50" charset="-128"/>
                  </a:rPr>
                  <a:t>つまり、日本株の要因リターン</a:t>
                </a:r>
                <a14:m>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𝑙</m:t>
                        </m:r>
                      </m:e>
                      <m:sub>
                        <m:r>
                          <a:rPr kumimoji="1" lang="en-US" altLang="ja-JP" b="0" i="1" smtClean="0">
                            <a:solidFill>
                              <a:srgbClr val="FF0000"/>
                            </a:solidFill>
                            <a:latin typeface="Cambria Math" panose="02040503050406030204" pitchFamily="18" charset="0"/>
                          </a:rPr>
                          <m:t>𝐽</m:t>
                        </m:r>
                      </m:sub>
                    </m:sSub>
                    <m:r>
                      <a:rPr lang="ja-JP" altLang="en-US" i="1">
                        <a:latin typeface="Cambria Math" panose="02040503050406030204" pitchFamily="18" charset="0"/>
                      </a:rPr>
                      <m:t>は</m:t>
                    </m:r>
                  </m:oMath>
                </a14:m>
                <a:r>
                  <a:rPr kumimoji="1" lang="ja-JP" altLang="en-US" dirty="0">
                    <a:latin typeface="游ゴシック Medium" panose="020B0500000000000000" pitchFamily="50" charset="-128"/>
                    <a:ea typeface="游ゴシック Medium" panose="020B0500000000000000" pitchFamily="50" charset="-128"/>
                  </a:rPr>
                  <a:t>、</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14:m>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𝑙</m:t>
                        </m:r>
                      </m:e>
                      <m:sub>
                        <m:r>
                          <a:rPr kumimoji="1" lang="en-US" altLang="ja-JP" b="0" i="1" smtClean="0">
                            <a:solidFill>
                              <a:srgbClr val="FF0000"/>
                            </a:solidFill>
                            <a:latin typeface="Cambria Math" panose="02040503050406030204" pitchFamily="18" charset="0"/>
                          </a:rPr>
                          <m:t>𝐽</m:t>
                        </m:r>
                      </m:sub>
                    </m:sSub>
                  </m:oMath>
                </a14:m>
                <a:r>
                  <a:rPr kumimoji="1" lang="ja-JP" altLang="en-US"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
                      <m:sSubPr>
                        <m:ctrlPr>
                          <a:rPr kumimoji="1" lang="en-US" altLang="ja-JP" i="1" dirty="0" smtClean="0">
                            <a:solidFill>
                              <a:srgbClr val="FF0000"/>
                            </a:solidFill>
                            <a:latin typeface="Cambria Math" panose="02040503050406030204" pitchFamily="18" charset="0"/>
                          </a:rPr>
                        </m:ctrlPr>
                      </m:sSubPr>
                      <m:e>
                        <m:r>
                          <a:rPr kumimoji="1" lang="en-US" altLang="ja-JP" b="0" i="1" dirty="0" smtClean="0">
                            <a:solidFill>
                              <a:srgbClr val="FF0000"/>
                            </a:solidFill>
                            <a:latin typeface="Cambria Math" panose="02040503050406030204" pitchFamily="18" charset="0"/>
                          </a:rPr>
                          <m:t>𝑅</m:t>
                        </m:r>
                      </m:e>
                      <m:sub>
                        <m:r>
                          <a:rPr kumimoji="1" lang="en-US" altLang="ja-JP" b="0" i="1" dirty="0" smtClean="0">
                            <a:solidFill>
                              <a:srgbClr val="FF0000"/>
                            </a:solidFill>
                            <a:latin typeface="Cambria Math" panose="02040503050406030204" pitchFamily="18" charset="0"/>
                          </a:rPr>
                          <m:t>𝐽</m:t>
                        </m:r>
                      </m:sub>
                    </m:sSub>
                  </m:oMath>
                </a14:m>
                <a:r>
                  <a:rPr kumimoji="1" lang="ja-JP" altLang="en-US"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
                      <m:sSubPr>
                        <m:ctrlPr>
                          <a:rPr kumimoji="1" lang="en-US" altLang="ja-JP" i="1" dirty="0" smtClean="0">
                            <a:solidFill>
                              <a:srgbClr val="FF0000"/>
                            </a:solidFill>
                            <a:latin typeface="Cambria Math" panose="02040503050406030204" pitchFamily="18" charset="0"/>
                          </a:rPr>
                        </m:ctrlPr>
                      </m:sSubPr>
                      <m:e>
                        <m:r>
                          <a:rPr kumimoji="1" lang="en-US" altLang="ja-JP" b="0" i="1" dirty="0" smtClean="0">
                            <a:solidFill>
                              <a:srgbClr val="FF0000"/>
                            </a:solidFill>
                            <a:latin typeface="Cambria Math" panose="02040503050406030204" pitchFamily="18" charset="0"/>
                          </a:rPr>
                          <m:t>𝑟</m:t>
                        </m:r>
                      </m:e>
                      <m:sub>
                        <m:r>
                          <a:rPr kumimoji="1" lang="en-US" altLang="ja-JP" b="0" i="1" dirty="0" smtClean="0">
                            <a:solidFill>
                              <a:srgbClr val="FF0000"/>
                            </a:solidFill>
                            <a:latin typeface="Cambria Math" panose="02040503050406030204" pitchFamily="18" charset="0"/>
                          </a:rPr>
                          <m:t>𝐽</m:t>
                        </m:r>
                      </m:sub>
                    </m:sSub>
                  </m:oMath>
                </a14:m>
                <a:r>
                  <a:rPr kumimoji="1"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3</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17</a:t>
                </a:r>
                <a:r>
                  <a:rPr lang="ja-JP" altLang="en-US" dirty="0">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と表すことができる。</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ja-JP" altLang="en-US" dirty="0"/>
              </a:p>
            </p:txBody>
          </p:sp>
        </mc:Choice>
        <mc:Fallback xmlns="">
          <p:sp>
            <p:nvSpPr>
              <p:cNvPr id="2" name="コンテンツ プレースホルダー 1">
                <a:extLst>
                  <a:ext uri="{FF2B5EF4-FFF2-40B4-BE49-F238E27FC236}">
                    <a16:creationId xmlns:a16="http://schemas.microsoft.com/office/drawing/2014/main" id="{068EB5D9-82EA-D6DE-0195-A04471165FD0}"/>
                  </a:ext>
                </a:extLst>
              </p:cNvPr>
              <p:cNvSpPr>
                <a:spLocks noGrp="1" noRot="1" noChangeAspect="1" noMove="1" noResize="1" noEditPoints="1" noAdjustHandles="1" noChangeArrowheads="1" noChangeShapeType="1" noTextEdit="1"/>
              </p:cNvSpPr>
              <p:nvPr>
                <p:ph idx="1"/>
              </p:nvPr>
            </p:nvSpPr>
            <p:spPr>
              <a:blipFill>
                <a:blip r:embed="rId2"/>
                <a:stretch>
                  <a:fillRect l="-1360" t="-2142"/>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A1064E52-E06A-7605-F5E0-C4CD8043EAA9}"/>
              </a:ext>
            </a:extLst>
          </p:cNvPr>
          <p:cNvSpPr>
            <a:spLocks noGrp="1"/>
          </p:cNvSpPr>
          <p:nvPr>
            <p:ph type="sldNum" sz="quarter" idx="12"/>
          </p:nvPr>
        </p:nvSpPr>
        <p:spPr/>
        <p:txBody>
          <a:bodyPr/>
          <a:lstStyle/>
          <a:p>
            <a:fld id="{8A7A6979-0714-4377-B894-6BE4C2D6E202}" type="slidenum">
              <a:rPr lang="en-US" smtClean="0"/>
              <a:pPr/>
              <a:t>41</a:t>
            </a:fld>
            <a:endParaRPr lang="en-US" dirty="0"/>
          </a:p>
        </p:txBody>
      </p:sp>
    </p:spTree>
    <p:extLst>
      <p:ext uri="{BB962C8B-B14F-4D97-AF65-F5344CB8AC3E}">
        <p14:creationId xmlns:p14="http://schemas.microsoft.com/office/powerpoint/2010/main" val="62223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97102C4A-0575-6B7E-0074-9AB0FD1C05B8}"/>
                  </a:ext>
                </a:extLst>
              </p:cNvPr>
              <p:cNvSpPr>
                <a:spLocks noGrp="1"/>
              </p:cNvSpPr>
              <p:nvPr>
                <p:ph idx="1"/>
              </p:nvPr>
            </p:nvSpPr>
            <p:spPr>
              <a:xfrm>
                <a:off x="994376" y="669977"/>
                <a:ext cx="10303933" cy="5411892"/>
              </a:xfrm>
            </p:spPr>
            <p:txBody>
              <a:bodyPr/>
              <a:lstStyle/>
              <a:p>
                <a:pPr marL="0" indent="0">
                  <a:buNone/>
                </a:pPr>
                <a:endParaRPr kumimoji="1" lang="en-US" altLang="ja-JP" dirty="0"/>
              </a:p>
              <a:p>
                <a:pPr marL="0" indent="0">
                  <a:buNone/>
                </a:pP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𝑙</m:t>
                        </m:r>
                      </m:e>
                      <m:sub>
                        <m:r>
                          <a:rPr lang="en-US" altLang="ja-JP" b="0" i="1" smtClean="0">
                            <a:solidFill>
                              <a:srgbClr val="FF0000"/>
                            </a:solidFill>
                            <a:latin typeface="Cambria Math" panose="02040503050406030204" pitchFamily="18" charset="0"/>
                          </a:rPr>
                          <m:t>𝐽</m:t>
                        </m:r>
                      </m:sub>
                    </m:sSub>
                  </m:oMath>
                </a14:m>
                <a:r>
                  <a:rPr lang="ja-JP" altLang="en-US"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𝑅</m:t>
                        </m:r>
                      </m:e>
                      <m:sub>
                        <m:r>
                          <a:rPr lang="en-US" altLang="ja-JP" b="0" i="1" dirty="0" smtClean="0">
                            <a:solidFill>
                              <a:srgbClr val="FF0000"/>
                            </a:solidFill>
                            <a:latin typeface="Cambria Math" panose="02040503050406030204" pitchFamily="18" charset="0"/>
                          </a:rPr>
                          <m:t>𝐽</m:t>
                        </m:r>
                      </m:sub>
                    </m:sSub>
                  </m:oMath>
                </a14:m>
                <a:r>
                  <a:rPr lang="ja-JP" altLang="en-US"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𝑟</m:t>
                        </m:r>
                      </m:e>
                      <m:sub>
                        <m:r>
                          <a:rPr lang="en-US" altLang="ja-JP" b="0" i="1" dirty="0" smtClean="0">
                            <a:solidFill>
                              <a:srgbClr val="FF0000"/>
                            </a:solidFill>
                            <a:latin typeface="Cambria Math" panose="02040503050406030204" pitchFamily="18" charset="0"/>
                          </a:rPr>
                          <m:t>𝐽</m:t>
                        </m:r>
                      </m:sub>
                    </m:sSub>
                  </m:oMath>
                </a14:m>
                <a:r>
                  <a:rPr lang="ja-JP" altLang="en-US" dirty="0">
                    <a:solidFill>
                      <a:srgbClr val="FF0000"/>
                    </a:solidFill>
                  </a:rPr>
                  <a:t>　</a:t>
                </a:r>
                <a:r>
                  <a:rPr lang="ja-JP" altLang="en-US" dirty="0"/>
                  <a:t>（</a:t>
                </a:r>
                <a:r>
                  <a:rPr lang="en-US" altLang="ja-JP" dirty="0"/>
                  <a:t>3</a:t>
                </a:r>
                <a:r>
                  <a:rPr lang="ja-JP" altLang="en-US" dirty="0"/>
                  <a:t>，</a:t>
                </a:r>
                <a:r>
                  <a:rPr lang="en-US" altLang="ja-JP" dirty="0"/>
                  <a:t>17</a:t>
                </a:r>
                <a:r>
                  <a:rPr lang="ja-JP" altLang="en-US" dirty="0"/>
                  <a:t>）</a:t>
                </a:r>
                <a:endParaRPr lang="en-US" altLang="ja-JP" dirty="0"/>
              </a:p>
              <a:p>
                <a:pPr marL="0" indent="0">
                  <a:buNone/>
                </a:pPr>
                <a:endParaRPr lang="en-US" altLang="ja-JP" sz="2000" dirty="0">
                  <a:latin typeface="游ゴシック Medium" panose="020B0500000000000000" pitchFamily="50" charset="-128"/>
                  <a:ea typeface="游ゴシック Medium" panose="020B0500000000000000" pitchFamily="50" charset="-128"/>
                </a:endParaRPr>
              </a:p>
              <a:p>
                <a:pPr marL="0" indent="0">
                  <a:buNone/>
                </a:pPr>
                <a:r>
                  <a:rPr lang="ja-JP" altLang="en-US" sz="2000" dirty="0">
                    <a:latin typeface="游ゴシック Medium" panose="020B0500000000000000" pitchFamily="50" charset="-128"/>
                    <a:ea typeface="游ゴシック Medium" panose="020B0500000000000000" pitchFamily="50" charset="-128"/>
                  </a:rPr>
                  <a:t>エクスポージャーリターンの</a:t>
                </a:r>
                <a:r>
                  <a:rPr lang="ja-JP" altLang="en-US" sz="2000" dirty="0">
                    <a:solidFill>
                      <a:srgbClr val="FF0000"/>
                    </a:solidFill>
                    <a:latin typeface="游ゴシック Medium" panose="020B0500000000000000" pitchFamily="50" charset="-128"/>
                    <a:ea typeface="游ゴシック Medium" panose="020B0500000000000000" pitchFamily="50" charset="-128"/>
                  </a:rPr>
                  <a:t>発想の基本は</a:t>
                </a:r>
                <a:r>
                  <a:rPr lang="ja-JP" altLang="en-US" sz="2000" dirty="0">
                    <a:latin typeface="游ゴシック Medium" panose="020B0500000000000000" pitchFamily="50" charset="-128"/>
                    <a:ea typeface="游ゴシック Medium" panose="020B0500000000000000" pitchFamily="50" charset="-128"/>
                  </a:rPr>
                  <a:t>、</a:t>
                </a:r>
                <a:endParaRPr lang="en-US" altLang="ja-JP" sz="2000" dirty="0">
                  <a:latin typeface="游ゴシック Medium" panose="020B0500000000000000" pitchFamily="50" charset="-128"/>
                  <a:ea typeface="游ゴシック Medium" panose="020B0500000000000000" pitchFamily="50" charset="-128"/>
                </a:endParaRPr>
              </a:p>
              <a:p>
                <a:pPr marL="0" indent="0">
                  <a:buNone/>
                </a:pPr>
                <a:r>
                  <a:rPr lang="ja-JP" altLang="en-US" sz="2000" dirty="0">
                    <a:latin typeface="游ゴシック Medium" panose="020B0500000000000000" pitchFamily="50" charset="-128"/>
                    <a:ea typeface="游ゴシック Medium" panose="020B0500000000000000" pitchFamily="50" charset="-128"/>
                  </a:rPr>
                  <a:t>それぞれのエクスポージャーを自己資金を必要</a:t>
                </a:r>
                <a:endParaRPr lang="en-US" altLang="ja-JP" sz="2000" dirty="0">
                  <a:latin typeface="游ゴシック Medium" panose="020B0500000000000000" pitchFamily="50" charset="-128"/>
                  <a:ea typeface="游ゴシック Medium" panose="020B0500000000000000" pitchFamily="50" charset="-128"/>
                </a:endParaRPr>
              </a:p>
              <a:p>
                <a:pPr marL="0" indent="0">
                  <a:buNone/>
                </a:pPr>
                <a:r>
                  <a:rPr lang="ja-JP" altLang="en-US" sz="2000" dirty="0">
                    <a:latin typeface="游ゴシック Medium" panose="020B0500000000000000" pitchFamily="50" charset="-128"/>
                    <a:ea typeface="游ゴシック Medium" panose="020B0500000000000000" pitchFamily="50" charset="-128"/>
                  </a:rPr>
                  <a:t>としない個別の投資戦略と考える。</a:t>
                </a:r>
                <a:endParaRPr lang="en-US" altLang="ja-JP" sz="2000" dirty="0">
                  <a:latin typeface="游ゴシック Medium" panose="020B0500000000000000" pitchFamily="50" charset="-128"/>
                  <a:ea typeface="游ゴシック Medium" panose="020B0500000000000000" pitchFamily="50" charset="-128"/>
                </a:endParaRPr>
              </a:p>
              <a:p>
                <a:pPr marL="0" indent="0">
                  <a:buNone/>
                </a:pPr>
                <a:endParaRPr lang="en-US" altLang="ja-JP" sz="2000" dirty="0">
                  <a:latin typeface="游ゴシック Medium" panose="020B0500000000000000" pitchFamily="50" charset="-128"/>
                  <a:ea typeface="游ゴシック Medium" panose="020B0500000000000000" pitchFamily="50" charset="-128"/>
                </a:endParaRPr>
              </a:p>
              <a:p>
                <a:pPr marL="0" indent="0">
                  <a:buNone/>
                </a:pPr>
                <a:r>
                  <a:rPr lang="ja-JP" altLang="en-US" sz="2000" dirty="0">
                    <a:solidFill>
                      <a:schemeClr val="tx1"/>
                    </a:solidFill>
                    <a:latin typeface="游ゴシック Medium" panose="020B0500000000000000" pitchFamily="50" charset="-128"/>
                    <a:ea typeface="游ゴシック Medium" panose="020B0500000000000000" pitchFamily="50" charset="-128"/>
                  </a:rPr>
                  <a:t>ポートフォリオのトータルリターン</a:t>
                </a:r>
                <a:endParaRPr lang="en-US" altLang="ja-JP" sz="2000" dirty="0">
                  <a:solidFill>
                    <a:schemeClr val="tx1"/>
                  </a:solidFill>
                  <a:latin typeface="游ゴシック Medium" panose="020B0500000000000000" pitchFamily="50" charset="-128"/>
                  <a:ea typeface="游ゴシック Medium" panose="020B0500000000000000" pitchFamily="50" charset="-128"/>
                </a:endParaRPr>
              </a:p>
              <a:p>
                <a:pPr marL="0" indent="0">
                  <a:buNone/>
                </a:pPr>
                <a:r>
                  <a:rPr lang="ja-JP" altLang="en-US" sz="2000" dirty="0">
                    <a:solidFill>
                      <a:schemeClr val="tx1"/>
                    </a:solidFill>
                    <a:latin typeface="游ゴシック Medium" panose="020B0500000000000000" pitchFamily="50" charset="-128"/>
                    <a:ea typeface="游ゴシック Medium" panose="020B0500000000000000" pitchFamily="50" charset="-128"/>
                  </a:rPr>
                  <a:t>（＝</a:t>
                </a:r>
                <a:r>
                  <a:rPr lang="ja-JP" altLang="en-US" sz="2000" dirty="0">
                    <a:solidFill>
                      <a:srgbClr val="FF0000"/>
                    </a:solidFill>
                    <a:latin typeface="游ゴシック Medium" panose="020B0500000000000000" pitchFamily="50" charset="-128"/>
                    <a:ea typeface="游ゴシック Medium" panose="020B0500000000000000" pitchFamily="50" charset="-128"/>
                  </a:rPr>
                  <a:t>日本株のトータルリターン</a:t>
                </a:r>
                <a:r>
                  <a:rPr lang="ja-JP" altLang="en-US" sz="2000" dirty="0">
                    <a:solidFill>
                      <a:schemeClr val="tx1"/>
                    </a:solidFill>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rPr>
                  <a:t>は、</a:t>
                </a:r>
                <a:endParaRPr lang="en-US" altLang="ja-JP" sz="2000" dirty="0">
                  <a:latin typeface="游ゴシック Medium" panose="020B0500000000000000" pitchFamily="50" charset="-128"/>
                  <a:ea typeface="游ゴシック Medium" panose="020B0500000000000000" pitchFamily="50" charset="-128"/>
                </a:endParaRPr>
              </a:p>
              <a:p>
                <a:pPr marL="0" indent="0">
                  <a:buNone/>
                </a:pPr>
                <a:r>
                  <a:rPr lang="ja-JP" altLang="en-US" sz="2000" dirty="0">
                    <a:latin typeface="游ゴシック Medium" panose="020B0500000000000000" pitchFamily="50" charset="-128"/>
                    <a:ea typeface="游ゴシック Medium" panose="020B0500000000000000" pitchFamily="50" charset="-128"/>
                  </a:rPr>
                  <a:t>円で借入を行い、日本株に投資すると考える。</a:t>
                </a:r>
                <a:endParaRPr lang="ja-JP" altLang="en-US" sz="2000" dirty="0">
                  <a:solidFill>
                    <a:srgbClr val="FF0000"/>
                  </a:solidFill>
                  <a:latin typeface="游ゴシック Medium" panose="020B0500000000000000" pitchFamily="50" charset="-128"/>
                  <a:ea typeface="游ゴシック Medium" panose="020B0500000000000000" pitchFamily="50" charset="-128"/>
                </a:endParaRPr>
              </a:p>
              <a:p>
                <a:pPr marL="0" indent="0">
                  <a:buNone/>
                </a:pPr>
                <a:endParaRPr kumimoji="1" lang="ja-JP" altLang="en-US" dirty="0"/>
              </a:p>
            </p:txBody>
          </p:sp>
        </mc:Choice>
        <mc:Fallback xmlns="">
          <p:sp>
            <p:nvSpPr>
              <p:cNvPr id="2" name="コンテンツ プレースホルダー 1">
                <a:extLst>
                  <a:ext uri="{FF2B5EF4-FFF2-40B4-BE49-F238E27FC236}">
                    <a16:creationId xmlns:a16="http://schemas.microsoft.com/office/drawing/2014/main" id="{97102C4A-0575-6B7E-0074-9AB0FD1C05B8}"/>
                  </a:ext>
                </a:extLst>
              </p:cNvPr>
              <p:cNvSpPr>
                <a:spLocks noGrp="1" noRot="1" noChangeAspect="1" noMove="1" noResize="1" noEditPoints="1" noAdjustHandles="1" noChangeArrowheads="1" noChangeShapeType="1" noTextEdit="1"/>
              </p:cNvSpPr>
              <p:nvPr>
                <p:ph idx="1"/>
              </p:nvPr>
            </p:nvSpPr>
            <p:spPr>
              <a:xfrm>
                <a:off x="994376" y="669977"/>
                <a:ext cx="10303933" cy="5411892"/>
              </a:xfrm>
              <a:blipFill>
                <a:blip r:embed="rId2"/>
                <a:stretch>
                  <a:fillRect l="-592"/>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146CAB3D-050B-60C7-CF9D-A1C71F5CF1A4}"/>
              </a:ext>
            </a:extLst>
          </p:cNvPr>
          <p:cNvSpPr>
            <a:spLocks noGrp="1"/>
          </p:cNvSpPr>
          <p:nvPr>
            <p:ph type="sldNum" sz="quarter" idx="12"/>
          </p:nvPr>
        </p:nvSpPr>
        <p:spPr/>
        <p:txBody>
          <a:bodyPr/>
          <a:lstStyle/>
          <a:p>
            <a:fld id="{8A7A6979-0714-4377-B894-6BE4C2D6E202}" type="slidenum">
              <a:rPr lang="en-US" smtClean="0"/>
              <a:pPr/>
              <a:t>42</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DD3B7B28-8779-8A6D-64FB-6A72D6D9FF41}"/>
                  </a:ext>
                </a:extLst>
              </p:cNvPr>
              <p:cNvSpPr/>
              <p:nvPr/>
            </p:nvSpPr>
            <p:spPr>
              <a:xfrm>
                <a:off x="6894180" y="822301"/>
                <a:ext cx="4591737" cy="3354993"/>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gn="ctr">
                  <a:lnSpc>
                    <a:spcPct val="150000"/>
                  </a:lnSpc>
                </a:pPr>
                <a:endParaRPr kumimoji="1" lang="en-US" altLang="ja-JP" sz="2800" b="1" dirty="0">
                  <a:solidFill>
                    <a:schemeClr val="tx1"/>
                  </a:solidFill>
                </a:endParaRPr>
              </a:p>
              <a:p>
                <a:pPr algn="ctr">
                  <a:lnSpc>
                    <a:spcPct val="150000"/>
                  </a:lnSpc>
                </a:pPr>
                <a:r>
                  <a:rPr kumimoji="1" lang="ja-JP" altLang="en-US" sz="2800" b="1" dirty="0">
                    <a:solidFill>
                      <a:schemeClr val="tx1"/>
                    </a:solidFill>
                  </a:rPr>
                  <a:t>　</a:t>
                </a:r>
                <a14:m>
                  <m:oMath xmlns:m="http://schemas.openxmlformats.org/officeDocument/2006/math">
                    <m:sSub>
                      <m:sSubPr>
                        <m:ctrlPr>
                          <a:rPr kumimoji="1" lang="en-US" altLang="ja-JP" sz="2800" b="1" i="1" smtClean="0">
                            <a:solidFill>
                              <a:schemeClr val="tx1"/>
                            </a:solidFill>
                            <a:latin typeface="Cambria Math" panose="02040503050406030204" pitchFamily="18" charset="0"/>
                          </a:rPr>
                        </m:ctrlPr>
                      </m:sSubPr>
                      <m:e>
                        <m:r>
                          <a:rPr kumimoji="1" lang="en-US" altLang="ja-JP" sz="2800" b="1" i="1" smtClean="0">
                            <a:solidFill>
                              <a:schemeClr val="tx1"/>
                            </a:solidFill>
                            <a:latin typeface="Cambria Math" panose="02040503050406030204" pitchFamily="18" charset="0"/>
                          </a:rPr>
                          <m:t>𝒍</m:t>
                        </m:r>
                      </m:e>
                      <m:sub>
                        <m:r>
                          <a:rPr kumimoji="1" lang="en-US" altLang="ja-JP" sz="2800" b="1" i="1" smtClean="0">
                            <a:solidFill>
                              <a:schemeClr val="tx1"/>
                            </a:solidFill>
                            <a:latin typeface="Cambria Math" panose="02040503050406030204" pitchFamily="18" charset="0"/>
                          </a:rPr>
                          <m:t>𝑱</m:t>
                        </m:r>
                      </m:sub>
                    </m:sSub>
                    <m:r>
                      <a:rPr kumimoji="1" lang="ja-JP" altLang="en-US" sz="2800" b="1" i="1">
                        <a:solidFill>
                          <a:schemeClr val="tx1"/>
                        </a:solidFill>
                        <a:latin typeface="Cambria Math" panose="02040503050406030204" pitchFamily="18" charset="0"/>
                      </a:rPr>
                      <m:t>：</m:t>
                    </m:r>
                  </m:oMath>
                </a14:m>
                <a:r>
                  <a:rPr kumimoji="1" lang="ja-JP" altLang="en-US" sz="2400" b="1" dirty="0">
                    <a:solidFill>
                      <a:schemeClr val="tx1"/>
                    </a:solidFill>
                  </a:rPr>
                  <a:t>日本株要因のリターン</a:t>
                </a:r>
                <a14:m>
                  <m:oMath xmlns:m="http://schemas.openxmlformats.org/officeDocument/2006/math">
                    <m:sSub>
                      <m:sSubPr>
                        <m:ctrlPr>
                          <a:rPr kumimoji="1" lang="en-US" altLang="ja-JP" sz="2400" b="1" i="1" smtClean="0">
                            <a:solidFill>
                              <a:schemeClr val="tx1"/>
                            </a:solidFill>
                            <a:latin typeface="Cambria Math" panose="02040503050406030204" pitchFamily="18" charset="0"/>
                          </a:rPr>
                        </m:ctrlPr>
                      </m:sSubPr>
                      <m:e>
                        <m:r>
                          <a:rPr kumimoji="1" lang="en-US" altLang="ja-JP" sz="2400" b="1" i="1" smtClean="0">
                            <a:solidFill>
                              <a:schemeClr val="tx1"/>
                            </a:solidFill>
                            <a:latin typeface="Cambria Math" panose="02040503050406030204" pitchFamily="18" charset="0"/>
                          </a:rPr>
                          <m:t>𝑹</m:t>
                        </m:r>
                      </m:e>
                      <m:sub>
                        <m:r>
                          <a:rPr kumimoji="1" lang="en-US" altLang="ja-JP" sz="2400" b="1" i="1" smtClean="0">
                            <a:solidFill>
                              <a:schemeClr val="tx1"/>
                            </a:solidFill>
                            <a:latin typeface="Cambria Math" panose="02040503050406030204" pitchFamily="18" charset="0"/>
                          </a:rPr>
                          <m:t>𝑱</m:t>
                        </m:r>
                      </m:sub>
                    </m:sSub>
                  </m:oMath>
                </a14:m>
                <a:r>
                  <a:rPr kumimoji="1" lang="ja-JP" altLang="en-US" sz="2400" b="1" dirty="0">
                    <a:solidFill>
                      <a:schemeClr val="tx1"/>
                    </a:solidFill>
                  </a:rPr>
                  <a:t>：日本株のリターン</a:t>
                </a:r>
                <a:endParaRPr kumimoji="1" lang="en-US" altLang="ja-JP" sz="2400" b="1" dirty="0">
                  <a:solidFill>
                    <a:schemeClr val="tx1"/>
                  </a:solidFill>
                </a:endParaRPr>
              </a:p>
              <a:p>
                <a:pPr algn="ctr">
                  <a:lnSpc>
                    <a:spcPct val="150000"/>
                  </a:lnSpc>
                </a:pPr>
                <a14:m>
                  <m:oMath xmlns:m="http://schemas.openxmlformats.org/officeDocument/2006/math">
                    <m:sSub>
                      <m:sSubPr>
                        <m:ctrlPr>
                          <a:rPr kumimoji="1" lang="en-US" altLang="ja-JP" sz="2400" b="1" i="1" smtClean="0">
                            <a:solidFill>
                              <a:schemeClr val="tx1"/>
                            </a:solidFill>
                            <a:latin typeface="Cambria Math" panose="02040503050406030204" pitchFamily="18" charset="0"/>
                          </a:rPr>
                        </m:ctrlPr>
                      </m:sSubPr>
                      <m:e>
                        <m:r>
                          <a:rPr kumimoji="1" lang="ja-JP" altLang="en-US" sz="2400" b="1" i="1">
                            <a:solidFill>
                              <a:schemeClr val="tx1"/>
                            </a:solidFill>
                            <a:latin typeface="Cambria Math" panose="02040503050406030204" pitchFamily="18" charset="0"/>
                          </a:rPr>
                          <m:t>　</m:t>
                        </m:r>
                        <m:r>
                          <a:rPr kumimoji="1" lang="ja-JP" altLang="en-US" sz="2400" b="1" i="1" smtClean="0">
                            <a:solidFill>
                              <a:schemeClr val="tx1"/>
                            </a:solidFill>
                            <a:latin typeface="Cambria Math" panose="02040503050406030204" pitchFamily="18" charset="0"/>
                          </a:rPr>
                          <m:t>　</m:t>
                        </m:r>
                        <m:r>
                          <a:rPr kumimoji="1" lang="en-US" altLang="ja-JP" sz="2400" b="1" i="1" smtClean="0">
                            <a:solidFill>
                              <a:schemeClr val="tx1"/>
                            </a:solidFill>
                            <a:latin typeface="Cambria Math" panose="02040503050406030204" pitchFamily="18" charset="0"/>
                          </a:rPr>
                          <m:t>𝒓</m:t>
                        </m:r>
                      </m:e>
                      <m:sub>
                        <m:r>
                          <a:rPr kumimoji="1" lang="en-US" altLang="ja-JP" sz="2400" b="1" i="1" smtClean="0">
                            <a:solidFill>
                              <a:schemeClr val="tx1"/>
                            </a:solidFill>
                            <a:latin typeface="Cambria Math" panose="02040503050406030204" pitchFamily="18" charset="0"/>
                          </a:rPr>
                          <m:t>𝑱</m:t>
                        </m:r>
                      </m:sub>
                    </m:sSub>
                  </m:oMath>
                </a14:m>
                <a:r>
                  <a:rPr kumimoji="1" lang="ja-JP" altLang="en-US" sz="2400" b="1" dirty="0">
                    <a:solidFill>
                      <a:schemeClr val="tx1"/>
                    </a:solidFill>
                  </a:rPr>
                  <a:t>：日本の金利</a:t>
                </a:r>
                <a:endParaRPr kumimoji="1" lang="en-US" altLang="ja-JP" sz="2400" b="1" dirty="0">
                  <a:solidFill>
                    <a:schemeClr val="tx1"/>
                  </a:solidFill>
                </a:endParaRPr>
              </a:p>
              <a:p>
                <a:pPr algn="ctr">
                  <a:lnSpc>
                    <a:spcPct val="150000"/>
                  </a:lnSpc>
                </a:pPr>
                <a:endParaRPr kumimoji="1" lang="en-US" altLang="ja-JP" sz="2400" b="1" dirty="0">
                  <a:solidFill>
                    <a:schemeClr val="tx1"/>
                  </a:solidFill>
                </a:endParaRPr>
              </a:p>
              <a:p>
                <a:pPr algn="ctr">
                  <a:lnSpc>
                    <a:spcPct val="150000"/>
                  </a:lnSpc>
                </a:pPr>
                <a:r>
                  <a:rPr kumimoji="1" lang="ja-JP" altLang="en-US" sz="4000" dirty="0">
                    <a:effectLst>
                      <a:outerShdw blurRad="38100" dist="38100" dir="2700000" algn="tl">
                        <a:srgbClr val="000000">
                          <a:alpha val="43137"/>
                        </a:srgbClr>
                      </a:outerShdw>
                    </a:effectLst>
                  </a:rPr>
                  <a:t>　</a:t>
                </a:r>
                <a:endParaRPr kumimoji="1" lang="en-US" altLang="ja-JP" sz="2400" dirty="0">
                  <a:solidFill>
                    <a:schemeClr val="tx1"/>
                  </a:solidFill>
                </a:endParaRPr>
              </a:p>
            </p:txBody>
          </p:sp>
        </mc:Choice>
        <mc:Fallback xmlns="">
          <p:sp>
            <p:nvSpPr>
              <p:cNvPr id="5" name="正方形/長方形 4">
                <a:extLst>
                  <a:ext uri="{FF2B5EF4-FFF2-40B4-BE49-F238E27FC236}">
                    <a16:creationId xmlns:a16="http://schemas.microsoft.com/office/drawing/2014/main" id="{DD3B7B28-8779-8A6D-64FB-6A72D6D9FF41}"/>
                  </a:ext>
                </a:extLst>
              </p:cNvPr>
              <p:cNvSpPr>
                <a:spLocks noRot="1" noChangeAspect="1" noMove="1" noResize="1" noEditPoints="1" noAdjustHandles="1" noChangeArrowheads="1" noChangeShapeType="1" noTextEdit="1"/>
              </p:cNvSpPr>
              <p:nvPr/>
            </p:nvSpPr>
            <p:spPr>
              <a:xfrm>
                <a:off x="6894180" y="822301"/>
                <a:ext cx="4591737" cy="3354993"/>
              </a:xfrm>
              <a:prstGeom prst="rect">
                <a:avLst/>
              </a:prstGeom>
              <a:blipFill>
                <a:blip r:embed="rId3"/>
                <a:stretch>
                  <a:fillRect t="-16187"/>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2103443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19A7B28E-5394-9514-F654-5623CE9A0EBC}"/>
                  </a:ext>
                </a:extLst>
              </p:cNvPr>
              <p:cNvSpPr>
                <a:spLocks noGrp="1"/>
              </p:cNvSpPr>
              <p:nvPr>
                <p:ph idx="1"/>
              </p:nvPr>
            </p:nvSpPr>
            <p:spPr>
              <a:xfrm>
                <a:off x="1000955" y="676555"/>
                <a:ext cx="5991903" cy="5411892"/>
              </a:xfrm>
            </p:spPr>
            <p:txBody>
              <a:bodyPr/>
              <a:lstStyle/>
              <a:p>
                <a:pPr marL="0" indent="0">
                  <a:buNone/>
                </a:pPr>
                <a14:m>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𝑙</m:t>
                        </m:r>
                      </m:e>
                      <m:sub>
                        <m:r>
                          <a:rPr kumimoji="1" lang="en-US" altLang="ja-JP" b="0" i="1" smtClean="0">
                            <a:solidFill>
                              <a:srgbClr val="FF0000"/>
                            </a:solidFill>
                            <a:latin typeface="Cambria Math" panose="02040503050406030204" pitchFamily="18" charset="0"/>
                          </a:rPr>
                          <m:t>𝑢𝑠</m:t>
                        </m:r>
                      </m:sub>
                    </m:sSub>
                  </m:oMath>
                </a14:m>
                <a:r>
                  <a:rPr kumimoji="1" lang="ja-JP" altLang="en-US"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
                      <m:sSubPr>
                        <m:ctrlPr>
                          <a:rPr kumimoji="1" lang="en-US" altLang="ja-JP" i="1" dirty="0" smtClean="0">
                            <a:solidFill>
                              <a:srgbClr val="FF0000"/>
                            </a:solidFill>
                            <a:latin typeface="Cambria Math" panose="02040503050406030204" pitchFamily="18" charset="0"/>
                          </a:rPr>
                        </m:ctrlPr>
                      </m:sSubPr>
                      <m:e>
                        <m:r>
                          <a:rPr kumimoji="1" lang="en-US" altLang="ja-JP" b="0" i="1" dirty="0" smtClean="0">
                            <a:solidFill>
                              <a:srgbClr val="FF0000"/>
                            </a:solidFill>
                            <a:latin typeface="Cambria Math" panose="02040503050406030204" pitchFamily="18" charset="0"/>
                          </a:rPr>
                          <m:t>𝑅</m:t>
                        </m:r>
                      </m:e>
                      <m:sub>
                        <m:r>
                          <a:rPr kumimoji="1" lang="en-US" altLang="ja-JP" b="0" i="1" dirty="0" smtClean="0">
                            <a:solidFill>
                              <a:srgbClr val="FF0000"/>
                            </a:solidFill>
                            <a:latin typeface="Cambria Math" panose="02040503050406030204" pitchFamily="18" charset="0"/>
                          </a:rPr>
                          <m:t>𝑢𝑠</m:t>
                        </m:r>
                      </m:sub>
                    </m:sSub>
                  </m:oMath>
                </a14:m>
                <a:r>
                  <a:rPr kumimoji="1" lang="ja-JP" altLang="en-US"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
                      <m:sSubPr>
                        <m:ctrlPr>
                          <a:rPr kumimoji="1" lang="en-US" altLang="ja-JP" i="1" dirty="0" smtClean="0">
                            <a:solidFill>
                              <a:srgbClr val="FF0000"/>
                            </a:solidFill>
                            <a:latin typeface="Cambria Math" panose="02040503050406030204" pitchFamily="18" charset="0"/>
                          </a:rPr>
                        </m:ctrlPr>
                      </m:sSubPr>
                      <m:e>
                        <m:r>
                          <a:rPr kumimoji="1" lang="en-US" altLang="ja-JP" b="0" i="1" dirty="0" smtClean="0">
                            <a:solidFill>
                              <a:srgbClr val="FF0000"/>
                            </a:solidFill>
                            <a:latin typeface="Cambria Math" panose="02040503050406030204" pitchFamily="18" charset="0"/>
                          </a:rPr>
                          <m:t>𝑟</m:t>
                        </m:r>
                      </m:e>
                      <m:sub>
                        <m:r>
                          <a:rPr kumimoji="1" lang="en-US" altLang="ja-JP" b="0" i="1" dirty="0" smtClean="0">
                            <a:solidFill>
                              <a:srgbClr val="FF0000"/>
                            </a:solidFill>
                            <a:latin typeface="Cambria Math" panose="02040503050406030204" pitchFamily="18" charset="0"/>
                          </a:rPr>
                          <m:t>𝑢𝑠</m:t>
                        </m:r>
                      </m:sub>
                    </m:sSub>
                  </m:oMath>
                </a14:m>
                <a:r>
                  <a:rPr kumimoji="1" lang="ja-JP" altLang="en-US" dirty="0">
                    <a:solidFill>
                      <a:srgbClr val="FF0000"/>
                    </a:solidFill>
                    <a:latin typeface="游ゴシック Medium" panose="020B0500000000000000" pitchFamily="50" charset="-128"/>
                    <a:ea typeface="游ゴシック Medium" panose="020B0500000000000000" pitchFamily="50" charset="-128"/>
                  </a:rPr>
                  <a:t>　</a:t>
                </a:r>
                <a:r>
                  <a:rPr kumimoji="1" lang="ja-JP" altLang="en-US" dirty="0">
                    <a:latin typeface="游ゴシック Medium" panose="020B0500000000000000" pitchFamily="50" charset="-128"/>
                    <a:ea typeface="游ゴシック Medium" panose="020B0500000000000000" pitchFamily="50" charset="-128"/>
                  </a:rPr>
                  <a:t>（</a:t>
                </a:r>
                <a:r>
                  <a:rPr kumimoji="1" lang="en-US" altLang="ja-JP" dirty="0">
                    <a:latin typeface="游ゴシック Medium" panose="020B0500000000000000" pitchFamily="50" charset="-128"/>
                    <a:ea typeface="游ゴシック Medium" panose="020B0500000000000000" pitchFamily="50" charset="-128"/>
                  </a:rPr>
                  <a:t>3</a:t>
                </a:r>
                <a:r>
                  <a:rPr kumimoji="1" lang="ja-JP" altLang="en-US" dirty="0">
                    <a:latin typeface="游ゴシック Medium" panose="020B0500000000000000" pitchFamily="50" charset="-128"/>
                    <a:ea typeface="游ゴシック Medium" panose="020B0500000000000000" pitchFamily="50" charset="-128"/>
                  </a:rPr>
                  <a:t>，</a:t>
                </a:r>
                <a:r>
                  <a:rPr kumimoji="1" lang="en-US" altLang="ja-JP" dirty="0">
                    <a:latin typeface="游ゴシック Medium" panose="020B0500000000000000" pitchFamily="50" charset="-128"/>
                    <a:ea typeface="游ゴシック Medium" panose="020B0500000000000000" pitchFamily="50" charset="-128"/>
                  </a:rPr>
                  <a:t>18</a:t>
                </a:r>
                <a:r>
                  <a:rPr kumimoji="1" lang="ja-JP" altLang="en-US" dirty="0">
                    <a:latin typeface="游ゴシック Medium" panose="020B0500000000000000" pitchFamily="50" charset="-128"/>
                    <a:ea typeface="游ゴシック Medium" panose="020B0500000000000000" pitchFamily="50" charset="-128"/>
                  </a:rPr>
                  <a:t>）</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solidFill>
                      <a:srgbClr val="FF0000"/>
                    </a:solidFill>
                    <a:latin typeface="游ゴシック Medium" panose="020B0500000000000000" pitchFamily="50" charset="-128"/>
                    <a:ea typeface="游ゴシック Medium" panose="020B0500000000000000" pitchFamily="50" charset="-128"/>
                  </a:rPr>
                  <a:t>米国株</a:t>
                </a:r>
                <a:r>
                  <a:rPr kumimoji="1" lang="ja-JP" altLang="en-US" dirty="0">
                    <a:latin typeface="游ゴシック Medium" panose="020B0500000000000000" pitchFamily="50" charset="-128"/>
                    <a:ea typeface="游ゴシック Medium" panose="020B0500000000000000" pitchFamily="50" charset="-128"/>
                  </a:rPr>
                  <a:t>へのエクスポージャーの場合、米ドルで資金調達をし、</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それを米国株で運用するから</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ja-JP" altLang="en-US" dirty="0"/>
              </a:p>
            </p:txBody>
          </p:sp>
        </mc:Choice>
        <mc:Fallback xmlns="">
          <p:sp>
            <p:nvSpPr>
              <p:cNvPr id="2" name="コンテンツ プレースホルダー 1">
                <a:extLst>
                  <a:ext uri="{FF2B5EF4-FFF2-40B4-BE49-F238E27FC236}">
                    <a16:creationId xmlns:a16="http://schemas.microsoft.com/office/drawing/2014/main" id="{19A7B28E-5394-9514-F654-5623CE9A0EBC}"/>
                  </a:ext>
                </a:extLst>
              </p:cNvPr>
              <p:cNvSpPr>
                <a:spLocks noGrp="1" noRot="1" noChangeAspect="1" noMove="1" noResize="1" noEditPoints="1" noAdjustHandles="1" noChangeArrowheads="1" noChangeShapeType="1" noTextEdit="1"/>
              </p:cNvSpPr>
              <p:nvPr>
                <p:ph idx="1"/>
              </p:nvPr>
            </p:nvSpPr>
            <p:spPr>
              <a:xfrm>
                <a:off x="1000955" y="676555"/>
                <a:ext cx="5991903" cy="5411892"/>
              </a:xfrm>
              <a:blipFill>
                <a:blip r:embed="rId2"/>
                <a:stretch>
                  <a:fillRect l="-2543" t="-1351" r="-916"/>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58A012C0-A114-694F-06ED-E0093886BA2D}"/>
              </a:ext>
            </a:extLst>
          </p:cNvPr>
          <p:cNvSpPr>
            <a:spLocks noGrp="1"/>
          </p:cNvSpPr>
          <p:nvPr>
            <p:ph type="sldNum" sz="quarter" idx="12"/>
          </p:nvPr>
        </p:nvSpPr>
        <p:spPr/>
        <p:txBody>
          <a:bodyPr/>
          <a:lstStyle/>
          <a:p>
            <a:fld id="{8A7A6979-0714-4377-B894-6BE4C2D6E202}" type="slidenum">
              <a:rPr lang="en-US" smtClean="0"/>
              <a:pPr/>
              <a:t>43</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7AD3837E-317E-585F-E108-2A53C4F2452A}"/>
                  </a:ext>
                </a:extLst>
              </p:cNvPr>
              <p:cNvSpPr/>
              <p:nvPr/>
            </p:nvSpPr>
            <p:spPr>
              <a:xfrm>
                <a:off x="6992858" y="816761"/>
                <a:ext cx="4633309" cy="3834180"/>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14:m>
                  <m:oMath xmlns:m="http://schemas.openxmlformats.org/officeDocument/2006/math">
                    <m:sSub>
                      <m:sSubPr>
                        <m:ctrlPr>
                          <a:rPr kumimoji="1" lang="en-US" altLang="ja-JP" sz="28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rPr>
                        </m:ctrlPr>
                      </m:sSubPr>
                      <m:e>
                        <m:r>
                          <a:rPr kumimoji="1" lang="en-US" altLang="ja-JP" sz="28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rPr>
                          <m:t>𝑙</m:t>
                        </m:r>
                      </m:e>
                      <m:sub>
                        <m:r>
                          <a:rPr kumimoji="1" lang="en-US" altLang="ja-JP" sz="28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rPr>
                          <m:t>𝑢𝑠</m:t>
                        </m:r>
                      </m:sub>
                    </m:sSub>
                    <m:r>
                      <a:rPr kumimoji="1" lang="en-US" altLang="ja-JP" sz="2800" i="1">
                        <a:solidFill>
                          <a:srgbClr val="000000">
                            <a:lumMod val="85000"/>
                            <a:lumOff val="15000"/>
                          </a:srgbClr>
                        </a:solidFill>
                        <a:latin typeface="Cambria Math" panose="02040503050406030204" pitchFamily="18" charset="0"/>
                      </a:rPr>
                      <m:t>:</m:t>
                    </m:r>
                  </m:oMath>
                </a14:m>
                <a:r>
                  <a:rPr kumimoji="1" lang="ja-JP" altLang="en-US" sz="28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rPr>
                  <a:t>米国株要因のリターン</a:t>
                </a:r>
                <a:endParaRPr kumimoji="1" lang="en-US" altLang="ja-JP" sz="28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endParaRPr>
              </a:p>
              <a:p>
                <a:pPr>
                  <a:lnSpc>
                    <a:spcPct val="150000"/>
                  </a:lnSpc>
                </a:pPr>
                <a14:m>
                  <m:oMath xmlns:m="http://schemas.openxmlformats.org/officeDocument/2006/math">
                    <m:sSub>
                      <m:sSubPr>
                        <m:ctrlP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ctrlPr>
                      </m:sSubPr>
                      <m:e>
                        <m: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t>𝑅</m:t>
                        </m:r>
                      </m:e>
                      <m:sub>
                        <m: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t>𝑢𝑠</m:t>
                        </m:r>
                      </m:sub>
                    </m:sSub>
                    <m: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t>:</m:t>
                    </m:r>
                    <m:r>
                      <a:rPr kumimoji="1" lang="ja-JP" altLang="en-US" sz="2800" i="1" dirty="0">
                        <a:solidFill>
                          <a:srgbClr val="000000">
                            <a:lumMod val="85000"/>
                            <a:lumOff val="15000"/>
                          </a:srgbClr>
                        </a:solidFill>
                        <a:latin typeface="Cambria Math" panose="02040503050406030204" pitchFamily="18" charset="0"/>
                      </a:rPr>
                      <m:t>米国株式</m:t>
                    </m:r>
                  </m:oMath>
                </a14:m>
                <a:r>
                  <a:rPr kumimoji="1" lang="ja-JP" altLang="en-US" sz="2800" b="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rPr>
                  <a:t>現地通貨建てリターン</a:t>
                </a:r>
                <a:endParaRPr kumimoji="1" lang="en-US" altLang="ja-JP" sz="2800" b="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endParaRPr>
              </a:p>
              <a:p>
                <a:pPr>
                  <a:lnSpc>
                    <a:spcPct val="150000"/>
                  </a:lnSpc>
                </a:pPr>
                <a14:m>
                  <m:oMath xmlns:m="http://schemas.openxmlformats.org/officeDocument/2006/math">
                    <m:sSub>
                      <m:sSubPr>
                        <m:ctrlP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ctrlPr>
                      </m:sSubPr>
                      <m:e>
                        <m: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t>𝑟</m:t>
                        </m:r>
                      </m:e>
                      <m:sub>
                        <m:r>
                          <a:rPr kumimoji="1" lang="en-US" altLang="ja-JP" sz="28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rPr>
                          <m:t>𝑢𝑠</m:t>
                        </m:r>
                      </m:sub>
                    </m:sSub>
                  </m:oMath>
                </a14:m>
                <a:r>
                  <a:rPr kumimoji="1" lang="en-US" altLang="ja-JP" sz="28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2800" dirty="0">
                    <a:solidFill>
                      <a:schemeClr val="tx1"/>
                    </a:solidFill>
                    <a:latin typeface="游ゴシック Medium" panose="020B0500000000000000" pitchFamily="50" charset="-128"/>
                    <a:ea typeface="游ゴシック Medium" panose="020B0500000000000000" pitchFamily="50" charset="-128"/>
                  </a:rPr>
                  <a:t>米ドル金利</a:t>
                </a:r>
                <a:endParaRPr kumimoji="1" lang="en-US" altLang="ja-JP" sz="2800" dirty="0">
                  <a:solidFill>
                    <a:schemeClr val="tx1"/>
                  </a:solidFill>
                  <a:latin typeface="游ゴシック Medium" panose="020B0500000000000000" pitchFamily="50" charset="-128"/>
                  <a:ea typeface="游ゴシック Medium" panose="020B0500000000000000" pitchFamily="50" charset="-128"/>
                </a:endParaRPr>
              </a:p>
            </p:txBody>
          </p:sp>
        </mc:Choice>
        <mc:Fallback xmlns="">
          <p:sp>
            <p:nvSpPr>
              <p:cNvPr id="5" name="正方形/長方形 4">
                <a:extLst>
                  <a:ext uri="{FF2B5EF4-FFF2-40B4-BE49-F238E27FC236}">
                    <a16:creationId xmlns:a16="http://schemas.microsoft.com/office/drawing/2014/main" id="{7AD3837E-317E-585F-E108-2A53C4F2452A}"/>
                  </a:ext>
                </a:extLst>
              </p:cNvPr>
              <p:cNvSpPr>
                <a:spLocks noRot="1" noChangeAspect="1" noMove="1" noResize="1" noEditPoints="1" noAdjustHandles="1" noChangeArrowheads="1" noChangeShapeType="1" noTextEdit="1"/>
              </p:cNvSpPr>
              <p:nvPr/>
            </p:nvSpPr>
            <p:spPr>
              <a:xfrm>
                <a:off x="6992858" y="816761"/>
                <a:ext cx="4633309" cy="3834180"/>
              </a:xfrm>
              <a:prstGeom prst="rect">
                <a:avLst/>
              </a:prstGeom>
              <a:blipFill>
                <a:blip r:embed="rId3"/>
                <a:stretch>
                  <a:fillRect l="-2219"/>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185334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B6C07-CF98-496A-FB8E-8228A173E23B}"/>
              </a:ext>
            </a:extLst>
          </p:cNvPr>
          <p:cNvSpPr>
            <a:spLocks noGrp="1"/>
          </p:cNvSpPr>
          <p:nvPr>
            <p:ph type="title"/>
          </p:nvPr>
        </p:nvSpPr>
        <p:spPr/>
        <p:txBody>
          <a:bodyPr>
            <a:normAutofit/>
          </a:bodyPr>
          <a:lstStyle/>
          <a:p>
            <a:r>
              <a:rPr kumimoji="1" lang="ja-JP" altLang="en-US" dirty="0"/>
              <a:t>問題文</a:t>
            </a:r>
          </a:p>
        </p:txBody>
      </p:sp>
      <p:sp>
        <p:nvSpPr>
          <p:cNvPr id="3" name="コンテンツ プレースホルダー 2">
            <a:extLst>
              <a:ext uri="{FF2B5EF4-FFF2-40B4-BE49-F238E27FC236}">
                <a16:creationId xmlns:a16="http://schemas.microsoft.com/office/drawing/2014/main" id="{567AB1BC-36D5-57EF-9B65-E04D969AC828}"/>
              </a:ext>
            </a:extLst>
          </p:cNvPr>
          <p:cNvSpPr>
            <a:spLocks noGrp="1"/>
          </p:cNvSpPr>
          <p:nvPr>
            <p:ph idx="1"/>
          </p:nvPr>
        </p:nvSpPr>
        <p:spPr/>
        <p:txBody>
          <a:bodyPr>
            <a:normAutofit/>
          </a:bodyPr>
          <a:lstStyle/>
          <a:p>
            <a:pPr marL="0" indent="0">
              <a:buNone/>
            </a:pPr>
            <a:r>
              <a:rPr kumimoji="1" lang="ja-JP" altLang="en-US" sz="2000" dirty="0"/>
              <a:t>米国株式投資の場合、米国株式と米ドルの価値変動によるポートフォリオ価値の変動要因があり、それぞれに関してエクスポージャーリターンが得られる。前期の</a:t>
            </a:r>
            <a:r>
              <a:rPr kumimoji="1" lang="en-US" altLang="ja-JP" sz="2000" dirty="0"/>
              <a:t>ABC</a:t>
            </a:r>
            <a:r>
              <a:rPr kumimoji="1" lang="ja-JP" altLang="en-US" sz="2000" dirty="0"/>
              <a:t>年金基金の米国株式パフォーマンスに関しては、次のとおり求められる。</a:t>
            </a:r>
            <a:endParaRPr kumimoji="1" lang="en-US" altLang="ja-JP" sz="2000" dirty="0"/>
          </a:p>
          <a:p>
            <a:pPr marL="0" indent="0">
              <a:buNone/>
            </a:pPr>
            <a:endParaRPr lang="en-US" altLang="ja-JP" sz="2000" dirty="0"/>
          </a:p>
          <a:p>
            <a:pPr marL="0" indent="0">
              <a:buNone/>
            </a:pPr>
            <a:r>
              <a:rPr kumimoji="1" lang="ja-JP" altLang="en-US" sz="2000" dirty="0"/>
              <a:t>米国株式エクスポージャー・リターン＝米国株式現地通貨建てリターンー米ドル金利</a:t>
            </a:r>
            <a:endParaRPr kumimoji="1" lang="en-US" altLang="ja-JP" sz="2000" dirty="0"/>
          </a:p>
          <a:p>
            <a:pPr marL="0" indent="0">
              <a:buNone/>
            </a:pPr>
            <a:r>
              <a:rPr lang="ja-JP" altLang="en-US" sz="2000" dirty="0"/>
              <a:t>＝</a:t>
            </a:r>
            <a:r>
              <a:rPr lang="en-US" altLang="ja-JP" sz="2000" dirty="0"/>
              <a:t>9.0</a:t>
            </a:r>
            <a:r>
              <a:rPr lang="ja-JP" altLang="en-US" sz="2000" dirty="0"/>
              <a:t>％ー</a:t>
            </a:r>
            <a:r>
              <a:rPr lang="en-US" altLang="ja-JP" sz="2000" dirty="0"/>
              <a:t>4.0</a:t>
            </a:r>
            <a:r>
              <a:rPr lang="ja-JP" altLang="en-US" sz="2000" dirty="0"/>
              <a:t>％＝</a:t>
            </a:r>
            <a:r>
              <a:rPr lang="en-US" altLang="ja-JP" sz="2000" dirty="0"/>
              <a:t>5.0</a:t>
            </a:r>
            <a:r>
              <a:rPr lang="ja-JP" altLang="en-US" sz="2000" dirty="0"/>
              <a:t>％</a:t>
            </a:r>
            <a:endParaRPr lang="en-US" altLang="ja-JP" sz="2000" dirty="0"/>
          </a:p>
          <a:p>
            <a:pPr marL="0" indent="0">
              <a:buNone/>
            </a:pPr>
            <a:r>
              <a:rPr kumimoji="1" lang="ja-JP" altLang="en-US" sz="2000" dirty="0"/>
              <a:t>米ドル・エクスポージャー・リターン＝米ドル金利＋為替レート変化率ー円金利</a:t>
            </a:r>
            <a:endParaRPr kumimoji="1" lang="en-US" altLang="ja-JP" sz="2000" dirty="0"/>
          </a:p>
          <a:p>
            <a:pPr marL="0" indent="0">
              <a:buNone/>
            </a:pPr>
            <a:r>
              <a:rPr lang="ja-JP" altLang="en-US" sz="2000" dirty="0"/>
              <a:t>＝</a:t>
            </a:r>
            <a:r>
              <a:rPr lang="en-US" altLang="ja-JP" sz="2000" dirty="0"/>
              <a:t>4.0</a:t>
            </a:r>
            <a:r>
              <a:rPr lang="ja-JP" altLang="en-US" sz="2000" dirty="0"/>
              <a:t>％＋（</a:t>
            </a:r>
            <a:r>
              <a:rPr lang="en-US" altLang="ja-JP" sz="2000" dirty="0"/>
              <a:t>98/100</a:t>
            </a:r>
            <a:r>
              <a:rPr lang="ja-JP" altLang="en-US" sz="2000" dirty="0"/>
              <a:t>ー</a:t>
            </a:r>
            <a:r>
              <a:rPr lang="en-US" altLang="ja-JP" sz="2000" dirty="0"/>
              <a:t>1</a:t>
            </a:r>
            <a:r>
              <a:rPr lang="ja-JP" altLang="en-US" sz="2000" dirty="0"/>
              <a:t>）ー</a:t>
            </a:r>
            <a:r>
              <a:rPr lang="en-US" altLang="ja-JP" sz="2000" dirty="0"/>
              <a:t>1.0</a:t>
            </a:r>
            <a:r>
              <a:rPr lang="ja-JP" altLang="en-US" sz="2000" dirty="0"/>
              <a:t>％＝</a:t>
            </a:r>
            <a:r>
              <a:rPr lang="en-US" altLang="ja-JP" sz="2000" dirty="0"/>
              <a:t>1.0</a:t>
            </a:r>
            <a:r>
              <a:rPr lang="ja-JP" altLang="en-US" sz="2000" dirty="0"/>
              <a:t>％</a:t>
            </a:r>
            <a:endParaRPr kumimoji="1" lang="en-US" altLang="ja-JP" sz="2000" dirty="0"/>
          </a:p>
        </p:txBody>
      </p:sp>
      <p:sp>
        <p:nvSpPr>
          <p:cNvPr id="4" name="スライド番号プレースホルダー 3">
            <a:extLst>
              <a:ext uri="{FF2B5EF4-FFF2-40B4-BE49-F238E27FC236}">
                <a16:creationId xmlns:a16="http://schemas.microsoft.com/office/drawing/2014/main" id="{9E92F4AE-59C4-FE30-9CCD-A028512C7703}"/>
              </a:ext>
            </a:extLst>
          </p:cNvPr>
          <p:cNvSpPr>
            <a:spLocks noGrp="1"/>
          </p:cNvSpPr>
          <p:nvPr>
            <p:ph type="sldNum" sz="quarter" idx="12"/>
          </p:nvPr>
        </p:nvSpPr>
        <p:spPr/>
        <p:txBody>
          <a:bodyPr/>
          <a:lstStyle/>
          <a:p>
            <a:fld id="{8A7A6979-0714-4377-B894-6BE4C2D6E202}" type="slidenum">
              <a:rPr lang="en-US" smtClean="0"/>
              <a:pPr/>
              <a:t>44</a:t>
            </a:fld>
            <a:endParaRPr lang="en-US" dirty="0"/>
          </a:p>
        </p:txBody>
      </p:sp>
    </p:spTree>
    <p:extLst>
      <p:ext uri="{BB962C8B-B14F-4D97-AF65-F5344CB8AC3E}">
        <p14:creationId xmlns:p14="http://schemas.microsoft.com/office/powerpoint/2010/main" val="3494903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678050C9-A8AB-6E1F-C186-21309380C4E1}"/>
                  </a:ext>
                </a:extLst>
              </p:cNvPr>
              <p:cNvSpPr>
                <a:spLocks noGrp="1"/>
              </p:cNvSpPr>
              <p:nvPr>
                <p:ph idx="1"/>
              </p:nvPr>
            </p:nvSpPr>
            <p:spPr>
              <a:xfrm>
                <a:off x="1007534" y="650241"/>
                <a:ext cx="6169520" cy="5411892"/>
              </a:xfrm>
            </p:spPr>
            <p:txBody>
              <a:bodyPr>
                <a:normAutofit fontScale="70000" lnSpcReduction="20000"/>
              </a:bodyPr>
              <a:lstStyle/>
              <a:p>
                <a:pPr marL="0" indent="0">
                  <a:buNone/>
                </a:pPr>
                <a:r>
                  <a:rPr kumimoji="1" lang="ja-JP" altLang="en-US" dirty="0">
                    <a:solidFill>
                      <a:srgbClr val="FF0000"/>
                    </a:solidFill>
                    <a:latin typeface="游ゴシック Medium" panose="020B0500000000000000" pitchFamily="50" charset="-128"/>
                    <a:ea typeface="游ゴシック Medium" panose="020B0500000000000000" pitchFamily="50" charset="-128"/>
                  </a:rPr>
                  <a:t>米ドルエクスポージャー</a:t>
                </a:r>
                <a:r>
                  <a:rPr kumimoji="1" lang="ja-JP" altLang="en-US" dirty="0">
                    <a:latin typeface="游ゴシック Medium" panose="020B0500000000000000" pitchFamily="50" charset="-128"/>
                    <a:ea typeface="游ゴシック Medium" panose="020B0500000000000000" pitchFamily="50" charset="-128"/>
                  </a:rPr>
                  <a:t>の場合</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kumimoji="1" lang="ja-JP" altLang="en-US" dirty="0">
                    <a:solidFill>
                      <a:srgbClr val="FF0000"/>
                    </a:solidFill>
                    <a:latin typeface="游ゴシック Medium" panose="020B0500000000000000" pitchFamily="50" charset="-128"/>
                    <a:ea typeface="游ゴシック Medium" panose="020B0500000000000000" pitchFamily="50" charset="-128"/>
                  </a:rPr>
                  <a:t>円資金</a:t>
                </a:r>
                <a:r>
                  <a:rPr kumimoji="1" lang="ja-JP" altLang="en-US" dirty="0">
                    <a:latin typeface="游ゴシック Medium" panose="020B0500000000000000" pitchFamily="50" charset="-128"/>
                    <a:ea typeface="游ゴシック Medium" panose="020B0500000000000000" pitchFamily="50" charset="-128"/>
                  </a:rPr>
                  <a:t>を借入調達して、外貨転換し、米ドル預金で運用する戦略と考えられるから</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次の式で表せる</a:t>
                </a: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14:m>
                  <m:oMath xmlns:m="http://schemas.openxmlformats.org/officeDocument/2006/math">
                    <m:sSubSup>
                      <m:sSubSupPr>
                        <m:ctrlPr>
                          <a:rPr lang="en-US" altLang="ja-JP" i="1" smtClean="0">
                            <a:solidFill>
                              <a:srgbClr val="FF0000"/>
                            </a:solidFill>
                            <a:latin typeface="Cambria Math" panose="02040503050406030204" pitchFamily="18" charset="0"/>
                          </a:rPr>
                        </m:ctrlPr>
                      </m:sSubSupPr>
                      <m:e>
                        <m:r>
                          <a:rPr lang="en-US" altLang="ja-JP" b="0" i="1" smtClean="0">
                            <a:solidFill>
                              <a:srgbClr val="FF0000"/>
                            </a:solidFill>
                            <a:latin typeface="Cambria Math" panose="02040503050406030204" pitchFamily="18" charset="0"/>
                          </a:rPr>
                          <m:t>𝑐</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ja-JP" altLang="en-US"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latin typeface="游ゴシック Medium" panose="020B0500000000000000" pitchFamily="50" charset="-128"/>
                    <a:ea typeface="游ゴシック Medium" panose="020B0500000000000000" pitchFamily="50" charset="-128"/>
                  </a:rPr>
                  <a:t>(1+</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)(1+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r>
                      <a:rPr lang="en-US" altLang="ja-JP" b="0" i="1">
                        <a:solidFill>
                          <a:srgbClr val="FF0000"/>
                        </a:solidFill>
                        <a:latin typeface="Cambria Math" panose="02040503050406030204" pitchFamily="18" charset="0"/>
                      </a:rPr>
                      <m:t>)</m:t>
                    </m:r>
                    <m:r>
                      <a:rPr lang="en-US" altLang="ja-JP" b="0" i="0" smtClean="0">
                        <a:solidFill>
                          <a:srgbClr val="FF0000"/>
                        </a:solidFill>
                        <a:latin typeface="Cambria Math" panose="02040503050406030204" pitchFamily="18" charset="0"/>
                      </a:rPr>
                      <m:t>−</m:t>
                    </m:r>
                  </m:oMath>
                </a14:m>
                <a:r>
                  <a:rPr lang="en-US" altLang="ja-JP" dirty="0">
                    <a:solidFill>
                      <a:srgbClr val="FF0000"/>
                    </a:solidFill>
                    <a:latin typeface="游ゴシック Medium" panose="020B0500000000000000" pitchFamily="50" charset="-128"/>
                    <a:ea typeface="游ゴシック Medium" panose="020B0500000000000000" pitchFamily="50" charset="-128"/>
                  </a:rPr>
                  <a:t>(1+ </a:t>
                </a:r>
                <a14:m>
                  <m:oMath xmlns:m="http://schemas.openxmlformats.org/officeDocument/2006/math">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𝐽</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a:t>
                </a:r>
              </a:p>
              <a:p>
                <a:pPr marL="0" indent="0">
                  <a:buNone/>
                </a:pPr>
                <a:r>
                  <a:rPr lang="en-US" altLang="ja-JP" dirty="0">
                    <a:solidFill>
                      <a:srgbClr val="FF0000"/>
                    </a:solidFill>
                    <a:latin typeface="游ゴシック Medium" panose="020B0500000000000000" pitchFamily="50" charset="-128"/>
                    <a:ea typeface="游ゴシック Medium" panose="020B0500000000000000" pitchFamily="50" charset="-128"/>
                  </a:rPr>
                  <a:t>    =1+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𝑢𝑠</m:t>
                        </m:r>
                      </m:sub>
                    </m:sSub>
                  </m:oMath>
                </a14:m>
                <a:r>
                  <a:rPr lang="ja-JP" altLang="en-US"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dirty="0">
                    <a:solidFill>
                      <a:srgbClr val="FF0000"/>
                    </a:solidFill>
                    <a:latin typeface="游ゴシック Medium" panose="020B0500000000000000" pitchFamily="50" charset="-128"/>
                    <a:ea typeface="游ゴシック Medium" panose="020B0500000000000000" pitchFamily="50" charset="-128"/>
                  </a:rPr>
                  <a:t>-1- </a:t>
                </a:r>
                <a14:m>
                  <m:oMath xmlns:m="http://schemas.openxmlformats.org/officeDocument/2006/math">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𝐽</m:t>
                        </m:r>
                      </m:sub>
                    </m:sSub>
                  </m:oMath>
                </a14:m>
                <a:endParaRPr lang="en-US" altLang="ja-JP" dirty="0">
                  <a:solidFill>
                    <a:srgbClr val="FF0000"/>
                  </a:solidFill>
                  <a:latin typeface="游ゴシック Medium" panose="020B0500000000000000" pitchFamily="50" charset="-128"/>
                  <a:ea typeface="游ゴシック Medium" panose="020B0500000000000000" pitchFamily="50" charset="-128"/>
                </a:endParaRPr>
              </a:p>
              <a:p>
                <a:pPr marL="0" indent="0">
                  <a:buNone/>
                </a:pPr>
                <a:r>
                  <a:rPr lang="ja-JP" altLang="en-US" dirty="0">
                    <a:solidFill>
                      <a:srgbClr val="FF0000"/>
                    </a:solidFill>
                    <a:latin typeface="游ゴシック Medium" panose="020B0500000000000000" pitchFamily="50" charset="-128"/>
                    <a:ea typeface="游ゴシック Medium" panose="020B0500000000000000" pitchFamily="50" charset="-128"/>
                  </a:rPr>
                  <a:t>    ≈</a:t>
                </a:r>
                <a:r>
                  <a:rPr kumimoji="1"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Sup>
                      <m:sSubSupPr>
                        <m:ctrlPr>
                          <a:rPr kumimoji="1" lang="en-US" altLang="ja-JP" i="1" smtClean="0">
                            <a:solidFill>
                              <a:srgbClr val="FF0000"/>
                            </a:solidFill>
                            <a:latin typeface="Cambria Math" panose="02040503050406030204" pitchFamily="18" charset="0"/>
                          </a:rPr>
                        </m:ctrlPr>
                      </m:sSubSupPr>
                      <m:e>
                        <m:r>
                          <a:rPr kumimoji="1" lang="en-US" altLang="ja-JP" b="0" i="1" smtClean="0">
                            <a:solidFill>
                              <a:srgbClr val="FF0000"/>
                            </a:solidFill>
                            <a:latin typeface="Cambria Math" panose="02040503050406030204" pitchFamily="18" charset="0"/>
                          </a:rPr>
                          <m:t>𝑠</m:t>
                        </m:r>
                      </m:e>
                      <m:sub>
                        <m:r>
                          <a:rPr kumimoji="1"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𝑢𝑠</m:t>
                        </m:r>
                      </m:sub>
                    </m:sSub>
                    <m:r>
                      <a:rPr lang="en-US" altLang="ja-JP" b="0" i="0" smtClean="0">
                        <a:solidFill>
                          <a:srgbClr val="FF0000"/>
                        </a:solidFill>
                        <a:latin typeface="Cambria Math" panose="02040503050406030204" pitchFamily="18" charset="0"/>
                      </a:rPr>
                      <m:t>−</m:t>
                    </m:r>
                  </m:oMath>
                </a14:m>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𝐽</m:t>
                        </m:r>
                      </m:sub>
                    </m:sSub>
                  </m:oMath>
                </a14:m>
                <a:r>
                  <a:rPr lang="ja-JP" altLang="en-US" dirty="0">
                    <a:solidFill>
                      <a:srgbClr val="FF0000"/>
                    </a:solidFill>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3</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19</a:t>
                </a:r>
                <a:r>
                  <a:rPr lang="ja-JP" altLang="en-US" dirty="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先物ドルを買う為替フォワードのリターンに一致する。</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ja-JP" altLang="en-US" dirty="0"/>
              </a:p>
            </p:txBody>
          </p:sp>
        </mc:Choice>
        <mc:Fallback xmlns="">
          <p:sp>
            <p:nvSpPr>
              <p:cNvPr id="2" name="コンテンツ プレースホルダー 1">
                <a:extLst>
                  <a:ext uri="{FF2B5EF4-FFF2-40B4-BE49-F238E27FC236}">
                    <a16:creationId xmlns:a16="http://schemas.microsoft.com/office/drawing/2014/main" id="{678050C9-A8AB-6E1F-C186-21309380C4E1}"/>
                  </a:ext>
                </a:extLst>
              </p:cNvPr>
              <p:cNvSpPr>
                <a:spLocks noGrp="1" noRot="1" noChangeAspect="1" noMove="1" noResize="1" noEditPoints="1" noAdjustHandles="1" noChangeArrowheads="1" noChangeShapeType="1" noTextEdit="1"/>
              </p:cNvSpPr>
              <p:nvPr>
                <p:ph idx="1"/>
              </p:nvPr>
            </p:nvSpPr>
            <p:spPr>
              <a:xfrm>
                <a:off x="1007534" y="650241"/>
                <a:ext cx="6169520" cy="5411892"/>
              </a:xfrm>
              <a:blipFill>
                <a:blip r:embed="rId2"/>
                <a:stretch>
                  <a:fillRect l="-1285" t="-1804" r="-791"/>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3BD3DA4B-9795-75AB-E5EA-94D0DBCF6D77}"/>
              </a:ext>
            </a:extLst>
          </p:cNvPr>
          <p:cNvSpPr>
            <a:spLocks noGrp="1"/>
          </p:cNvSpPr>
          <p:nvPr>
            <p:ph type="sldNum" sz="quarter" idx="12"/>
          </p:nvPr>
        </p:nvSpPr>
        <p:spPr/>
        <p:txBody>
          <a:bodyPr/>
          <a:lstStyle/>
          <a:p>
            <a:fld id="{8A7A6979-0714-4377-B894-6BE4C2D6E202}" type="slidenum">
              <a:rPr lang="en-US" smtClean="0"/>
              <a:pPr/>
              <a:t>45</a:t>
            </a:fld>
            <a:endParaRPr lang="en-US" dirty="0"/>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3200AB38-4F16-40EF-0B62-DBC47B3ABC84}"/>
                  </a:ext>
                </a:extLst>
              </p:cNvPr>
              <p:cNvSpPr/>
              <p:nvPr/>
            </p:nvSpPr>
            <p:spPr>
              <a:xfrm>
                <a:off x="7525709" y="1197272"/>
                <a:ext cx="3811311" cy="3815482"/>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14:m>
                  <m:oMath xmlns:m="http://schemas.openxmlformats.org/officeDocument/2006/math">
                    <m:sSub>
                      <m:sSubPr>
                        <m:ctrlP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r>
                  <a:rPr kumimoji="1" lang="ja-JP" altLang="en-US" sz="22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：円金利</a:t>
                </a:r>
                <a:endParaRPr kumimoji="1" lang="en-US" altLang="ja-JP" sz="22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14:m>
                  <m:oMath xmlns:m="http://schemas.openxmlformats.org/officeDocument/2006/math">
                    <m:sSub>
                      <m:sSubPr>
                        <m:ctrlP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ea typeface="游ゴシック Medium" panose="020B0500000000000000" pitchFamily="50" charset="-128"/>
                            <a:cs typeface="+mn-cs"/>
                          </a:rPr>
                        </m:ctrlPr>
                      </m:sSubPr>
                      <m:e>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ea typeface="游ゴシック Medium" panose="020B0500000000000000" pitchFamily="50" charset="-128"/>
                            <a:cs typeface="+mn-cs"/>
                          </a:rPr>
                          <m:t>𝑟</m:t>
                        </m:r>
                      </m:e>
                      <m:sub>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ea typeface="游ゴシック Medium" panose="020B0500000000000000" pitchFamily="50" charset="-128"/>
                            <a:cs typeface="+mn-cs"/>
                          </a:rPr>
                          <m:t>𝑢𝑠</m:t>
                        </m:r>
                      </m:sub>
                    </m:sSub>
                  </m:oMath>
                </a14:m>
                <a:r>
                  <a:rPr kumimoji="1" lang="ja-JP" altLang="en-US" sz="22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：米ドル金利</a:t>
                </a:r>
                <a:endParaRPr kumimoji="1" lang="en-US" altLang="ja-JP" sz="22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14:m>
                  <m:oMath xmlns:m="http://schemas.openxmlformats.org/officeDocument/2006/math">
                    <m:sSubSup>
                      <m:sSubSupPr>
                        <m:ctrlP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ja-JP" altLang="en-US" sz="22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：米ドルの円建てレート変化率</a:t>
                </a:r>
                <a:endParaRPr kumimoji="1" lang="en-US" altLang="ja-JP" sz="22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14:m>
                  <m:oMath xmlns:m="http://schemas.openxmlformats.org/officeDocument/2006/math">
                    <m:sSubSup>
                      <m:sSubSupPr>
                        <m:ctrlP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𝑐</m:t>
                        </m:r>
                      </m:e>
                      <m:sub>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2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ja-JP" altLang="en-US" sz="2400" dirty="0">
                    <a:solidFill>
                      <a:schemeClr val="tx1"/>
                    </a:solidFill>
                  </a:rPr>
                  <a:t>：この投資戦略の円建　　　てリターン</a:t>
                </a:r>
                <a:endParaRPr kumimoji="1" lang="en-US" altLang="ja-JP" sz="2400" dirty="0">
                  <a:solidFill>
                    <a:schemeClr val="tx1"/>
                  </a:solidFill>
                </a:endParaRPr>
              </a:p>
            </p:txBody>
          </p:sp>
        </mc:Choice>
        <mc:Fallback xmlns="">
          <p:sp>
            <p:nvSpPr>
              <p:cNvPr id="4" name="正方形/長方形 3">
                <a:extLst>
                  <a:ext uri="{FF2B5EF4-FFF2-40B4-BE49-F238E27FC236}">
                    <a16:creationId xmlns:a16="http://schemas.microsoft.com/office/drawing/2014/main" id="{3200AB38-4F16-40EF-0B62-DBC47B3ABC84}"/>
                  </a:ext>
                </a:extLst>
              </p:cNvPr>
              <p:cNvSpPr>
                <a:spLocks noRot="1" noChangeAspect="1" noMove="1" noResize="1" noEditPoints="1" noAdjustHandles="1" noChangeArrowheads="1" noChangeShapeType="1" noTextEdit="1"/>
              </p:cNvSpPr>
              <p:nvPr/>
            </p:nvSpPr>
            <p:spPr>
              <a:xfrm>
                <a:off x="7525709" y="1197272"/>
                <a:ext cx="3811311" cy="3815482"/>
              </a:xfrm>
              <a:prstGeom prst="rect">
                <a:avLst/>
              </a:prstGeom>
              <a:blipFill>
                <a:blip r:embed="rId3"/>
                <a:stretch>
                  <a:fillRect l="-2060"/>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2990402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EDFD32C3-8617-C68C-7D66-11D78B29C8B3}"/>
                  </a:ext>
                </a:extLst>
              </p:cNvPr>
              <p:cNvSpPr>
                <a:spLocks noGrp="1"/>
              </p:cNvSpPr>
              <p:nvPr>
                <p:ph idx="1"/>
              </p:nvPr>
            </p:nvSpPr>
            <p:spPr>
              <a:xfrm>
                <a:off x="1007534" y="650241"/>
                <a:ext cx="6926038" cy="5411892"/>
              </a:xfrm>
            </p:spPr>
            <p:txBody>
              <a:bodyPr>
                <a:normAutofit fontScale="70000" lnSpcReduction="20000"/>
              </a:bodyPr>
              <a:lstStyle/>
              <a:p>
                <a:pPr marL="0" indent="0">
                  <a:buNone/>
                </a:pPr>
                <a:r>
                  <a:rPr lang="ja-JP" altLang="en-US" dirty="0">
                    <a:solidFill>
                      <a:srgbClr val="FF0000"/>
                    </a:solidFill>
                    <a:latin typeface="游ゴシック Medium" panose="020B0500000000000000" pitchFamily="50" charset="-128"/>
                    <a:ea typeface="游ゴシック Medium" panose="020B0500000000000000" pitchFamily="50" charset="-128"/>
                  </a:rPr>
                  <a:t>全額が米国株からなる</a:t>
                </a:r>
                <a:r>
                  <a:rPr lang="ja-JP" altLang="en-US" dirty="0">
                    <a:latin typeface="游ゴシック Medium" panose="020B0500000000000000" pitchFamily="50" charset="-128"/>
                    <a:ea typeface="游ゴシック Medium" panose="020B0500000000000000" pitchFamily="50" charset="-128"/>
                  </a:rPr>
                  <a:t>ポートフォリオを考える場合、</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その円建てリターンは、</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kumimoji="1" lang="en-US" altLang="ja-JP" dirty="0">
                  <a:latin typeface="游ゴシック Medium" panose="020B0500000000000000" pitchFamily="50" charset="-128"/>
                  <a:ea typeface="游ゴシック Medium" panose="020B0500000000000000" pitchFamily="50" charset="-128"/>
                </a:endParaRPr>
              </a:p>
              <a:p>
                <a:pPr marL="0" indent="0">
                  <a:buNone/>
                </a:pPr>
                <a:r>
                  <a:rPr lang="en-US" altLang="ja-JP" dirty="0">
                    <a:solidFill>
                      <a:srgbClr val="FF0000"/>
                    </a:solidFill>
                    <a:latin typeface="游ゴシック Medium" panose="020B0500000000000000" pitchFamily="50" charset="-128"/>
                    <a:ea typeface="游ゴシック Medium" panose="020B0500000000000000" pitchFamily="50" charset="-128"/>
                  </a:rPr>
                  <a:t>(1+</a:t>
                </a:r>
                <a:r>
                  <a:rPr kumimoji="1"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kumimoji="1" lang="en-US" altLang="ja-JP" i="1" dirty="0" smtClean="0">
                            <a:solidFill>
                              <a:srgbClr val="FF0000"/>
                            </a:solidFill>
                            <a:latin typeface="Cambria Math" panose="02040503050406030204" pitchFamily="18" charset="0"/>
                          </a:rPr>
                        </m:ctrlPr>
                      </m:sSubPr>
                      <m:e>
                        <m:r>
                          <a:rPr kumimoji="1" lang="en-US" altLang="ja-JP" b="0" i="1" dirty="0" smtClean="0">
                            <a:solidFill>
                              <a:srgbClr val="FF0000"/>
                            </a:solidFill>
                            <a:latin typeface="Cambria Math" panose="02040503050406030204" pitchFamily="18" charset="0"/>
                          </a:rPr>
                          <m:t>𝑅</m:t>
                        </m:r>
                      </m:e>
                      <m:sub>
                        <m:r>
                          <a:rPr kumimoji="1" lang="en-US" altLang="ja-JP" b="0" i="1" dirty="0"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)(1+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dirty="0">
                    <a:solidFill>
                      <a:srgbClr val="FF0000"/>
                    </a:solidFill>
                    <a:latin typeface="游ゴシック Medium" panose="020B0500000000000000" pitchFamily="50" charset="-128"/>
                    <a:ea typeface="游ゴシック Medium" panose="020B0500000000000000" pitchFamily="50" charset="-128"/>
                  </a:rPr>
                  <a:t>)- 1=1+</a:t>
                </a:r>
                <a:r>
                  <a:rPr lang="en-US" altLang="ja-JP" dirty="0">
                    <a:solidFill>
                      <a:srgbClr val="FF0000"/>
                    </a:solidFill>
                  </a:rPr>
                  <a:t>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rPr>
                  <a:t> </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𝑅</m:t>
                        </m:r>
                      </m:e>
                      <m:sub>
                        <m:r>
                          <a:rPr lang="en-US" altLang="ja-JP" b="0" i="1" dirty="0"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rPr>
                  <a:t> </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𝑅</m:t>
                        </m:r>
                      </m:e>
                      <m:sub>
                        <m:r>
                          <a:rPr lang="en-US" altLang="ja-JP" b="0" i="1" dirty="0" smtClean="0">
                            <a:solidFill>
                              <a:srgbClr val="FF0000"/>
                            </a:solidFill>
                            <a:latin typeface="Cambria Math" panose="02040503050406030204" pitchFamily="18" charset="0"/>
                          </a:rPr>
                          <m:t>𝑢𝑠</m:t>
                        </m:r>
                      </m:sub>
                    </m:sSub>
                  </m:oMath>
                </a14:m>
                <a:r>
                  <a:rPr lang="ja-JP" altLang="en-US"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rPr>
                  <a:t>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dirty="0">
                    <a:solidFill>
                      <a:srgbClr val="FF0000"/>
                    </a:solidFill>
                    <a:latin typeface="游ゴシック Medium" panose="020B0500000000000000" pitchFamily="50" charset="-128"/>
                    <a:ea typeface="游ゴシック Medium" panose="020B0500000000000000" pitchFamily="50" charset="-128"/>
                  </a:rPr>
                  <a:t>-1</a:t>
                </a:r>
              </a:p>
              <a:p>
                <a:pPr marL="0" indent="0">
                  <a:buNone/>
                </a:pPr>
                <a:r>
                  <a:rPr lang="en-US" altLang="ja-JP" dirty="0">
                    <a:solidFill>
                      <a:srgbClr val="FF0000"/>
                    </a:solidFill>
                    <a:latin typeface="游ゴシック Medium" panose="020B0500000000000000" pitchFamily="50" charset="-128"/>
                    <a:ea typeface="游ゴシック Medium" panose="020B0500000000000000" pitchFamily="50" charset="-128"/>
                  </a:rPr>
                  <a:t>                            </a:t>
                </a:r>
                <a:r>
                  <a:rPr lang="ja-JP" altLang="en-US"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dirty="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𝑅</m:t>
                        </m:r>
                      </m:e>
                      <m:sub>
                        <m:r>
                          <a:rPr lang="en-US" altLang="ja-JP" b="0" i="1" dirty="0"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Sup>
                      <m:sSubSupPr>
                        <m:ctrlPr>
                          <a:rPr lang="en-US" altLang="ja-JP" i="1">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endParaRPr lang="en-US" altLang="ja-JP" dirty="0">
                  <a:solidFill>
                    <a:srgbClr val="FF0000"/>
                  </a:solidFill>
                  <a:latin typeface="游ゴシック Medium" panose="020B0500000000000000" pitchFamily="50" charset="-128"/>
                  <a:ea typeface="游ゴシック Medium" panose="020B0500000000000000" pitchFamily="50" charset="-128"/>
                </a:endParaRPr>
              </a:p>
              <a:p>
                <a:pPr marL="0" indent="0">
                  <a:buNone/>
                </a:pPr>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dirty="0" smtClean="0">
                            <a:solidFill>
                              <a:srgbClr val="FF0000"/>
                            </a:solidFill>
                            <a:latin typeface="Cambria Math" panose="02040503050406030204" pitchFamily="18" charset="0"/>
                          </a:rPr>
                        </m:ctrlPr>
                      </m:sSubPr>
                      <m:e>
                        <m:r>
                          <a:rPr lang="en-US" altLang="ja-JP" b="0" i="1" dirty="0" smtClean="0">
                            <a:solidFill>
                              <a:srgbClr val="FF0000"/>
                            </a:solidFill>
                            <a:latin typeface="Cambria Math" panose="02040503050406030204" pitchFamily="18" charset="0"/>
                          </a:rPr>
                          <m:t>𝑅</m:t>
                        </m:r>
                      </m:e>
                      <m:sub>
                        <m:r>
                          <a:rPr lang="en-US" altLang="ja-JP" b="0" i="1" dirty="0"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𝑢𝑠</m:t>
                        </m:r>
                      </m:sub>
                    </m:sSub>
                  </m:oMath>
                </a14:m>
                <a:r>
                  <a:rPr lang="en-US" altLang="ja-JP" dirty="0">
                    <a:solidFill>
                      <a:srgbClr val="FF0000"/>
                    </a:solidFill>
                    <a:latin typeface="游ゴシック Medium" panose="020B0500000000000000" pitchFamily="50" charset="-128"/>
                    <a:ea typeface="游ゴシック Medium" panose="020B0500000000000000" pitchFamily="50" charset="-128"/>
                  </a:rPr>
                  <a:t>)+(</a:t>
                </a:r>
                <a14:m>
                  <m:oMath xmlns:m="http://schemas.openxmlformats.org/officeDocument/2006/math">
                    <m:sSubSup>
                      <m:sSubSupPr>
                        <m:ctrlPr>
                          <a:rPr lang="en-US" altLang="ja-JP" i="1" smtClean="0">
                            <a:solidFill>
                              <a:srgbClr val="FF0000"/>
                            </a:solidFill>
                            <a:latin typeface="Cambria Math" panose="02040503050406030204" pitchFamily="18" charset="0"/>
                          </a:rPr>
                        </m:ctrlPr>
                      </m:sSubSupPr>
                      <m:e>
                        <m:r>
                          <a:rPr lang="en-US" altLang="ja-JP" i="1">
                            <a:solidFill>
                              <a:srgbClr val="FF0000"/>
                            </a:solidFill>
                            <a:latin typeface="Cambria Math" panose="02040503050406030204" pitchFamily="18" charset="0"/>
                          </a:rPr>
                          <m:t>𝑠</m:t>
                        </m:r>
                      </m:e>
                      <m:sub>
                        <m:r>
                          <a:rPr lang="en-US" altLang="ja-JP" b="0" i="1" smtClean="0">
                            <a:solidFill>
                              <a:srgbClr val="FF0000"/>
                            </a:solidFill>
                            <a:latin typeface="Cambria Math" panose="02040503050406030204" pitchFamily="18" charset="0"/>
                          </a:rPr>
                          <m:t>𝑢𝑠</m:t>
                        </m:r>
                      </m:sub>
                      <m:sup>
                        <m:r>
                          <a:rPr lang="en-US" altLang="ja-JP" b="0" i="1" smtClean="0">
                            <a:solidFill>
                              <a:srgbClr val="FF0000"/>
                            </a:solidFill>
                            <a:latin typeface="Cambria Math" panose="02040503050406030204" pitchFamily="18" charset="0"/>
                          </a:rPr>
                          <m:t>𝐽</m:t>
                        </m:r>
                      </m:sup>
                    </m:sSubSup>
                  </m:oMath>
                </a14:m>
                <a:r>
                  <a:rPr lang="en-US" altLang="ja-JP" b="0"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𝑢𝑠</m:t>
                        </m:r>
                      </m:sub>
                    </m:sSub>
                  </m:oMath>
                </a14:m>
                <a:r>
                  <a:rPr lang="en-US" altLang="ja-JP" b="0"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𝐽</m:t>
                        </m:r>
                      </m:sub>
                    </m:sSub>
                  </m:oMath>
                </a14:m>
                <a:r>
                  <a:rPr lang="en-US" altLang="ja-JP" b="0" dirty="0">
                    <a:solidFill>
                      <a:srgbClr val="FF0000"/>
                    </a:solidFill>
                    <a:latin typeface="游ゴシック Medium" panose="020B0500000000000000" pitchFamily="50" charset="-128"/>
                    <a:ea typeface="游ゴシック Medium" panose="020B0500000000000000" pitchFamily="50" charset="-128"/>
                  </a:rPr>
                  <a:t>)+</a:t>
                </a:r>
                <a:r>
                  <a:rPr lang="en-US" altLang="ja-JP" dirty="0">
                    <a:solidFill>
                      <a:srgbClr val="FF0000"/>
                    </a:solidFill>
                    <a:latin typeface="游ゴシック Medium" panose="020B0500000000000000" pitchFamily="50" charset="-128"/>
                    <a:ea typeface="游ゴシック Medium" panose="020B0500000000000000" pitchFamily="50" charset="-128"/>
                  </a:rPr>
                  <a:t> </a:t>
                </a:r>
                <a14:m>
                  <m:oMath xmlns:m="http://schemas.openxmlformats.org/officeDocument/2006/math">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𝑟</m:t>
                        </m:r>
                      </m:e>
                      <m:sub>
                        <m:r>
                          <a:rPr lang="en-US" altLang="ja-JP" b="0" i="1" smtClean="0">
                            <a:solidFill>
                              <a:srgbClr val="FF0000"/>
                            </a:solidFill>
                            <a:latin typeface="Cambria Math" panose="02040503050406030204" pitchFamily="18" charset="0"/>
                          </a:rPr>
                          <m:t>𝐽</m:t>
                        </m:r>
                      </m:sub>
                    </m:sSub>
                  </m:oMath>
                </a14:m>
                <a:r>
                  <a:rPr lang="ja-JP" altLang="en-US" b="0" dirty="0">
                    <a:solidFill>
                      <a:srgbClr val="FF0000"/>
                    </a:solidFill>
                    <a:latin typeface="游ゴシック Medium" panose="020B0500000000000000" pitchFamily="50" charset="-128"/>
                    <a:ea typeface="游ゴシック Medium" panose="020B0500000000000000" pitchFamily="50" charset="-128"/>
                  </a:rPr>
                  <a:t>　</a:t>
                </a:r>
                <a:endParaRPr lang="en-US" altLang="ja-JP" b="0" dirty="0">
                  <a:solidFill>
                    <a:srgbClr val="FF0000"/>
                  </a:solidFill>
                  <a:latin typeface="游ゴシック Medium" panose="020B0500000000000000" pitchFamily="50" charset="-128"/>
                  <a:ea typeface="游ゴシック Medium" panose="020B0500000000000000" pitchFamily="50" charset="-128"/>
                </a:endParaRPr>
              </a:p>
              <a:p>
                <a:pPr marL="0" indent="0">
                  <a:buNone/>
                </a:pPr>
                <a:r>
                  <a:rPr lang="ja-JP" altLang="en-US" b="0" dirty="0">
                    <a:latin typeface="游ゴシック Medium" panose="020B0500000000000000" pitchFamily="50" charset="-128"/>
                    <a:ea typeface="游ゴシック Medium" panose="020B0500000000000000" pitchFamily="50" charset="-128"/>
                  </a:rPr>
                  <a:t>（</a:t>
                </a:r>
                <a:r>
                  <a:rPr lang="en-US" altLang="ja-JP" b="0" dirty="0">
                    <a:latin typeface="游ゴシック Medium" panose="020B0500000000000000" pitchFamily="50" charset="-128"/>
                    <a:ea typeface="游ゴシック Medium" panose="020B0500000000000000" pitchFamily="50" charset="-128"/>
                  </a:rPr>
                  <a:t>3</a:t>
                </a:r>
                <a:r>
                  <a:rPr lang="ja-JP" altLang="en-US" b="0" dirty="0">
                    <a:latin typeface="游ゴシック Medium" panose="020B0500000000000000" pitchFamily="50" charset="-128"/>
                    <a:ea typeface="游ゴシック Medium" panose="020B0500000000000000" pitchFamily="50" charset="-128"/>
                  </a:rPr>
                  <a:t>，</a:t>
                </a:r>
                <a:r>
                  <a:rPr lang="en-US" altLang="ja-JP" b="0" dirty="0">
                    <a:latin typeface="游ゴシック Medium" panose="020B0500000000000000" pitchFamily="50" charset="-128"/>
                    <a:ea typeface="游ゴシック Medium" panose="020B0500000000000000" pitchFamily="50" charset="-128"/>
                  </a:rPr>
                  <a:t>20</a:t>
                </a:r>
                <a:r>
                  <a:rPr lang="ja-JP" altLang="en-US" b="0" dirty="0">
                    <a:latin typeface="游ゴシック Medium" panose="020B0500000000000000" pitchFamily="50" charset="-128"/>
                    <a:ea typeface="游ゴシック Medium" panose="020B0500000000000000" pitchFamily="50" charset="-128"/>
                  </a:rPr>
                  <a:t>）</a:t>
                </a:r>
                <a:r>
                  <a:rPr lang="en-US" altLang="ja-JP" b="0" dirty="0">
                    <a:latin typeface="游ゴシック Medium" panose="020B0500000000000000" pitchFamily="50" charset="-128"/>
                    <a:ea typeface="游ゴシック Medium" panose="020B0500000000000000" pitchFamily="50" charset="-128"/>
                  </a:rPr>
                  <a:t>  </a:t>
                </a:r>
                <a:r>
                  <a:rPr lang="ja-JP" altLang="en-US" b="0" dirty="0">
                    <a:latin typeface="游ゴシック Medium" panose="020B0500000000000000" pitchFamily="50" charset="-128"/>
                    <a:ea typeface="游ゴシック Medium" panose="020B0500000000000000" pitchFamily="50" charset="-128"/>
                  </a:rPr>
                  <a:t>である。</a:t>
                </a:r>
                <a:endParaRPr lang="en-US" altLang="ja-JP" b="0"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b="0"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米国株式に対する投資は、</a:t>
                </a:r>
                <a:r>
                  <a:rPr lang="ja-JP" altLang="en-US" dirty="0">
                    <a:solidFill>
                      <a:srgbClr val="FF0000"/>
                    </a:solidFill>
                    <a:latin typeface="游ゴシック Medium" panose="020B0500000000000000" pitchFamily="50" charset="-128"/>
                    <a:ea typeface="游ゴシック Medium" panose="020B0500000000000000" pitchFamily="50" charset="-128"/>
                  </a:rPr>
                  <a:t>外貨資金による外国株の購入（米国株式エクスポージャーリターン）</a:t>
                </a:r>
                <a:r>
                  <a:rPr lang="ja-JP" altLang="en-US" dirty="0">
                    <a:solidFill>
                      <a:schemeClr val="tx1"/>
                    </a:solidFill>
                    <a:latin typeface="游ゴシック Medium" panose="020B0500000000000000" pitchFamily="50" charset="-128"/>
                    <a:ea typeface="游ゴシック Medium" panose="020B0500000000000000" pitchFamily="50" charset="-128"/>
                  </a:rPr>
                  <a:t>と</a:t>
                </a:r>
                <a:r>
                  <a:rPr kumimoji="1" lang="ja-JP" altLang="en-US"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円資金の外貨建て資金への変換（米ドルエクスポージャーリターン） </a:t>
                </a:r>
                <a:r>
                  <a:rPr lang="ja-JP" altLang="en-US" dirty="0">
                    <a:solidFill>
                      <a:srgbClr val="FF0000"/>
                    </a:solidFill>
                    <a:latin typeface="游ゴシック Medium" panose="020B0500000000000000" pitchFamily="50" charset="-128"/>
                    <a:ea typeface="游ゴシック Medium" panose="020B0500000000000000" pitchFamily="50" charset="-128"/>
                  </a:rPr>
                  <a:t>、円金利、</a:t>
                </a:r>
                <a:r>
                  <a:rPr lang="ja-JP" altLang="en-US" dirty="0">
                    <a:latin typeface="游ゴシック Medium" panose="020B0500000000000000" pitchFamily="50" charset="-128"/>
                    <a:ea typeface="游ゴシック Medium" panose="020B0500000000000000" pitchFamily="50" charset="-128"/>
                  </a:rPr>
                  <a:t>を組み合わせたものと解釈できる。</a:t>
                </a:r>
                <a:endParaRPr lang="en-US" altLang="ja-JP" b="0" dirty="0">
                  <a:latin typeface="游ゴシック Medium" panose="020B0500000000000000" pitchFamily="50" charset="-128"/>
                  <a:ea typeface="游ゴシック Medium" panose="020B0500000000000000" pitchFamily="50" charset="-128"/>
                </a:endParaRPr>
              </a:p>
              <a:p>
                <a:pPr marL="0" indent="0">
                  <a:buNone/>
                </a:pPr>
                <a:endParaRPr kumimoji="1" lang="ja-JP" altLang="en-US" dirty="0"/>
              </a:p>
            </p:txBody>
          </p:sp>
        </mc:Choice>
        <mc:Fallback xmlns="">
          <p:sp>
            <p:nvSpPr>
              <p:cNvPr id="2" name="コンテンツ プレースホルダー 1">
                <a:extLst>
                  <a:ext uri="{FF2B5EF4-FFF2-40B4-BE49-F238E27FC236}">
                    <a16:creationId xmlns:a16="http://schemas.microsoft.com/office/drawing/2014/main" id="{EDFD32C3-8617-C68C-7D66-11D78B29C8B3}"/>
                  </a:ext>
                </a:extLst>
              </p:cNvPr>
              <p:cNvSpPr>
                <a:spLocks noGrp="1" noRot="1" noChangeAspect="1" noMove="1" noResize="1" noEditPoints="1" noAdjustHandles="1" noChangeArrowheads="1" noChangeShapeType="1" noTextEdit="1"/>
              </p:cNvSpPr>
              <p:nvPr>
                <p:ph idx="1"/>
              </p:nvPr>
            </p:nvSpPr>
            <p:spPr>
              <a:xfrm>
                <a:off x="1007534" y="650241"/>
                <a:ext cx="6926038" cy="5411892"/>
              </a:xfrm>
              <a:blipFill>
                <a:blip r:embed="rId2"/>
                <a:stretch>
                  <a:fillRect l="-1144" t="-1804" r="-880"/>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7BE0DD9A-2FD2-6FFB-01B1-5082090A68F2}"/>
              </a:ext>
            </a:extLst>
          </p:cNvPr>
          <p:cNvSpPr>
            <a:spLocks noGrp="1"/>
          </p:cNvSpPr>
          <p:nvPr>
            <p:ph type="sldNum" sz="quarter" idx="12"/>
          </p:nvPr>
        </p:nvSpPr>
        <p:spPr/>
        <p:txBody>
          <a:bodyPr/>
          <a:lstStyle/>
          <a:p>
            <a:fld id="{8A7A6979-0714-4377-B894-6BE4C2D6E202}" type="slidenum">
              <a:rPr lang="en-US" smtClean="0"/>
              <a:pPr/>
              <a:t>46</a:t>
            </a:fld>
            <a:endParaRPr lang="en-US" dirty="0"/>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D5C1D7A8-982D-BCC8-F0A7-F686DCA51926}"/>
                  </a:ext>
                </a:extLst>
              </p:cNvPr>
              <p:cNvSpPr/>
              <p:nvPr/>
            </p:nvSpPr>
            <p:spPr>
              <a:xfrm>
                <a:off x="8097212" y="235967"/>
                <a:ext cx="3338398" cy="5606964"/>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rPr>
                  <a:t>記号</a:t>
                </a:r>
                <a:endParaRPr kumimoji="1" lang="en-US" altLang="ja-JP" sz="2800" b="1" dirty="0">
                  <a:solidFill>
                    <a:schemeClr val="tx1"/>
                  </a:solidFill>
                </a:endParaRPr>
              </a:p>
              <a:p>
                <a:pPr>
                  <a:lnSpc>
                    <a:spcPct val="150000"/>
                  </a:lnSpc>
                </a:pPr>
                <a14:m>
                  <m:oMath xmlns:m="http://schemas.openxmlformats.org/officeDocument/2006/math">
                    <m:sSub>
                      <m:sSubPr>
                        <m:ctrlPr>
                          <a:rPr kumimoji="1" lang="en-US" altLang="ja-JP" sz="240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𝑅</m:t>
                        </m:r>
                      </m:e>
                      <m:sub>
                        <m:r>
                          <a:rPr kumimoji="1" lang="en-US" altLang="ja-JP" sz="2400" b="0" i="1" smtClean="0">
                            <a:solidFill>
                              <a:schemeClr val="tx1"/>
                            </a:solidFill>
                            <a:latin typeface="Cambria Math" panose="02040503050406030204" pitchFamily="18" charset="0"/>
                          </a:rPr>
                          <m:t>𝑢𝑠</m:t>
                        </m:r>
                      </m:sub>
                    </m:sSub>
                    <m:r>
                      <a:rPr kumimoji="1" lang="ja-JP" altLang="en-US" sz="2400" i="1">
                        <a:solidFill>
                          <a:schemeClr val="tx1"/>
                        </a:solidFill>
                        <a:latin typeface="Cambria Math" panose="02040503050406030204" pitchFamily="18" charset="0"/>
                      </a:rPr>
                      <m:t>：</m:t>
                    </m:r>
                  </m:oMath>
                </a14:m>
                <a:r>
                  <a:rPr kumimoji="1" lang="ja-JP" altLang="en-US" sz="2400" dirty="0">
                    <a:solidFill>
                      <a:schemeClr val="tx1"/>
                    </a:solidFill>
                  </a:rPr>
                  <a:t>米国株リターン</a:t>
                </a:r>
                <a:endParaRPr kumimoji="1" lang="en-US" altLang="ja-JP" sz="2400" dirty="0">
                  <a:solidFill>
                    <a:schemeClr val="tx1"/>
                  </a:solidFill>
                </a:endParaRPr>
              </a:p>
              <a:p>
                <a:pPr>
                  <a:lnSpc>
                    <a:spcPct val="150000"/>
                  </a:lnSpc>
                </a:pPr>
                <a14:m>
                  <m:oMath xmlns:m="http://schemas.openxmlformats.org/officeDocument/2006/math">
                    <m:sSubSup>
                      <m:sSubSupPr>
                        <m:ctrlPr>
                          <a:rPr kumimoji="1" lang="en-US" altLang="ja-JP" sz="2400" i="1" smtClean="0">
                            <a:solidFill>
                              <a:schemeClr val="tx1"/>
                            </a:solidFill>
                            <a:latin typeface="Cambria Math" panose="02040503050406030204" pitchFamily="18" charset="0"/>
                          </a:rPr>
                        </m:ctrlPr>
                      </m:sSubSupPr>
                      <m:e>
                        <m:r>
                          <a:rPr kumimoji="1" lang="en-US" altLang="ja-JP" sz="2400" b="0" i="1" smtClean="0">
                            <a:solidFill>
                              <a:schemeClr val="tx1"/>
                            </a:solidFill>
                            <a:latin typeface="Cambria Math" panose="02040503050406030204" pitchFamily="18" charset="0"/>
                          </a:rPr>
                          <m:t>𝑠</m:t>
                        </m:r>
                      </m:e>
                      <m:sub>
                        <m:r>
                          <a:rPr kumimoji="1" lang="en-US" altLang="ja-JP" sz="2400" b="0" i="1" smtClean="0">
                            <a:solidFill>
                              <a:schemeClr val="tx1"/>
                            </a:solidFill>
                            <a:latin typeface="Cambria Math" panose="02040503050406030204" pitchFamily="18" charset="0"/>
                          </a:rPr>
                          <m:t>𝑢𝑠</m:t>
                        </m:r>
                      </m:sub>
                      <m:sup>
                        <m:r>
                          <a:rPr kumimoji="1" lang="en-US" altLang="ja-JP" sz="2400" b="0" i="1" smtClean="0">
                            <a:solidFill>
                              <a:schemeClr val="tx1"/>
                            </a:solidFill>
                            <a:latin typeface="Cambria Math" panose="02040503050406030204" pitchFamily="18" charset="0"/>
                          </a:rPr>
                          <m:t>𝐽</m:t>
                        </m:r>
                      </m:sup>
                    </m:sSubSup>
                  </m:oMath>
                </a14:m>
                <a:r>
                  <a:rPr kumimoji="1" lang="ja-JP" altLang="en-US" sz="2400" dirty="0">
                    <a:solidFill>
                      <a:schemeClr val="tx1"/>
                    </a:solidFill>
                  </a:rPr>
                  <a:t>：米ドルの円建てレート変化率</a:t>
                </a:r>
                <a:endParaRPr kumimoji="1" lang="en-US" altLang="ja-JP" sz="2400" dirty="0">
                  <a:solidFill>
                    <a:schemeClr val="tx1"/>
                  </a:solidFill>
                </a:endParaRPr>
              </a:p>
              <a:p>
                <a:pPr>
                  <a:lnSpc>
                    <a:spcPct val="150000"/>
                  </a:lnSpc>
                </a:pPr>
                <a14:m>
                  <m:oMath xmlns:m="http://schemas.openxmlformats.org/officeDocument/2006/math">
                    <m:sSub>
                      <m:sSub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ja-JP" altLang="en-US" sz="2400" dirty="0">
                    <a:solidFill>
                      <a:schemeClr val="tx1"/>
                    </a:solidFill>
                  </a:rPr>
                  <a:t>：米ドル金利</a:t>
                </a:r>
                <a:endParaRPr kumimoji="1" lang="en-US" altLang="ja-JP" sz="2400" dirty="0">
                  <a:solidFill>
                    <a:schemeClr val="tx1"/>
                  </a:solidFill>
                </a:endParaRPr>
              </a:p>
              <a:p>
                <a:pPr>
                  <a:lnSpc>
                    <a:spcPct val="150000"/>
                  </a:lnSpc>
                </a:pPr>
                <a14:m>
                  <m:oMath xmlns:m="http://schemas.openxmlformats.org/officeDocument/2006/math">
                    <m:sSub>
                      <m:sSub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r>
                  <a:rPr kumimoji="1" lang="ja-JP" altLang="en-US" sz="2400" dirty="0">
                    <a:solidFill>
                      <a:schemeClr val="tx1"/>
                    </a:solidFill>
                  </a:rPr>
                  <a:t>：日本の金利</a:t>
                </a:r>
                <a:endParaRPr kumimoji="1" lang="en-US" altLang="ja-JP" sz="2400" dirty="0">
                  <a:solidFill>
                    <a:schemeClr val="tx1"/>
                  </a:solidFill>
                </a:endParaRPr>
              </a:p>
            </p:txBody>
          </p:sp>
        </mc:Choice>
        <mc:Fallback xmlns="">
          <p:sp>
            <p:nvSpPr>
              <p:cNvPr id="4" name="正方形/長方形 3">
                <a:extLst>
                  <a:ext uri="{FF2B5EF4-FFF2-40B4-BE49-F238E27FC236}">
                    <a16:creationId xmlns:a16="http://schemas.microsoft.com/office/drawing/2014/main" id="{D5C1D7A8-982D-BCC8-F0A7-F686DCA51926}"/>
                  </a:ext>
                </a:extLst>
              </p:cNvPr>
              <p:cNvSpPr>
                <a:spLocks noRot="1" noChangeAspect="1" noMove="1" noResize="1" noEditPoints="1" noAdjustHandles="1" noChangeArrowheads="1" noChangeShapeType="1" noTextEdit="1"/>
              </p:cNvSpPr>
              <p:nvPr/>
            </p:nvSpPr>
            <p:spPr>
              <a:xfrm>
                <a:off x="8097212" y="235967"/>
                <a:ext cx="3338398" cy="5606964"/>
              </a:xfrm>
              <a:prstGeom prst="rect">
                <a:avLst/>
              </a:prstGeom>
              <a:blipFill>
                <a:blip r:embed="rId3"/>
                <a:stretch>
                  <a:fillRect l="-2166"/>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336617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p:txBody>
          <a:bodyPr/>
          <a:lstStyle/>
          <a:p>
            <a:r>
              <a:rPr kumimoji="1" lang="ja-JP" altLang="en-US" dirty="0"/>
              <a:t>問</a:t>
            </a:r>
            <a:r>
              <a:rPr lang="ja-JP" altLang="en-US" dirty="0"/>
              <a:t>３</a:t>
            </a:r>
            <a:endParaRPr kumimoji="1" lang="ja-JP" altLang="en-US" dirty="0"/>
          </a:p>
        </p:txBody>
      </p:sp>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944033" y="1348452"/>
            <a:ext cx="10303933" cy="4648199"/>
          </a:xfrm>
        </p:spPr>
        <p:txBody>
          <a:bodyPr>
            <a:normAutofit fontScale="92500" lnSpcReduction="20000"/>
          </a:bodyPr>
          <a:lstStyle/>
          <a:p>
            <a:pPr marL="0" indent="0">
              <a:buNone/>
            </a:pPr>
            <a:r>
              <a:rPr kumimoji="1" lang="ja-JP" altLang="en-US" dirty="0"/>
              <a:t>　</a:t>
            </a:r>
            <a:r>
              <a:rPr kumimoji="1" lang="en-US" altLang="ja-JP" sz="2000" dirty="0"/>
              <a:t>ABC</a:t>
            </a:r>
            <a:r>
              <a:rPr kumimoji="1" lang="ja-JP" altLang="en-US" sz="2000" dirty="0"/>
              <a:t>年金基金では、外国資産のリターンを次のように要因分解し</a:t>
            </a:r>
            <a:r>
              <a:rPr lang="ja-JP" altLang="en-US" sz="2000" dirty="0"/>
              <a:t>て、投資実績を評価している。</a:t>
            </a:r>
            <a:endParaRPr lang="en-US" altLang="ja-JP" sz="2000" dirty="0"/>
          </a:p>
          <a:p>
            <a:pPr marL="0" indent="0">
              <a:buNone/>
            </a:pPr>
            <a:r>
              <a:rPr kumimoji="1" lang="ja-JP" altLang="en-US" sz="2000" dirty="0"/>
              <a:t>外国資産リターン（円建て）</a:t>
            </a:r>
            <a:endParaRPr kumimoji="1" lang="en-US" altLang="ja-JP" sz="2000" dirty="0"/>
          </a:p>
          <a:p>
            <a:pPr marL="0" indent="0">
              <a:buNone/>
            </a:pPr>
            <a:r>
              <a:rPr lang="ja-JP" altLang="en-US" sz="2000" dirty="0"/>
              <a:t>　　　　＝現地通貨建てリターン＋為替レート変化率</a:t>
            </a:r>
            <a:endParaRPr lang="en-US" altLang="ja-JP" sz="2000" dirty="0"/>
          </a:p>
          <a:p>
            <a:pPr marL="0" indent="0">
              <a:buNone/>
            </a:pPr>
            <a:r>
              <a:rPr lang="ja-JP" altLang="en-US" sz="2000" dirty="0"/>
              <a:t>　この実績評価方法に基づいて、「前期は</a:t>
            </a:r>
            <a:r>
              <a:rPr lang="en-US" altLang="ja-JP" sz="2000" dirty="0"/>
              <a:t>『</a:t>
            </a:r>
            <a:r>
              <a:rPr lang="ja-JP" altLang="en-US" sz="2000" dirty="0"/>
              <a:t>為替レート変化</a:t>
            </a:r>
            <a:r>
              <a:rPr lang="en-US" altLang="ja-JP" sz="2000" dirty="0"/>
              <a:t>』</a:t>
            </a:r>
            <a:r>
              <a:rPr lang="ja-JP" altLang="en-US" sz="2000" dirty="0"/>
              <a:t>により</a:t>
            </a:r>
            <a:r>
              <a:rPr lang="en-US" altLang="ja-JP" sz="2000" dirty="0"/>
              <a:t>2.0</a:t>
            </a:r>
            <a:r>
              <a:rPr lang="ja-JP" altLang="en-US" sz="2000" dirty="0"/>
              <a:t>％のマイナス要因が生じた。為替をヘッジしていれば米国株式</a:t>
            </a:r>
            <a:r>
              <a:rPr lang="en-US" altLang="ja-JP" sz="2000" dirty="0"/>
              <a:t>『</a:t>
            </a:r>
            <a:r>
              <a:rPr lang="ja-JP" altLang="en-US" sz="2000" dirty="0"/>
              <a:t>現地通貨建てリターン</a:t>
            </a:r>
            <a:r>
              <a:rPr lang="en-US" altLang="ja-JP" sz="2000" dirty="0"/>
              <a:t>』</a:t>
            </a:r>
            <a:r>
              <a:rPr lang="ja-JP" altLang="en-US" sz="2000" dirty="0"/>
              <a:t>の</a:t>
            </a:r>
            <a:r>
              <a:rPr lang="en-US" altLang="ja-JP" sz="2000" dirty="0"/>
              <a:t>9.0%</a:t>
            </a:r>
            <a:r>
              <a:rPr lang="ja-JP" altLang="en-US" sz="2000" dirty="0"/>
              <a:t>が得られたので、リターンが向上したはずである」との意見が出された。しかし、リターン実績を要因毎に分解し、それらの基となった投資行動を評価するためには、投資判断に基づき、投資を実行継続することで当該要因によるリターンを獲得したり、逆にヘッジを行ってリスクを回避するなど、投資行動による調整が可能であることが前提となる。よって、この意見は適切ではないと考えられる。</a:t>
            </a:r>
            <a:endParaRPr lang="en-US" altLang="ja-JP" sz="2000" dirty="0"/>
          </a:p>
          <a:p>
            <a:pPr marL="0" indent="0">
              <a:buNone/>
            </a:pPr>
            <a:endParaRPr lang="en-US" altLang="ja-JP" sz="2000" dirty="0"/>
          </a:p>
          <a:p>
            <a:pPr marL="0" indent="0">
              <a:buNone/>
            </a:pPr>
            <a:r>
              <a:rPr lang="ja-JP" altLang="en-US" sz="2000" dirty="0"/>
              <a:t>（１）投資行動評価の観点から「現地通貨建てリターン」および「為替レート変化率」をそれぞれ別個に獲得したり回避したりできるかどうかを明らかにして、</a:t>
            </a:r>
            <a:r>
              <a:rPr lang="en-US" altLang="ja-JP" sz="2000" dirty="0"/>
              <a:t>ABC</a:t>
            </a:r>
            <a:r>
              <a:rPr lang="ja-JP" altLang="en-US" sz="2000" dirty="0"/>
              <a:t>年金基金の要因分解方法の問題点を指摘しなさい。</a:t>
            </a:r>
          </a:p>
          <a:p>
            <a:pPr marL="0" indent="0">
              <a:buNone/>
            </a:pPr>
            <a:endParaRPr lang="en-US" altLang="ja-JP" sz="20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47</a:t>
            </a:fld>
            <a:endParaRPr lang="en-US" dirty="0"/>
          </a:p>
        </p:txBody>
      </p:sp>
    </p:spTree>
    <p:extLst>
      <p:ext uri="{BB962C8B-B14F-4D97-AF65-F5344CB8AC3E}">
        <p14:creationId xmlns:p14="http://schemas.microsoft.com/office/powerpoint/2010/main" val="2797407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B4F10-8960-B6A2-B327-D7A60FCB5803}"/>
              </a:ext>
            </a:extLst>
          </p:cNvPr>
          <p:cNvSpPr>
            <a:spLocks noGrp="1"/>
          </p:cNvSpPr>
          <p:nvPr>
            <p:ph type="title"/>
          </p:nvPr>
        </p:nvSpPr>
        <p:spPr/>
        <p:txBody>
          <a:bodyPr/>
          <a:lstStyle/>
          <a:p>
            <a:r>
              <a:rPr kumimoji="1" lang="ja-JP" altLang="en-US" dirty="0"/>
              <a:t>問３（</a:t>
            </a:r>
            <a:r>
              <a:rPr lang="ja-JP" altLang="en-US" dirty="0"/>
              <a:t>２</a:t>
            </a:r>
            <a:r>
              <a:rPr kumimoji="1" lang="ja-JP" altLang="en-US" dirty="0"/>
              <a:t>）</a:t>
            </a:r>
          </a:p>
        </p:txBody>
      </p:sp>
      <p:sp>
        <p:nvSpPr>
          <p:cNvPr id="3" name="コンテンツ プレースホルダー 2">
            <a:extLst>
              <a:ext uri="{FF2B5EF4-FFF2-40B4-BE49-F238E27FC236}">
                <a16:creationId xmlns:a16="http://schemas.microsoft.com/office/drawing/2014/main" id="{82E08C8E-75A7-1219-7D15-9B8A7B5A8D36}"/>
              </a:ext>
            </a:extLst>
          </p:cNvPr>
          <p:cNvSpPr>
            <a:spLocks noGrp="1"/>
          </p:cNvSpPr>
          <p:nvPr>
            <p:ph idx="1"/>
          </p:nvPr>
        </p:nvSpPr>
        <p:spPr>
          <a:xfrm>
            <a:off x="944033" y="1382777"/>
            <a:ext cx="10303933" cy="4648199"/>
          </a:xfrm>
        </p:spPr>
        <p:txBody>
          <a:bodyPr>
            <a:normAutofit/>
          </a:bodyPr>
          <a:lstStyle/>
          <a:p>
            <a:pPr marL="0" indent="0">
              <a:buNone/>
            </a:pPr>
            <a:r>
              <a:rPr lang="ja-JP" altLang="en-US" sz="2400" dirty="0"/>
              <a:t>米国株式のリターンについて、投資行動を評価する際に（１）の問題点を回避できる要因分解方法の１つとして、</a:t>
            </a:r>
            <a:endParaRPr lang="en-US" altLang="ja-JP" sz="2400" dirty="0"/>
          </a:p>
          <a:p>
            <a:pPr marL="0" indent="0">
              <a:buNone/>
            </a:pPr>
            <a:r>
              <a:rPr kumimoji="1" lang="ja-JP" altLang="en-US" sz="2400" dirty="0"/>
              <a:t>米国株式リターン（円建て）</a:t>
            </a:r>
            <a:endParaRPr kumimoji="1" lang="en-US" altLang="ja-JP" sz="2400" dirty="0"/>
          </a:p>
          <a:p>
            <a:pPr marL="0" indent="0">
              <a:buNone/>
            </a:pPr>
            <a:r>
              <a:rPr lang="ja-JP" altLang="en-US" sz="2400" dirty="0"/>
              <a:t>＝米国株式エクスポージャーリターン＋米ドル・エクスポージャー・リターン＋円金利</a:t>
            </a:r>
            <a:endParaRPr lang="en-US" altLang="ja-JP" sz="2400" dirty="0"/>
          </a:p>
          <a:p>
            <a:pPr marL="0" indent="0">
              <a:buNone/>
            </a:pPr>
            <a:r>
              <a:rPr kumimoji="1" lang="ja-JP" altLang="en-US" sz="2400" dirty="0"/>
              <a:t>＝米国株式超過リターン＋米ドル外貨預金リターン　</a:t>
            </a:r>
            <a:endParaRPr kumimoji="1" lang="en-US" altLang="ja-JP" sz="2400" dirty="0"/>
          </a:p>
          <a:p>
            <a:pPr marL="0" indent="0">
              <a:buNone/>
            </a:pPr>
            <a:r>
              <a:rPr lang="ja-JP" altLang="en-US" sz="2400" dirty="0"/>
              <a:t>とする手法がある。</a:t>
            </a:r>
            <a:endParaRPr lang="en-US" altLang="ja-JP" sz="2400" dirty="0"/>
          </a:p>
          <a:p>
            <a:pPr marL="0" indent="0">
              <a:buNone/>
            </a:pPr>
            <a:r>
              <a:rPr kumimoji="1" lang="ja-JP" altLang="en-US" sz="2400" dirty="0"/>
              <a:t>　この要因分解方法に従い、為替をヘッジしないとした投資判断を評価しなさい。</a:t>
            </a:r>
            <a:endParaRPr kumimoji="1" lang="en-US" altLang="ja-JP" sz="2400" dirty="0"/>
          </a:p>
        </p:txBody>
      </p:sp>
      <p:sp>
        <p:nvSpPr>
          <p:cNvPr id="4" name="スライド番号プレースホルダー 3">
            <a:extLst>
              <a:ext uri="{FF2B5EF4-FFF2-40B4-BE49-F238E27FC236}">
                <a16:creationId xmlns:a16="http://schemas.microsoft.com/office/drawing/2014/main" id="{0A4A89BA-ABCC-6FF8-77B8-481954445DB3}"/>
              </a:ext>
            </a:extLst>
          </p:cNvPr>
          <p:cNvSpPr>
            <a:spLocks noGrp="1"/>
          </p:cNvSpPr>
          <p:nvPr>
            <p:ph type="sldNum" sz="quarter" idx="12"/>
          </p:nvPr>
        </p:nvSpPr>
        <p:spPr/>
        <p:txBody>
          <a:bodyPr/>
          <a:lstStyle/>
          <a:p>
            <a:fld id="{8A7A6979-0714-4377-B894-6BE4C2D6E202}" type="slidenum">
              <a:rPr lang="en-US" smtClean="0"/>
              <a:pPr/>
              <a:t>48</a:t>
            </a:fld>
            <a:endParaRPr lang="en-US" dirty="0"/>
          </a:p>
        </p:txBody>
      </p:sp>
    </p:spTree>
    <p:extLst>
      <p:ext uri="{BB962C8B-B14F-4D97-AF65-F5344CB8AC3E}">
        <p14:creationId xmlns:p14="http://schemas.microsoft.com/office/powerpoint/2010/main" val="288007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normAutofit/>
          </a:bodyPr>
          <a:lstStyle/>
          <a:p>
            <a:r>
              <a:rPr kumimoji="1" lang="ja-JP" altLang="en-US" dirty="0"/>
              <a:t>問１（１）</a:t>
            </a:r>
          </a:p>
        </p:txBody>
      </p:sp>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a:xfrm>
            <a:off x="697177" y="1490133"/>
            <a:ext cx="10797646" cy="4648199"/>
          </a:xfrm>
        </p:spPr>
        <p:txBody>
          <a:bodyPr>
            <a:normAutofit/>
          </a:bodyPr>
          <a:lstStyle/>
          <a:p>
            <a:pPr marL="0" indent="0">
              <a:buNone/>
            </a:pPr>
            <a:endParaRPr lang="en-US" altLang="ja-JP" sz="2500" dirty="0">
              <a:solidFill>
                <a:schemeClr val="tx1"/>
              </a:solidFill>
            </a:endParaRPr>
          </a:p>
          <a:p>
            <a:pPr marL="0" indent="0">
              <a:buNone/>
            </a:pPr>
            <a:r>
              <a:rPr kumimoji="1" lang="ja-JP" altLang="en-US" sz="2500" dirty="0">
                <a:solidFill>
                  <a:schemeClr val="tx1"/>
                </a:solidFill>
              </a:rPr>
              <a:t>問</a:t>
            </a:r>
            <a:r>
              <a:rPr lang="ja-JP" altLang="en-US" sz="2500" dirty="0">
                <a:solidFill>
                  <a:schemeClr val="tx1"/>
                </a:solidFill>
              </a:rPr>
              <a:t>１</a:t>
            </a:r>
            <a:endParaRPr kumimoji="1" lang="en-US" altLang="ja-JP" sz="2500" dirty="0">
              <a:solidFill>
                <a:schemeClr val="tx1"/>
              </a:solidFill>
            </a:endParaRPr>
          </a:p>
          <a:p>
            <a:pPr marL="0" indent="0">
              <a:buNone/>
            </a:pPr>
            <a:r>
              <a:rPr kumimoji="1" lang="ja-JP" altLang="en-US" sz="2500" dirty="0">
                <a:solidFill>
                  <a:schemeClr val="tx1"/>
                </a:solidFill>
              </a:rPr>
              <a:t>前期の期首に上記の</a:t>
            </a:r>
            <a:r>
              <a:rPr kumimoji="1" lang="en-US" altLang="ja-JP" sz="2500" dirty="0">
                <a:solidFill>
                  <a:schemeClr val="tx1"/>
                </a:solidFill>
              </a:rPr>
              <a:t>1</a:t>
            </a:r>
            <a:r>
              <a:rPr kumimoji="1" lang="ja-JP" altLang="en-US" sz="2500" dirty="0">
                <a:solidFill>
                  <a:schemeClr val="tx1"/>
                </a:solidFill>
              </a:rPr>
              <a:t>年為替フォワード契約によって、米国株式投資金の全額に対して為替ヘッジを行っていたと仮定した場合のパフォーマンスを検討する。</a:t>
            </a:r>
          </a:p>
          <a:p>
            <a:pPr marL="0" indent="0">
              <a:buNone/>
            </a:pPr>
            <a:endParaRPr kumimoji="1" lang="en-US" altLang="ja-JP" sz="2500" dirty="0">
              <a:solidFill>
                <a:schemeClr val="tx1"/>
              </a:solidFill>
            </a:endParaRPr>
          </a:p>
          <a:p>
            <a:pPr marL="0" indent="0">
              <a:buNone/>
            </a:pPr>
            <a:r>
              <a:rPr kumimoji="1" lang="ja-JP" altLang="en-US" sz="2500" dirty="0">
                <a:solidFill>
                  <a:schemeClr val="tx1"/>
                </a:solidFill>
              </a:rPr>
              <a:t>（１）</a:t>
            </a:r>
            <a:endParaRPr kumimoji="1" lang="en-US" altLang="ja-JP" sz="2500" dirty="0">
              <a:solidFill>
                <a:schemeClr val="tx1"/>
              </a:solidFill>
            </a:endParaRPr>
          </a:p>
          <a:p>
            <a:pPr marL="0" indent="0">
              <a:buNone/>
            </a:pPr>
            <a:r>
              <a:rPr kumimoji="1" lang="ja-JP" altLang="en-US" sz="2500" dirty="0">
                <a:solidFill>
                  <a:schemeClr val="tx1"/>
                </a:solidFill>
              </a:rPr>
              <a:t>前期の期首に契約していたフォワード為替レートはいくらですか。</a:t>
            </a:r>
            <a:br>
              <a:rPr kumimoji="1" lang="en-US" altLang="ja-JP" sz="2500" dirty="0">
                <a:solidFill>
                  <a:schemeClr val="tx1"/>
                </a:solidFill>
              </a:rPr>
            </a:br>
            <a:r>
              <a:rPr kumimoji="1" lang="ja-JP" altLang="en-US" sz="2500" dirty="0">
                <a:solidFill>
                  <a:schemeClr val="tx1"/>
                </a:solidFill>
              </a:rPr>
              <a:t>円単位で小数第</a:t>
            </a:r>
            <a:r>
              <a:rPr kumimoji="1" lang="en-US" altLang="ja-JP" sz="2500" dirty="0">
                <a:solidFill>
                  <a:schemeClr val="tx1"/>
                </a:solidFill>
              </a:rPr>
              <a:t>1</a:t>
            </a:r>
            <a:r>
              <a:rPr kumimoji="1" lang="ja-JP" altLang="en-US" sz="2500" dirty="0">
                <a:solidFill>
                  <a:schemeClr val="tx1"/>
                </a:solidFill>
              </a:rPr>
              <a:t>位まで求めること。</a:t>
            </a: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80001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2E4A1-A915-D721-4C64-828DFEC2EB49}"/>
              </a:ext>
            </a:extLst>
          </p:cNvPr>
          <p:cNvSpPr>
            <a:spLocks noGrp="1"/>
          </p:cNvSpPr>
          <p:nvPr>
            <p:ph type="title"/>
          </p:nvPr>
        </p:nvSpPr>
        <p:spPr/>
        <p:txBody>
          <a:bodyPr>
            <a:normAutofit fontScale="90000"/>
          </a:bodyPr>
          <a:lstStyle/>
          <a:p>
            <a:r>
              <a:rPr kumimoji="1" lang="ja-JP" altLang="en-US" dirty="0"/>
              <a:t>問３（</a:t>
            </a:r>
            <a:r>
              <a:rPr kumimoji="1" lang="en-US" altLang="ja-JP" dirty="0"/>
              <a:t>2</a:t>
            </a:r>
            <a:r>
              <a:rPr kumimoji="1" lang="ja-JP" altLang="en-US" dirty="0"/>
              <a:t>）</a:t>
            </a:r>
            <a:br>
              <a:rPr kumimoji="1" lang="en-US" altLang="ja-JP" dirty="0"/>
            </a:br>
            <a:r>
              <a:rPr kumimoji="1" lang="ja-JP" altLang="en-US" dirty="0"/>
              <a:t>解答過程</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6D6388D-BF81-3AB5-B0A6-E0B63D273CDE}"/>
                  </a:ext>
                </a:extLst>
              </p:cNvPr>
              <p:cNvSpPr>
                <a:spLocks noGrp="1"/>
              </p:cNvSpPr>
              <p:nvPr>
                <p:ph idx="1"/>
              </p:nvPr>
            </p:nvSpPr>
            <p:spPr>
              <a:xfrm>
                <a:off x="1007533" y="1413933"/>
                <a:ext cx="8702211" cy="4648199"/>
              </a:xfrm>
            </p:spPr>
            <p:txBody>
              <a:bodyPr>
                <a:normAutofit fontScale="70000" lnSpcReduction="20000"/>
              </a:bodyPr>
              <a:lstStyle/>
              <a:p>
                <a:pPr marL="0" indent="0">
                  <a:buNone/>
                </a:pPr>
                <a:r>
                  <a:rPr kumimoji="1" lang="ja-JP" altLang="en-US" sz="2400" dirty="0"/>
                  <a:t>米国株式リターン（円建て）</a:t>
                </a:r>
                <a:endParaRPr kumimoji="1" lang="en-US" altLang="ja-JP" sz="2400" dirty="0"/>
              </a:p>
              <a:p>
                <a:pPr marL="0" indent="0">
                  <a:buNone/>
                </a:pPr>
                <a:r>
                  <a:rPr lang="ja-JP" altLang="en-US" sz="2400" dirty="0"/>
                  <a:t>＝米国株式エクスポージャーリターン＋米ドル・エクスポージャー・リターン＋円金利</a:t>
                </a:r>
                <a:endParaRPr lang="en-US" altLang="ja-JP" sz="2400" dirty="0"/>
              </a:p>
              <a:p>
                <a:pPr marL="0" indent="0">
                  <a:buNone/>
                </a:pPr>
                <a:r>
                  <a:rPr kumimoji="1" lang="ja-JP" altLang="en-US" sz="2400" dirty="0"/>
                  <a:t>＝米国株式超過リターン＋米ドル外貨預金リターン</a:t>
                </a:r>
                <a:endParaRPr kumimoji="1" lang="en-US" altLang="ja-JP" sz="2400" dirty="0"/>
              </a:p>
              <a:p>
                <a:pPr marL="0" indent="0">
                  <a:buNone/>
                </a:pPr>
                <a:endParaRPr lang="en-US" altLang="ja-JP" sz="2400" dirty="0"/>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(1+ </a:t>
                </a:r>
                <a14:m>
                  <m:oMath xmlns:m="http://schemas.openxmlformats.org/officeDocument/2006/math">
                    <m:sSub>
                      <m:sSubPr>
                        <m:ctrlP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𝑅</m:t>
                        </m:r>
                      </m:e>
                      <m:sub>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)(1+ </a:t>
                </a:r>
                <a14:m>
                  <m:oMath xmlns:m="http://schemas.openxmlformats.org/officeDocument/2006/math">
                    <m:sSubSup>
                      <m:sSubSup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)- 1=1+</a:t>
                </a:r>
                <a:r>
                  <a:rPr kumimoji="1" lang="en-US" altLang="ja-JP" sz="25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 </a:t>
                </a:r>
                <a14:m>
                  <m:oMath xmlns:m="http://schemas.openxmlformats.org/officeDocument/2006/math">
                    <m:sSubSup>
                      <m:sSubSup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25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 </a:t>
                </a:r>
                <a14:m>
                  <m:oMath xmlns:m="http://schemas.openxmlformats.org/officeDocument/2006/math">
                    <m:sSub>
                      <m:sSubPr>
                        <m:ctrlPr>
                          <a:rPr kumimoji="1" lang="en-US" altLang="ja-JP" sz="2500" b="0" i="1" u="none" strike="noStrike" kern="1200" cap="none" spc="0" normalizeH="0" baseline="0" noProof="0" dirty="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𝑅</m:t>
                        </m:r>
                      </m:e>
                      <m:sub>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25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 </a:t>
                </a:r>
                <a14:m>
                  <m:oMath xmlns:m="http://schemas.openxmlformats.org/officeDocument/2006/math">
                    <m:sSub>
                      <m:sSubPr>
                        <m:ctrlPr>
                          <a:rPr kumimoji="1" lang="en-US" altLang="ja-JP" sz="2500" b="0" i="1" u="none" strike="noStrike" kern="1200" cap="none" spc="0" normalizeH="0" baseline="0" noProof="0" dirty="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𝑅</m:t>
                        </m:r>
                      </m:e>
                      <m:sub>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ja-JP" altLang="en-US"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25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 </a:t>
                </a:r>
                <a14:m>
                  <m:oMath xmlns:m="http://schemas.openxmlformats.org/officeDocument/2006/math">
                    <m:sSubSup>
                      <m:sSubSup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-1</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dirty="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𝑅</m:t>
                        </m:r>
                      </m:e>
                      <m:sub>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Sup>
                      <m:sSubSup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endPar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𝑅</m:t>
                        </m:r>
                      </m:e>
                      <m:sub>
                        <m:r>
                          <a:rPr kumimoji="1" lang="en-US" altLang="ja-JP" sz="25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a:t>
                </a:r>
                <a14:m>
                  <m:oMath xmlns:m="http://schemas.openxmlformats.org/officeDocument/2006/math">
                    <m:sSubSup>
                      <m:sSubSup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endParaRPr kumimoji="1" lang="en-US" altLang="ja-JP" sz="2400" dirty="0"/>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en-US" altLang="ja-JP" sz="2400" dirty="0"/>
                  <a:t>                                    </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1" lang="en-US" altLang="ja-JP" sz="2400" dirty="0"/>
              </a:p>
              <a:p>
                <a:pPr marL="0" indent="0">
                  <a:buNone/>
                </a:pPr>
                <a:r>
                  <a:rPr kumimoji="1" lang="ja-JP" altLang="en-US" sz="2400" b="0" u="none" strike="noStrike" kern="1200" cap="none" spc="0" normalizeH="0" baseline="0" noProof="0" dirty="0">
                    <a:ln>
                      <a:noFill/>
                    </a:ln>
                    <a:solidFill>
                      <a:srgbClr val="000000">
                        <a:lumMod val="85000"/>
                        <a:lumOff val="15000"/>
                      </a:srgbClr>
                    </a:solidFill>
                    <a:effectLst/>
                    <a:uLnTx/>
                    <a:uFillTx/>
                    <a:cs typeface="+mn-cs"/>
                  </a:rPr>
                  <a:t>　</a:t>
                </a:r>
                <a14:m>
                  <m:oMath xmlns:m="http://schemas.openxmlformats.org/officeDocument/2006/math">
                    <m:r>
                      <a:rPr lang="ja-JP" altLang="en-US" sz="2400" i="1" dirty="0">
                        <a:solidFill>
                          <a:srgbClr val="000000">
                            <a:lumMod val="85000"/>
                            <a:lumOff val="15000"/>
                          </a:srgbClr>
                        </a:solidFill>
                        <a:latin typeface="Cambria Math" panose="02040503050406030204" pitchFamily="18" charset="0"/>
                      </a:rPr>
                      <m:t>　</m:t>
                    </m:r>
                    <m:r>
                      <a:rPr lang="ja-JP" altLang="en-US" sz="2400" i="1" dirty="0" smtClean="0">
                        <a:solidFill>
                          <a:srgbClr val="000000">
                            <a:lumMod val="85000"/>
                            <a:lumOff val="15000"/>
                          </a:srgbClr>
                        </a:solidFill>
                        <a:latin typeface="Cambria Math" panose="02040503050406030204" pitchFamily="18" charset="0"/>
                      </a:rPr>
                      <m:t>　</m:t>
                    </m:r>
                    <m:r>
                      <a:rPr lang="ja-JP" altLang="en-US" sz="2400" i="1" dirty="0">
                        <a:solidFill>
                          <a:srgbClr val="000000">
                            <a:lumMod val="85000"/>
                            <a:lumOff val="15000"/>
                          </a:srgbClr>
                        </a:solidFill>
                        <a:latin typeface="Cambria Math" panose="02040503050406030204" pitchFamily="18" charset="0"/>
                      </a:rPr>
                      <m:t>　</m:t>
                    </m:r>
                    <m:sSub>
                      <m:sSubPr>
                        <m:ctrlPr>
                          <a:rPr kumimoji="1" lang="en-US" altLang="ja-JP" sz="24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𝑅</m:t>
                        </m:r>
                      </m:e>
                      <m:sub>
                        <m:r>
                          <a:rPr kumimoji="1" lang="en-US" altLang="ja-JP" sz="2400" b="0" i="1" u="none" strike="noStrike" kern="1200" cap="none" spc="0" normalizeH="0" baseline="0" noProof="0" dirty="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4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Sub>
                    <m:r>
                      <a:rPr lang="ja-JP" altLang="en-US" sz="2400" i="1">
                        <a:solidFill>
                          <a:srgbClr val="000000">
                            <a:lumMod val="85000"/>
                            <a:lumOff val="15000"/>
                          </a:srgbClr>
                        </a:solidFill>
                        <a:latin typeface="Cambria Math" panose="02040503050406030204" pitchFamily="18" charset="0"/>
                      </a:rPr>
                      <m:t>：</m:t>
                    </m:r>
                  </m:oMath>
                </a14:m>
                <a:r>
                  <a:rPr lang="ja-JP" altLang="en-US" sz="2400" dirty="0"/>
                  <a:t>米国株式エクスポージャーリターン（米国株式超過リターン）</a:t>
                </a:r>
                <a:endParaRPr lang="en-US" altLang="ja-JP" sz="2400" dirty="0"/>
              </a:p>
              <a:p>
                <a:pPr marL="0" lvl="0" indent="0">
                  <a:buClr>
                    <a:srgbClr val="9BAFB5"/>
                  </a:buClr>
                  <a:buNone/>
                </a:pPr>
                <a:r>
                  <a:rPr kumimoji="1" lang="ja-JP" altLang="en-US" sz="2400" b="0" u="none" strike="noStrike" kern="1200" cap="none" spc="0" normalizeH="0" baseline="0" noProof="0" dirty="0">
                    <a:ln>
                      <a:noFill/>
                    </a:ln>
                    <a:solidFill>
                      <a:srgbClr val="000000">
                        <a:lumMod val="85000"/>
                        <a:lumOff val="15000"/>
                      </a:srgbClr>
                    </a:solidFill>
                    <a:effectLst/>
                    <a:uLnTx/>
                    <a:uFillTx/>
                    <a:cs typeface="+mn-cs"/>
                  </a:rPr>
                  <a:t>　</a:t>
                </a:r>
                <a14:m>
                  <m:oMath xmlns:m="http://schemas.openxmlformats.org/officeDocument/2006/math">
                    <m:r>
                      <a:rPr lang="ja-JP" altLang="en-US" sz="2400" i="1">
                        <a:solidFill>
                          <a:srgbClr val="000000">
                            <a:lumMod val="85000"/>
                            <a:lumOff val="15000"/>
                          </a:srgbClr>
                        </a:solidFill>
                        <a:latin typeface="Cambria Math" panose="02040503050406030204" pitchFamily="18" charset="0"/>
                      </a:rPr>
                      <m:t>　</m:t>
                    </m:r>
                    <m:sSubSup>
                      <m:sSubSupPr>
                        <m:ctrlP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4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en-US" altLang="ja-JP" sz="24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4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4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r>
                  <a:rPr lang="ja-JP" altLang="en-US" sz="2400" dirty="0"/>
                  <a:t>：米ドル・エクスポージャー・リターン</a:t>
                </a:r>
                <a:endParaRPr lang="en-US" altLang="ja-JP" sz="2400" dirty="0"/>
              </a:p>
              <a:p>
                <a:pPr marL="0" lvl="0" indent="0">
                  <a:buClr>
                    <a:srgbClr val="9BAFB5"/>
                  </a:buClr>
                  <a:buNone/>
                </a:pPr>
                <a:r>
                  <a:rPr lang="ja-JP" altLang="en-US" sz="2500" dirty="0">
                    <a:solidFill>
                      <a:srgbClr val="000000">
                        <a:lumMod val="85000"/>
                        <a:lumOff val="15000"/>
                      </a:srgbClr>
                    </a:solidFill>
                  </a:rPr>
                  <a:t>　</a:t>
                </a:r>
                <a14:m>
                  <m:oMath xmlns:m="http://schemas.openxmlformats.org/officeDocument/2006/math">
                    <m:r>
                      <a:rPr lang="ja-JP" altLang="en-US" sz="2500" i="1">
                        <a:solidFill>
                          <a:srgbClr val="000000">
                            <a:lumMod val="85000"/>
                            <a:lumOff val="15000"/>
                          </a:srgbClr>
                        </a:solidFill>
                        <a:latin typeface="Cambria Math" panose="02040503050406030204" pitchFamily="18" charset="0"/>
                      </a:rPr>
                      <m:t>　</m:t>
                    </m:r>
                    <m:r>
                      <a:rPr lang="ja-JP" altLang="en-US" sz="2500" i="1" smtClean="0">
                        <a:solidFill>
                          <a:srgbClr val="000000">
                            <a:lumMod val="85000"/>
                            <a:lumOff val="15000"/>
                          </a:srgbClr>
                        </a:solidFill>
                        <a:latin typeface="Cambria Math" panose="02040503050406030204" pitchFamily="18" charset="0"/>
                      </a:rPr>
                      <m:t>　</m:t>
                    </m:r>
                    <m:r>
                      <a:rPr lang="ja-JP" altLang="en-US" sz="2500" i="1">
                        <a:solidFill>
                          <a:srgbClr val="000000">
                            <a:lumMod val="85000"/>
                            <a:lumOff val="15000"/>
                          </a:srgbClr>
                        </a:solidFill>
                        <a:latin typeface="Cambria Math" panose="02040503050406030204" pitchFamily="18" charset="0"/>
                      </a:rPr>
                      <m:t>　</m:t>
                    </m:r>
                    <m:r>
                      <a:rPr lang="ja-JP" altLang="en-US" sz="2500" i="1" smtClean="0">
                        <a:solidFill>
                          <a:srgbClr val="000000">
                            <a:lumMod val="85000"/>
                            <a:lumOff val="15000"/>
                          </a:srgbClr>
                        </a:solidFill>
                        <a:latin typeface="Cambria Math" panose="02040503050406030204" pitchFamily="18" charset="0"/>
                      </a:rPr>
                      <m:t>　</m:t>
                    </m:r>
                    <m:r>
                      <a:rPr lang="ja-JP" altLang="en-US" sz="2500" i="1">
                        <a:solidFill>
                          <a:srgbClr val="000000">
                            <a:lumMod val="85000"/>
                            <a:lumOff val="15000"/>
                          </a:srgbClr>
                        </a:solidFill>
                        <a:latin typeface="Cambria Math" panose="02040503050406030204" pitchFamily="18" charset="0"/>
                      </a:rPr>
                      <m:t>　</m:t>
                    </m:r>
                    <m:sSub>
                      <m:sSubPr>
                        <m:ctrlPr>
                          <a:rPr lang="en-US" altLang="ja-JP" sz="2500" i="1">
                            <a:solidFill>
                              <a:srgbClr val="000000">
                                <a:lumMod val="85000"/>
                                <a:lumOff val="15000"/>
                              </a:srgbClr>
                            </a:solidFill>
                            <a:latin typeface="Cambria Math" panose="02040503050406030204" pitchFamily="18" charset="0"/>
                          </a:rPr>
                        </m:ctrlPr>
                      </m:sSubPr>
                      <m:e>
                        <m:r>
                          <a:rPr lang="en-US" altLang="ja-JP" sz="2500" b="0" i="1" smtClean="0">
                            <a:solidFill>
                              <a:srgbClr val="000000">
                                <a:lumMod val="85000"/>
                                <a:lumOff val="15000"/>
                              </a:srgbClr>
                            </a:solidFill>
                            <a:latin typeface="Cambria Math" panose="02040503050406030204" pitchFamily="18" charset="0"/>
                          </a:rPr>
                          <m:t>𝑟</m:t>
                        </m:r>
                      </m:e>
                      <m:sub>
                        <m:r>
                          <a:rPr lang="en-US" altLang="ja-JP" sz="2500" b="0" i="1" smtClean="0">
                            <a:solidFill>
                              <a:srgbClr val="000000">
                                <a:lumMod val="85000"/>
                                <a:lumOff val="15000"/>
                              </a:srgbClr>
                            </a:solidFill>
                            <a:latin typeface="Cambria Math" panose="02040503050406030204" pitchFamily="18" charset="0"/>
                          </a:rPr>
                          <m:t>𝐽</m:t>
                        </m:r>
                      </m:sub>
                    </m:sSub>
                  </m:oMath>
                </a14:m>
                <a:r>
                  <a:rPr lang="ja-JP" altLang="en-US" sz="2500" dirty="0">
                    <a:solidFill>
                      <a:srgbClr val="000000">
                        <a:lumMod val="85000"/>
                        <a:lumOff val="15000"/>
                      </a:srgbClr>
                    </a:solidFill>
                  </a:rPr>
                  <a:t>：円金利</a:t>
                </a:r>
                <a:endParaRPr lang="en-US" altLang="ja-JP" sz="2500" dirty="0">
                  <a:solidFill>
                    <a:srgbClr val="000000">
                      <a:lumMod val="85000"/>
                      <a:lumOff val="15000"/>
                    </a:srgbClr>
                  </a:solidFill>
                </a:endParaRPr>
              </a:p>
              <a:p>
                <a:pPr marL="0" indent="0">
                  <a:buNone/>
                </a:pPr>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a:t>
                </a:r>
                <a14:m>
                  <m:oMath xmlns:m="http://schemas.openxmlformats.org/officeDocument/2006/math">
                    <m:sSubSup>
                      <m:sSubSup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SupPr>
                      <m:e>
                        <m: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t>𝑠</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up>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p>
                    </m:sSubSup>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𝑢𝑠</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r>
                  <a:rPr kumimoji="1" lang="en-US" altLang="ja-JP" sz="2500" b="0" i="0" u="none" strike="noStrike" kern="1200" cap="none" spc="0" normalizeH="0" baseline="0" noProof="0" dirty="0">
                    <a:ln>
                      <a:noFill/>
                    </a:ln>
                    <a:solidFill>
                      <a:srgbClr val="000000">
                        <a:lumMod val="85000"/>
                        <a:lumOff val="15000"/>
                      </a:srgbClr>
                    </a:solidFill>
                    <a:effectLst/>
                    <a:uLnTx/>
                    <a:uFillTx/>
                    <a:latin typeface="游ゴシック Medium" panose="020B0500000000000000" pitchFamily="50" charset="-128"/>
                    <a:ea typeface="游ゴシック Medium" panose="020B0500000000000000" pitchFamily="50" charset="-128"/>
                    <a:cs typeface="+mn-cs"/>
                  </a:rPr>
                  <a:t>)+ </a:t>
                </a:r>
                <a14:m>
                  <m:oMath xmlns:m="http://schemas.openxmlformats.org/officeDocument/2006/math">
                    <m:sSub>
                      <m:sSubPr>
                        <m:ctrlPr>
                          <a:rPr kumimoji="1" lang="en-US" altLang="ja-JP" sz="2500" b="0" i="1" u="none" strike="noStrike" kern="1200" cap="none" spc="0" normalizeH="0" baseline="0" noProof="0">
                            <a:ln>
                              <a:noFill/>
                            </a:ln>
                            <a:solidFill>
                              <a:srgbClr val="000000">
                                <a:lumMod val="85000"/>
                                <a:lumOff val="15000"/>
                              </a:srgbClr>
                            </a:solidFill>
                            <a:effectLst/>
                            <a:uLnTx/>
                            <a:uFillTx/>
                            <a:latin typeface="Cambria Math" panose="02040503050406030204" pitchFamily="18" charset="0"/>
                            <a:cs typeface="+mn-cs"/>
                          </a:rPr>
                        </m:ctrlPr>
                      </m:sSubPr>
                      <m:e>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𝑟</m:t>
                        </m:r>
                      </m:e>
                      <m:sub>
                        <m:r>
                          <a:rPr kumimoji="1" lang="en-US" altLang="ja-JP" sz="2500" b="0" i="1" u="none" strike="noStrike" kern="1200" cap="none" spc="0" normalizeH="0" baseline="0" noProof="0" smtClean="0">
                            <a:ln>
                              <a:noFill/>
                            </a:ln>
                            <a:solidFill>
                              <a:srgbClr val="000000">
                                <a:lumMod val="85000"/>
                                <a:lumOff val="15000"/>
                              </a:srgbClr>
                            </a:solidFill>
                            <a:effectLst/>
                            <a:uLnTx/>
                            <a:uFillTx/>
                            <a:latin typeface="Cambria Math" panose="02040503050406030204" pitchFamily="18" charset="0"/>
                            <a:cs typeface="+mn-cs"/>
                          </a:rPr>
                          <m:t>𝐽</m:t>
                        </m:r>
                      </m:sub>
                    </m:sSub>
                  </m:oMath>
                </a14:m>
                <a:r>
                  <a:rPr lang="ja-JP" altLang="en-US" sz="2400" dirty="0"/>
                  <a:t>：米ドル外貨預金リターン</a:t>
                </a:r>
                <a:endParaRPr lang="en-US" altLang="ja-JP" sz="2400" dirty="0"/>
              </a:p>
              <a:p>
                <a:pPr marL="0" indent="0">
                  <a:buNone/>
                </a:pPr>
                <a:endParaRPr kumimoji="1" lang="en-US" altLang="ja-JP" sz="2400"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86D6388D-BF81-3AB5-B0A6-E0B63D273CDE}"/>
                  </a:ext>
                </a:extLst>
              </p:cNvPr>
              <p:cNvSpPr>
                <a:spLocks noGrp="1" noRot="1" noChangeAspect="1" noMove="1" noResize="1" noEditPoints="1" noAdjustHandles="1" noChangeArrowheads="1" noChangeShapeType="1" noTextEdit="1"/>
              </p:cNvSpPr>
              <p:nvPr>
                <p:ph idx="1"/>
              </p:nvPr>
            </p:nvSpPr>
            <p:spPr>
              <a:xfrm>
                <a:off x="1007533" y="1413933"/>
                <a:ext cx="8702211" cy="4648199"/>
              </a:xfrm>
              <a:blipFill>
                <a:blip r:embed="rId2"/>
                <a:stretch>
                  <a:fillRect l="-560" t="-1444" b="-65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CFB39CD-378A-F374-ECE1-D9D52ECF30AF}"/>
              </a:ext>
            </a:extLst>
          </p:cNvPr>
          <p:cNvSpPr>
            <a:spLocks noGrp="1"/>
          </p:cNvSpPr>
          <p:nvPr>
            <p:ph type="sldNum" sz="quarter" idx="12"/>
          </p:nvPr>
        </p:nvSpPr>
        <p:spPr/>
        <p:txBody>
          <a:bodyPr/>
          <a:lstStyle/>
          <a:p>
            <a:fld id="{8A7A6979-0714-4377-B894-6BE4C2D6E202}" type="slidenum">
              <a:rPr lang="en-US" smtClean="0"/>
              <a:pPr/>
              <a:t>49</a:t>
            </a:fld>
            <a:endParaRPr lang="en-US" dirty="0"/>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78280D9-847F-4BE0-E558-29840FC45170}"/>
                  </a:ext>
                </a:extLst>
              </p:cNvPr>
              <p:cNvSpPr/>
              <p:nvPr/>
            </p:nvSpPr>
            <p:spPr>
              <a:xfrm>
                <a:off x="9591331" y="862478"/>
                <a:ext cx="2401124" cy="4919951"/>
              </a:xfrm>
              <a:prstGeom prst="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b="1" dirty="0">
                    <a:solidFill>
                      <a:schemeClr val="tx1"/>
                    </a:solidFill>
                  </a:rPr>
                  <a:t>記号</a:t>
                </a:r>
                <a:endParaRPr kumimoji="1" lang="en-US" altLang="ja-JP" sz="2000" b="1" dirty="0">
                  <a:solidFill>
                    <a:schemeClr val="tx1"/>
                  </a:solidFill>
                </a:endParaRPr>
              </a:p>
              <a:p>
                <a:pPr>
                  <a:lnSpc>
                    <a:spcPct val="150000"/>
                  </a:lnSpc>
                </a:pPr>
                <a14:m>
                  <m:oMath xmlns:m="http://schemas.openxmlformats.org/officeDocument/2006/math">
                    <m:sSub>
                      <m:sSubPr>
                        <m:ctrlPr>
                          <a:rPr kumimoji="1" lang="en-US" altLang="ja-JP" sz="200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𝑅</m:t>
                        </m:r>
                      </m:e>
                      <m:sub>
                        <m:r>
                          <a:rPr kumimoji="1" lang="en-US" altLang="ja-JP" sz="2000" b="0" i="1" smtClean="0">
                            <a:solidFill>
                              <a:schemeClr val="tx1"/>
                            </a:solidFill>
                            <a:latin typeface="Cambria Math" panose="02040503050406030204" pitchFamily="18" charset="0"/>
                          </a:rPr>
                          <m:t>𝑢𝑠</m:t>
                        </m:r>
                      </m:sub>
                    </m:sSub>
                  </m:oMath>
                </a14:m>
                <a:r>
                  <a:rPr kumimoji="1" lang="ja-JP" altLang="en-US" sz="2000" dirty="0">
                    <a:solidFill>
                      <a:schemeClr val="tx1"/>
                    </a:solidFill>
                  </a:rPr>
                  <a:t>：米国株式現地通貨建てリターン</a:t>
                </a:r>
                <a:endParaRPr kumimoji="1" lang="en-US" altLang="ja-JP" sz="2000" dirty="0">
                  <a:solidFill>
                    <a:schemeClr val="tx1"/>
                  </a:solidFill>
                </a:endParaRPr>
              </a:p>
              <a:p>
                <a:pPr>
                  <a:lnSpc>
                    <a:spcPct val="150000"/>
                  </a:lnSpc>
                </a:pPr>
                <a14:m>
                  <m:oMath xmlns:m="http://schemas.openxmlformats.org/officeDocument/2006/math">
                    <m:sSub>
                      <m:sSubPr>
                        <m:ctrlPr>
                          <a:rPr kumimoji="1" lang="en-US" altLang="ja-JP" sz="200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𝑟</m:t>
                        </m:r>
                      </m:e>
                      <m:sub>
                        <m:r>
                          <a:rPr kumimoji="1" lang="en-US" altLang="ja-JP" sz="2000" b="0" i="1" smtClean="0">
                            <a:solidFill>
                              <a:schemeClr val="tx1"/>
                            </a:solidFill>
                            <a:latin typeface="Cambria Math" panose="02040503050406030204" pitchFamily="18" charset="0"/>
                          </a:rPr>
                          <m:t>𝐽</m:t>
                        </m:r>
                      </m:sub>
                    </m:sSub>
                  </m:oMath>
                </a14:m>
                <a:r>
                  <a:rPr kumimoji="1" lang="ja-JP" altLang="en-US" sz="2000" dirty="0">
                    <a:solidFill>
                      <a:schemeClr val="tx1"/>
                    </a:solidFill>
                  </a:rPr>
                  <a:t>：円金利</a:t>
                </a:r>
                <a:endParaRPr kumimoji="1" lang="en-US" altLang="ja-JP" sz="2000" dirty="0">
                  <a:solidFill>
                    <a:schemeClr val="tx1"/>
                  </a:solidFill>
                </a:endParaRPr>
              </a:p>
              <a:p>
                <a:pPr>
                  <a:lnSpc>
                    <a:spcPct val="150000"/>
                  </a:lnSpc>
                </a:pPr>
                <a14:m>
                  <m:oMath xmlns:m="http://schemas.openxmlformats.org/officeDocument/2006/math">
                    <m:sSub>
                      <m:sSubPr>
                        <m:ctrlPr>
                          <a:rPr kumimoji="1" lang="en-US" altLang="ja-JP" sz="200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𝑟</m:t>
                        </m:r>
                      </m:e>
                      <m:sub>
                        <m:r>
                          <a:rPr kumimoji="1" lang="en-US" altLang="ja-JP" sz="2000" b="0" i="1" smtClean="0">
                            <a:solidFill>
                              <a:schemeClr val="tx1"/>
                            </a:solidFill>
                            <a:latin typeface="Cambria Math" panose="02040503050406030204" pitchFamily="18" charset="0"/>
                          </a:rPr>
                          <m:t>𝑢𝑠</m:t>
                        </m:r>
                      </m:sub>
                    </m:sSub>
                    <m:r>
                      <a:rPr kumimoji="1" lang="ja-JP" altLang="en-US" sz="2000" i="1">
                        <a:solidFill>
                          <a:schemeClr val="tx1"/>
                        </a:solidFill>
                        <a:latin typeface="Cambria Math" panose="02040503050406030204" pitchFamily="18" charset="0"/>
                      </a:rPr>
                      <m:t>：</m:t>
                    </m:r>
                  </m:oMath>
                </a14:m>
                <a:r>
                  <a:rPr kumimoji="1" lang="ja-JP" altLang="en-US" sz="2000" dirty="0">
                    <a:solidFill>
                      <a:schemeClr val="tx1"/>
                    </a:solidFill>
                  </a:rPr>
                  <a:t>ドル金利</a:t>
                </a:r>
                <a:endParaRPr kumimoji="1" lang="en-US" altLang="ja-JP" sz="2000" dirty="0">
                  <a:solidFill>
                    <a:schemeClr val="tx1"/>
                  </a:solidFill>
                </a:endParaRPr>
              </a:p>
              <a:p>
                <a:pPr>
                  <a:lnSpc>
                    <a:spcPct val="150000"/>
                  </a:lnSpc>
                </a:pPr>
                <a14:m>
                  <m:oMath xmlns:m="http://schemas.openxmlformats.org/officeDocument/2006/math">
                    <m:sSubSup>
                      <m:sSubSupPr>
                        <m:ctrlPr>
                          <a:rPr kumimoji="1" lang="en-US" altLang="ja-JP" sz="2000" i="1" smtClean="0">
                            <a:solidFill>
                              <a:schemeClr val="tx1"/>
                            </a:solidFill>
                            <a:latin typeface="Cambria Math" panose="02040503050406030204" pitchFamily="18" charset="0"/>
                          </a:rPr>
                        </m:ctrlPr>
                      </m:sSubSupPr>
                      <m:e>
                        <m:r>
                          <a:rPr kumimoji="1" lang="en-US" altLang="ja-JP" sz="2000" b="0" i="1" smtClean="0">
                            <a:solidFill>
                              <a:schemeClr val="tx1"/>
                            </a:solidFill>
                            <a:latin typeface="Cambria Math" panose="02040503050406030204" pitchFamily="18" charset="0"/>
                          </a:rPr>
                          <m:t>𝑠</m:t>
                        </m:r>
                      </m:e>
                      <m:sub>
                        <m:r>
                          <a:rPr kumimoji="1" lang="en-US" altLang="ja-JP" sz="2000" b="0" i="1" smtClean="0">
                            <a:solidFill>
                              <a:schemeClr val="tx1"/>
                            </a:solidFill>
                            <a:latin typeface="Cambria Math" panose="02040503050406030204" pitchFamily="18" charset="0"/>
                          </a:rPr>
                          <m:t>𝑢𝑠</m:t>
                        </m:r>
                      </m:sub>
                      <m:sup>
                        <m:r>
                          <a:rPr kumimoji="1" lang="en-US" altLang="ja-JP" sz="2000" b="0" i="1" smtClean="0">
                            <a:solidFill>
                              <a:schemeClr val="tx1"/>
                            </a:solidFill>
                            <a:latin typeface="Cambria Math" panose="02040503050406030204" pitchFamily="18" charset="0"/>
                          </a:rPr>
                          <m:t>𝐽</m:t>
                        </m:r>
                      </m:sup>
                    </m:sSubSup>
                  </m:oMath>
                </a14:m>
                <a:r>
                  <a:rPr kumimoji="1" lang="ja-JP" altLang="en-US" sz="2000" dirty="0">
                    <a:solidFill>
                      <a:schemeClr val="tx1"/>
                    </a:solidFill>
                  </a:rPr>
                  <a:t>：米ドル円建てレート変化率</a:t>
                </a:r>
                <a:endParaRPr kumimoji="1" lang="en-US" altLang="ja-JP" sz="2000" dirty="0">
                  <a:solidFill>
                    <a:schemeClr val="tx1"/>
                  </a:solidFill>
                </a:endParaRPr>
              </a:p>
            </p:txBody>
          </p:sp>
        </mc:Choice>
        <mc:Fallback xmlns="">
          <p:sp>
            <p:nvSpPr>
              <p:cNvPr id="5" name="正方形/長方形 4">
                <a:extLst>
                  <a:ext uri="{FF2B5EF4-FFF2-40B4-BE49-F238E27FC236}">
                    <a16:creationId xmlns:a16="http://schemas.microsoft.com/office/drawing/2014/main" id="{578280D9-847F-4BE0-E558-29840FC45170}"/>
                  </a:ext>
                </a:extLst>
              </p:cNvPr>
              <p:cNvSpPr>
                <a:spLocks noRot="1" noChangeAspect="1" noMove="1" noResize="1" noEditPoints="1" noAdjustHandles="1" noChangeArrowheads="1" noChangeShapeType="1" noTextEdit="1"/>
              </p:cNvSpPr>
              <p:nvPr/>
            </p:nvSpPr>
            <p:spPr>
              <a:xfrm>
                <a:off x="9591331" y="862478"/>
                <a:ext cx="2401124" cy="4919951"/>
              </a:xfrm>
              <a:prstGeom prst="rect">
                <a:avLst/>
              </a:prstGeom>
              <a:blipFill>
                <a:blip r:embed="rId3"/>
                <a:stretch>
                  <a:fillRect l="-1750" r="-250"/>
                </a:stretch>
              </a:blipFill>
              <a:ln w="38100"/>
            </p:spPr>
            <p:txBody>
              <a:bodyPr/>
              <a:lstStyle/>
              <a:p>
                <a:r>
                  <a:rPr lang="ja-JP" altLang="en-US">
                    <a:noFill/>
                  </a:rPr>
                  <a:t> </a:t>
                </a:r>
              </a:p>
            </p:txBody>
          </p:sp>
        </mc:Fallback>
      </mc:AlternateContent>
    </p:spTree>
    <p:extLst>
      <p:ext uri="{BB962C8B-B14F-4D97-AF65-F5344CB8AC3E}">
        <p14:creationId xmlns:p14="http://schemas.microsoft.com/office/powerpoint/2010/main" val="2765910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4A3EB-4FBB-7A6F-5A97-4B7306998C31}"/>
              </a:ext>
            </a:extLst>
          </p:cNvPr>
          <p:cNvSpPr>
            <a:spLocks noGrp="1"/>
          </p:cNvSpPr>
          <p:nvPr>
            <p:ph type="title"/>
          </p:nvPr>
        </p:nvSpPr>
        <p:spPr/>
        <p:txBody>
          <a:bodyPr>
            <a:normAutofit fontScale="90000"/>
          </a:bodyPr>
          <a:lstStyle/>
          <a:p>
            <a:r>
              <a:rPr kumimoji="1" lang="ja-JP" altLang="en-US" dirty="0"/>
              <a:t>問３（２）</a:t>
            </a:r>
            <a:br>
              <a:rPr kumimoji="1" lang="en-US" altLang="ja-JP" dirty="0"/>
            </a:br>
            <a:r>
              <a:rPr kumimoji="1" lang="ja-JP" altLang="en-US" dirty="0"/>
              <a:t>解答</a:t>
            </a:r>
            <a:r>
              <a:rPr lang="ja-JP" altLang="en-US" dirty="0"/>
              <a:t>過程</a:t>
            </a:r>
            <a:endParaRPr kumimoji="1" lang="ja-JP" altLang="en-US" dirty="0"/>
          </a:p>
        </p:txBody>
      </p:sp>
      <p:sp>
        <p:nvSpPr>
          <p:cNvPr id="3" name="コンテンツ プレースホルダー 2">
            <a:extLst>
              <a:ext uri="{FF2B5EF4-FFF2-40B4-BE49-F238E27FC236}">
                <a16:creationId xmlns:a16="http://schemas.microsoft.com/office/drawing/2014/main" id="{1AA46B87-7EE0-503C-01A1-8AEA489593B5}"/>
              </a:ext>
            </a:extLst>
          </p:cNvPr>
          <p:cNvSpPr>
            <a:spLocks noGrp="1"/>
          </p:cNvSpPr>
          <p:nvPr>
            <p:ph idx="1"/>
          </p:nvPr>
        </p:nvSpPr>
        <p:spPr/>
        <p:txBody>
          <a:body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米国株式リターン（円建て）</a:t>
            </a: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＝米国株式エクスポージャーリターン＋米ドル・エクスポージャー・リターン＋円金利</a:t>
            </a: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＝米国株式超過リターン＋米ドル外貨預金リターン</a:t>
            </a: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ja-JP" altLang="en-US" sz="1700" dirty="0">
                <a:solidFill>
                  <a:srgbClr val="000000">
                    <a:lumMod val="85000"/>
                    <a:lumOff val="15000"/>
                  </a:srgbClr>
                </a:solidFill>
                <a:latin typeface="Calibri"/>
                <a:ea typeface="游ゴシック Medium"/>
              </a:rPr>
              <a:t>＝</a:t>
            </a:r>
            <a:r>
              <a:rPr lang="en-US" altLang="ja-JP" sz="1700" dirty="0">
                <a:solidFill>
                  <a:srgbClr val="000000">
                    <a:lumMod val="85000"/>
                    <a:lumOff val="15000"/>
                  </a:srgbClr>
                </a:solidFill>
                <a:latin typeface="Calibri"/>
                <a:ea typeface="游ゴシック Medium"/>
              </a:rPr>
              <a:t>5.0</a:t>
            </a:r>
            <a:r>
              <a:rPr lang="ja-JP" altLang="en-US" sz="1700" dirty="0">
                <a:solidFill>
                  <a:srgbClr val="000000">
                    <a:lumMod val="85000"/>
                    <a:lumOff val="15000"/>
                  </a:srgbClr>
                </a:solidFill>
                <a:latin typeface="Calibri"/>
                <a:ea typeface="游ゴシック Medium"/>
              </a:rPr>
              <a:t>％＋</a:t>
            </a:r>
            <a:r>
              <a:rPr lang="en-US" altLang="ja-JP" sz="1700" dirty="0">
                <a:solidFill>
                  <a:srgbClr val="000000">
                    <a:lumMod val="85000"/>
                    <a:lumOff val="15000"/>
                  </a:srgbClr>
                </a:solidFill>
                <a:latin typeface="Calibri"/>
                <a:ea typeface="游ゴシック Medium"/>
              </a:rPr>
              <a:t>1.0</a:t>
            </a:r>
            <a:r>
              <a:rPr lang="ja-JP" altLang="en-US" sz="1700" dirty="0">
                <a:solidFill>
                  <a:srgbClr val="000000">
                    <a:lumMod val="85000"/>
                    <a:lumOff val="15000"/>
                  </a:srgbClr>
                </a:solidFill>
                <a:latin typeface="Calibri"/>
                <a:ea typeface="游ゴシック Medium"/>
              </a:rPr>
              <a:t>％＋</a:t>
            </a:r>
            <a:r>
              <a:rPr lang="en-US" altLang="ja-JP" sz="1700" dirty="0">
                <a:solidFill>
                  <a:srgbClr val="000000">
                    <a:lumMod val="85000"/>
                    <a:lumOff val="15000"/>
                  </a:srgbClr>
                </a:solidFill>
                <a:latin typeface="Calibri"/>
                <a:ea typeface="游ゴシック Medium"/>
              </a:rPr>
              <a:t>1.0</a:t>
            </a:r>
            <a:r>
              <a:rPr lang="ja-JP" altLang="en-US" sz="1700" dirty="0">
                <a:solidFill>
                  <a:srgbClr val="000000">
                    <a:lumMod val="85000"/>
                    <a:lumOff val="15000"/>
                  </a:srgbClr>
                </a:solidFill>
                <a:latin typeface="Calibri"/>
                <a:ea typeface="游ゴシック Medium"/>
              </a:rPr>
              <a:t>％</a:t>
            </a:r>
            <a:endParaRPr lang="en-US" altLang="ja-JP" sz="1700" dirty="0">
              <a:solidFill>
                <a:srgbClr val="000000">
                  <a:lumMod val="85000"/>
                  <a:lumOff val="15000"/>
                </a:srgbClr>
              </a:solidFill>
              <a:latin typeface="Calibri"/>
              <a:ea typeface="游ゴシック Medium"/>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ja-JP" altLang="en-US" sz="1700" dirty="0">
                <a:solidFill>
                  <a:srgbClr val="000000">
                    <a:lumMod val="85000"/>
                    <a:lumOff val="15000"/>
                  </a:srgbClr>
                </a:solidFill>
                <a:latin typeface="Calibri"/>
                <a:ea typeface="游ゴシック Medium"/>
              </a:rPr>
              <a:t>＝</a:t>
            </a:r>
            <a:r>
              <a:rPr lang="en-US" altLang="ja-JP" sz="1700" dirty="0">
                <a:solidFill>
                  <a:srgbClr val="000000">
                    <a:lumMod val="85000"/>
                    <a:lumOff val="15000"/>
                  </a:srgbClr>
                </a:solidFill>
                <a:latin typeface="Calibri"/>
                <a:ea typeface="游ゴシック Medium"/>
              </a:rPr>
              <a:t>5.0</a:t>
            </a:r>
            <a:r>
              <a:rPr lang="ja-JP" altLang="en-US" sz="1700" dirty="0">
                <a:solidFill>
                  <a:srgbClr val="000000">
                    <a:lumMod val="85000"/>
                    <a:lumOff val="15000"/>
                  </a:srgbClr>
                </a:solidFill>
                <a:latin typeface="Calibri"/>
                <a:ea typeface="游ゴシック Medium"/>
              </a:rPr>
              <a:t>％＋（</a:t>
            </a:r>
            <a:r>
              <a:rPr lang="en-US" altLang="ja-JP" sz="1700" dirty="0">
                <a:solidFill>
                  <a:srgbClr val="000000">
                    <a:lumMod val="85000"/>
                    <a:lumOff val="15000"/>
                  </a:srgbClr>
                </a:solidFill>
                <a:latin typeface="Calibri"/>
                <a:ea typeface="游ゴシック Medium"/>
              </a:rPr>
              <a:t>4.0</a:t>
            </a:r>
            <a:r>
              <a:rPr lang="ja-JP" altLang="en-US" sz="1700" dirty="0">
                <a:solidFill>
                  <a:srgbClr val="000000">
                    <a:lumMod val="85000"/>
                    <a:lumOff val="15000"/>
                  </a:srgbClr>
                </a:solidFill>
                <a:latin typeface="Calibri"/>
                <a:ea typeface="游ゴシック Medium"/>
              </a:rPr>
              <a:t>％</a:t>
            </a:r>
            <a:r>
              <a:rPr lang="en-US" altLang="ja-JP" sz="1700" dirty="0">
                <a:solidFill>
                  <a:srgbClr val="000000">
                    <a:lumMod val="85000"/>
                    <a:lumOff val="15000"/>
                  </a:srgbClr>
                </a:solidFill>
                <a:latin typeface="Calibri"/>
                <a:ea typeface="游ゴシック Medium"/>
              </a:rPr>
              <a:t>-2.0</a:t>
            </a:r>
            <a:r>
              <a:rPr lang="ja-JP" altLang="en-US" sz="1700" dirty="0">
                <a:solidFill>
                  <a:srgbClr val="000000">
                    <a:lumMod val="85000"/>
                    <a:lumOff val="15000"/>
                  </a:srgbClr>
                </a:solidFill>
                <a:latin typeface="Calibri"/>
                <a:ea typeface="游ゴシック Medium"/>
              </a:rPr>
              <a:t>％）</a:t>
            </a:r>
            <a:endParaRPr lang="en-US" altLang="ja-JP" sz="1700" dirty="0">
              <a:solidFill>
                <a:srgbClr val="000000">
                  <a:lumMod val="85000"/>
                  <a:lumOff val="15000"/>
                </a:srgbClr>
              </a:solidFill>
              <a:latin typeface="Calibri"/>
              <a:ea typeface="游ゴシック Medium"/>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a:t>
            </a:r>
            <a:r>
              <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7.0</a:t>
            </a:r>
            <a:r>
              <a:rPr kumimoji="1" lang="ja-JP" altLang="en-US"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a:t>
            </a: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lang="en-US" altLang="ja-JP" sz="1700" dirty="0">
              <a:solidFill>
                <a:srgbClr val="000000">
                  <a:lumMod val="85000"/>
                  <a:lumOff val="15000"/>
                </a:srgbClr>
              </a:solidFill>
              <a:latin typeface="Calibri"/>
              <a:ea typeface="游ゴシック Medium"/>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rPr>
              <a:t>為替をヘッジした場合</a:t>
            </a: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indent="0">
              <a:buNone/>
            </a:pPr>
            <a:r>
              <a:rPr lang="ja-JP" altLang="en-US" sz="1800" dirty="0"/>
              <a:t>円建てリターン＝現地通貨建てリターンーヘッジコスト</a:t>
            </a:r>
            <a:endParaRPr lang="en-US" altLang="ja-JP" sz="1800" dirty="0"/>
          </a:p>
          <a:p>
            <a:pPr marL="0" indent="0">
              <a:buNone/>
            </a:pPr>
            <a:r>
              <a:rPr kumimoji="1" lang="ja-JP" altLang="en-US" sz="1800" dirty="0"/>
              <a:t>＝</a:t>
            </a:r>
            <a:r>
              <a:rPr kumimoji="1" lang="en-US" altLang="ja-JP" sz="1800" dirty="0"/>
              <a:t>9.0</a:t>
            </a:r>
            <a:r>
              <a:rPr kumimoji="1" lang="ja-JP" altLang="en-US" sz="1800" dirty="0"/>
              <a:t>％ー</a:t>
            </a:r>
            <a:r>
              <a:rPr kumimoji="1" lang="en-US" altLang="ja-JP" sz="1800" dirty="0"/>
              <a:t>3.0</a:t>
            </a:r>
            <a:r>
              <a:rPr kumimoji="1" lang="ja-JP" altLang="en-US" sz="1800" dirty="0"/>
              <a:t>％</a:t>
            </a:r>
            <a:endParaRPr kumimoji="1" lang="en-US" altLang="ja-JP" sz="1800" dirty="0"/>
          </a:p>
          <a:p>
            <a:pPr marL="0" indent="0">
              <a:buNone/>
            </a:pPr>
            <a:r>
              <a:rPr lang="ja-JP" altLang="en-US" sz="1800" dirty="0"/>
              <a:t>＝</a:t>
            </a:r>
            <a:r>
              <a:rPr lang="en-US" altLang="ja-JP" sz="1800" dirty="0"/>
              <a:t>6.0</a:t>
            </a:r>
            <a:r>
              <a:rPr lang="ja-JP" altLang="en-US" sz="1800" dirty="0"/>
              <a:t>％</a:t>
            </a:r>
            <a:endParaRPr lang="en-US" altLang="ja-JP" sz="1800" dirty="0"/>
          </a:p>
          <a:p>
            <a:pPr marL="0" indent="0">
              <a:buNone/>
            </a:pPr>
            <a:endParaRPr kumimoji="1" lang="ja-JP" altLang="en-US" sz="1800" dirty="0"/>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1" lang="en-US" altLang="ja-JP" sz="1700" b="0" i="0" u="none" strike="noStrike" kern="1200" cap="none" spc="0" normalizeH="0" baseline="0" noProof="0" dirty="0">
              <a:ln>
                <a:noFill/>
              </a:ln>
              <a:solidFill>
                <a:srgbClr val="000000">
                  <a:lumMod val="85000"/>
                  <a:lumOff val="15000"/>
                </a:srgbClr>
              </a:solidFill>
              <a:effectLst/>
              <a:uLnTx/>
              <a:uFillTx/>
              <a:latin typeface="Calibri"/>
              <a:ea typeface="游ゴシック Medium"/>
              <a:cs typeface="+mn-cs"/>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594A062-F426-0CFF-8BC5-3BE5D7B912DE}"/>
              </a:ext>
            </a:extLst>
          </p:cNvPr>
          <p:cNvSpPr>
            <a:spLocks noGrp="1"/>
          </p:cNvSpPr>
          <p:nvPr>
            <p:ph type="sldNum" sz="quarter" idx="12"/>
          </p:nvPr>
        </p:nvSpPr>
        <p:spPr/>
        <p:txBody>
          <a:bodyPr/>
          <a:lstStyle/>
          <a:p>
            <a:fld id="{8A7A6979-0714-4377-B894-6BE4C2D6E202}" type="slidenum">
              <a:rPr lang="en-US" smtClean="0"/>
              <a:pPr/>
              <a:t>50</a:t>
            </a:fld>
            <a:endParaRPr lang="en-US" dirty="0"/>
          </a:p>
        </p:txBody>
      </p:sp>
    </p:spTree>
    <p:extLst>
      <p:ext uri="{BB962C8B-B14F-4D97-AF65-F5344CB8AC3E}">
        <p14:creationId xmlns:p14="http://schemas.microsoft.com/office/powerpoint/2010/main" val="3994254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67807-7A77-6CE9-3178-D3C1FD36B0EA}"/>
              </a:ext>
            </a:extLst>
          </p:cNvPr>
          <p:cNvSpPr>
            <a:spLocks noGrp="1"/>
          </p:cNvSpPr>
          <p:nvPr>
            <p:ph type="title"/>
          </p:nvPr>
        </p:nvSpPr>
        <p:spPr/>
        <p:txBody>
          <a:bodyPr>
            <a:normAutofit fontScale="90000"/>
          </a:bodyPr>
          <a:lstStyle/>
          <a:p>
            <a:r>
              <a:rPr kumimoji="1" lang="ja-JP" altLang="en-US" dirty="0"/>
              <a:t>問３（２）</a:t>
            </a:r>
            <a:br>
              <a:rPr kumimoji="1" lang="en-US" altLang="ja-JP" dirty="0"/>
            </a:br>
            <a:r>
              <a:rPr kumimoji="1" lang="ja-JP" altLang="en-US" dirty="0"/>
              <a:t>解答</a:t>
            </a:r>
          </a:p>
        </p:txBody>
      </p:sp>
      <p:sp>
        <p:nvSpPr>
          <p:cNvPr id="3" name="コンテンツ プレースホルダー 2">
            <a:extLst>
              <a:ext uri="{FF2B5EF4-FFF2-40B4-BE49-F238E27FC236}">
                <a16:creationId xmlns:a16="http://schemas.microsoft.com/office/drawing/2014/main" id="{7E0FA1A1-3320-3FE5-D30F-ABB1939F5A06}"/>
              </a:ext>
            </a:extLst>
          </p:cNvPr>
          <p:cNvSpPr>
            <a:spLocks noGrp="1"/>
          </p:cNvSpPr>
          <p:nvPr>
            <p:ph idx="1"/>
          </p:nvPr>
        </p:nvSpPr>
        <p:spPr/>
        <p:txBody>
          <a:bodyPr/>
          <a:lstStyle/>
          <a:p>
            <a:pPr marL="0" indent="0">
              <a:buNone/>
            </a:pPr>
            <a:r>
              <a:rPr kumimoji="1" lang="ja-JP" altLang="en-US" dirty="0">
                <a:solidFill>
                  <a:srgbClr val="FF0000"/>
                </a:solidFill>
              </a:rPr>
              <a:t>　解答</a:t>
            </a:r>
            <a:endParaRPr kumimoji="1" lang="en-US" altLang="ja-JP" dirty="0">
              <a:solidFill>
                <a:srgbClr val="FF0000"/>
              </a:solidFill>
            </a:endParaRPr>
          </a:p>
          <a:p>
            <a:pPr marL="0" indent="0">
              <a:buNone/>
            </a:pPr>
            <a:endParaRPr lang="en-US" altLang="ja-JP" dirty="0">
              <a:solidFill>
                <a:srgbClr val="FF0000"/>
              </a:solidFill>
            </a:endParaRPr>
          </a:p>
          <a:p>
            <a:pPr marL="0" indent="0">
              <a:buNone/>
            </a:pPr>
            <a:r>
              <a:rPr kumimoji="1" lang="ja-JP" altLang="en-US" dirty="0">
                <a:solidFill>
                  <a:schemeClr val="tx1"/>
                </a:solidFill>
              </a:rPr>
              <a:t>（２）で示された要因分解方法は為替をヘッジしない分ヘッジコストがかからず、為替をヘッジする場合に比べリターンが大きくなる。よって、（２）の要因分解方法に従った為替をヘッジしないとした投資判断は正しいといえる。</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110CC03C-833C-18B1-BF48-0977E4E16ECE}"/>
              </a:ext>
            </a:extLst>
          </p:cNvPr>
          <p:cNvSpPr>
            <a:spLocks noGrp="1"/>
          </p:cNvSpPr>
          <p:nvPr>
            <p:ph type="sldNum" sz="quarter" idx="12"/>
          </p:nvPr>
        </p:nvSpPr>
        <p:spPr/>
        <p:txBody>
          <a:bodyPr/>
          <a:lstStyle/>
          <a:p>
            <a:fld id="{8A7A6979-0714-4377-B894-6BE4C2D6E202}" type="slidenum">
              <a:rPr lang="en-US" smtClean="0"/>
              <a:pPr/>
              <a:t>51</a:t>
            </a:fld>
            <a:endParaRPr lang="en-US" dirty="0"/>
          </a:p>
        </p:txBody>
      </p:sp>
    </p:spTree>
    <p:extLst>
      <p:ext uri="{BB962C8B-B14F-4D97-AF65-F5344CB8AC3E}">
        <p14:creationId xmlns:p14="http://schemas.microsoft.com/office/powerpoint/2010/main" val="3179862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7257E-62B8-EF75-B126-8DDBABD0ECBB}"/>
              </a:ext>
            </a:extLst>
          </p:cNvPr>
          <p:cNvSpPr>
            <a:spLocks noGrp="1"/>
          </p:cNvSpPr>
          <p:nvPr>
            <p:ph type="title"/>
          </p:nvPr>
        </p:nvSpPr>
        <p:spPr/>
        <p:txBody>
          <a:bodyPr/>
          <a:lstStyle/>
          <a:p>
            <a:r>
              <a:rPr kumimoji="1" lang="ja-JP" altLang="en-US" dirty="0"/>
              <a:t>問３（１）</a:t>
            </a:r>
          </a:p>
        </p:txBody>
      </p:sp>
      <p:sp>
        <p:nvSpPr>
          <p:cNvPr id="3" name="コンテンツ プレースホルダー 2">
            <a:extLst>
              <a:ext uri="{FF2B5EF4-FFF2-40B4-BE49-F238E27FC236}">
                <a16:creationId xmlns:a16="http://schemas.microsoft.com/office/drawing/2014/main" id="{0D91BB5F-20B7-B5D9-815A-26CC6DE80D84}"/>
              </a:ext>
            </a:extLst>
          </p:cNvPr>
          <p:cNvSpPr>
            <a:spLocks noGrp="1"/>
          </p:cNvSpPr>
          <p:nvPr>
            <p:ph idx="1"/>
          </p:nvPr>
        </p:nvSpPr>
        <p:spPr/>
        <p:txBody>
          <a:bodyPr/>
          <a:lstStyle/>
          <a:p>
            <a:pPr marL="0" indent="0">
              <a:buNone/>
            </a:pPr>
            <a:r>
              <a:rPr kumimoji="1" lang="ja-JP" altLang="en-US" dirty="0">
                <a:solidFill>
                  <a:schemeClr val="tx1"/>
                </a:solidFill>
              </a:rPr>
              <a:t>投資行動評価の観点から「現地通貨建てリターン」および「為替レート変化率」をそれぞれ別個に獲得したり回避したりできるかどうかを明らかにして、</a:t>
            </a:r>
            <a:r>
              <a:rPr kumimoji="1" lang="en-US" altLang="ja-JP" dirty="0">
                <a:solidFill>
                  <a:schemeClr val="tx1"/>
                </a:solidFill>
              </a:rPr>
              <a:t>ABC</a:t>
            </a:r>
            <a:r>
              <a:rPr kumimoji="1" lang="ja-JP" altLang="en-US" dirty="0">
                <a:solidFill>
                  <a:schemeClr val="tx1"/>
                </a:solidFill>
              </a:rPr>
              <a:t>年金基金の要因分解方法の問題点を指摘しなさい。</a:t>
            </a:r>
            <a:endParaRPr kumimoji="1" lang="en-US" altLang="ja-JP" dirty="0">
              <a:solidFill>
                <a:schemeClr val="tx1"/>
              </a:solidFill>
            </a:endParaRPr>
          </a:p>
        </p:txBody>
      </p:sp>
      <p:sp>
        <p:nvSpPr>
          <p:cNvPr id="4" name="スライド番号プレースホルダー 3">
            <a:extLst>
              <a:ext uri="{FF2B5EF4-FFF2-40B4-BE49-F238E27FC236}">
                <a16:creationId xmlns:a16="http://schemas.microsoft.com/office/drawing/2014/main" id="{F5C23AD9-38C9-C7CA-17A3-E67FD73E4994}"/>
              </a:ext>
            </a:extLst>
          </p:cNvPr>
          <p:cNvSpPr>
            <a:spLocks noGrp="1"/>
          </p:cNvSpPr>
          <p:nvPr>
            <p:ph type="sldNum" sz="quarter" idx="12"/>
          </p:nvPr>
        </p:nvSpPr>
        <p:spPr/>
        <p:txBody>
          <a:bodyPr/>
          <a:lstStyle/>
          <a:p>
            <a:fld id="{8A7A6979-0714-4377-B894-6BE4C2D6E202}" type="slidenum">
              <a:rPr lang="en-US" smtClean="0"/>
              <a:pPr/>
              <a:t>52</a:t>
            </a:fld>
            <a:endParaRPr lang="en-US" dirty="0"/>
          </a:p>
        </p:txBody>
      </p:sp>
    </p:spTree>
    <p:extLst>
      <p:ext uri="{BB962C8B-B14F-4D97-AF65-F5344CB8AC3E}">
        <p14:creationId xmlns:p14="http://schemas.microsoft.com/office/powerpoint/2010/main" val="3832592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7E49E-F3BD-5896-8713-CD26FA7BC0DA}"/>
              </a:ext>
            </a:extLst>
          </p:cNvPr>
          <p:cNvSpPr>
            <a:spLocks noGrp="1"/>
          </p:cNvSpPr>
          <p:nvPr>
            <p:ph type="title"/>
          </p:nvPr>
        </p:nvSpPr>
        <p:spPr/>
        <p:txBody>
          <a:bodyPr>
            <a:normAutofit fontScale="90000"/>
          </a:bodyPr>
          <a:lstStyle/>
          <a:p>
            <a:r>
              <a:rPr kumimoji="1" lang="ja-JP" altLang="en-US" dirty="0"/>
              <a:t>問３（１）</a:t>
            </a:r>
            <a:br>
              <a:rPr kumimoji="1" lang="en-US" altLang="ja-JP" dirty="0"/>
            </a:br>
            <a:r>
              <a:rPr kumimoji="1" lang="ja-JP" altLang="en-US" dirty="0"/>
              <a:t>解答過程</a:t>
            </a:r>
          </a:p>
        </p:txBody>
      </p:sp>
      <p:sp>
        <p:nvSpPr>
          <p:cNvPr id="3" name="コンテンツ プレースホルダー 2">
            <a:extLst>
              <a:ext uri="{FF2B5EF4-FFF2-40B4-BE49-F238E27FC236}">
                <a16:creationId xmlns:a16="http://schemas.microsoft.com/office/drawing/2014/main" id="{3CB26E7E-2757-9331-82A8-341CF6308CB9}"/>
              </a:ext>
            </a:extLst>
          </p:cNvPr>
          <p:cNvSpPr>
            <a:spLocks noGrp="1"/>
          </p:cNvSpPr>
          <p:nvPr>
            <p:ph idx="1"/>
          </p:nvPr>
        </p:nvSpPr>
        <p:spPr/>
        <p:txBody>
          <a:bodyPr>
            <a:normAutofit/>
          </a:bodyPr>
          <a:lstStyle/>
          <a:p>
            <a:pPr marL="0" indent="0">
              <a:buNone/>
            </a:pPr>
            <a:r>
              <a:rPr lang="ja-JP" altLang="en-US" sz="2400" dirty="0"/>
              <a:t>外国資産リターン（円建て）＝現地通貨建てリターン＋為替レート変化率</a:t>
            </a:r>
            <a:endParaRPr lang="en-US" altLang="ja-JP" sz="2400" dirty="0"/>
          </a:p>
          <a:p>
            <a:pPr marL="0" indent="0">
              <a:buNone/>
            </a:pPr>
            <a:endParaRPr kumimoji="1" lang="en-US" altLang="ja-JP" sz="2400" dirty="0"/>
          </a:p>
          <a:p>
            <a:pPr marL="0" indent="0">
              <a:buNone/>
            </a:pPr>
            <a:r>
              <a:rPr lang="ja-JP" altLang="en-US" sz="2400" dirty="0"/>
              <a:t>現地通貨建てリターン＝外国資産リターン（円建て）ー為替レート変化率</a:t>
            </a:r>
            <a:endParaRPr kumimoji="1" lang="en-US" altLang="ja-JP" sz="2400" dirty="0"/>
          </a:p>
          <a:p>
            <a:pPr marL="0" indent="0">
              <a:buNone/>
            </a:pPr>
            <a:endParaRPr kumimoji="1" lang="en-US" altLang="ja-JP" sz="2400" dirty="0"/>
          </a:p>
          <a:p>
            <a:pPr marL="0" indent="0">
              <a:buNone/>
            </a:pPr>
            <a:r>
              <a:rPr kumimoji="1" lang="ja-JP" altLang="en-US" sz="2400" dirty="0"/>
              <a:t>現地通貨建てリターンと為替レート変化率は互いに影響しあっている。</a:t>
            </a:r>
          </a:p>
        </p:txBody>
      </p:sp>
      <p:sp>
        <p:nvSpPr>
          <p:cNvPr id="4" name="スライド番号プレースホルダー 3">
            <a:extLst>
              <a:ext uri="{FF2B5EF4-FFF2-40B4-BE49-F238E27FC236}">
                <a16:creationId xmlns:a16="http://schemas.microsoft.com/office/drawing/2014/main" id="{184F8089-5474-216F-2601-C7DFC3E24973}"/>
              </a:ext>
            </a:extLst>
          </p:cNvPr>
          <p:cNvSpPr>
            <a:spLocks noGrp="1"/>
          </p:cNvSpPr>
          <p:nvPr>
            <p:ph type="sldNum" sz="quarter" idx="12"/>
          </p:nvPr>
        </p:nvSpPr>
        <p:spPr/>
        <p:txBody>
          <a:bodyPr/>
          <a:lstStyle/>
          <a:p>
            <a:fld id="{8A7A6979-0714-4377-B894-6BE4C2D6E202}" type="slidenum">
              <a:rPr lang="en-US" smtClean="0"/>
              <a:pPr/>
              <a:t>53</a:t>
            </a:fld>
            <a:endParaRPr lang="en-US" dirty="0"/>
          </a:p>
        </p:txBody>
      </p:sp>
    </p:spTree>
    <p:extLst>
      <p:ext uri="{BB962C8B-B14F-4D97-AF65-F5344CB8AC3E}">
        <p14:creationId xmlns:p14="http://schemas.microsoft.com/office/powerpoint/2010/main" val="4217812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6A6FC-92E4-0A50-E16A-8E1CA27E8B39}"/>
              </a:ext>
            </a:extLst>
          </p:cNvPr>
          <p:cNvSpPr>
            <a:spLocks noGrp="1"/>
          </p:cNvSpPr>
          <p:nvPr>
            <p:ph type="title"/>
          </p:nvPr>
        </p:nvSpPr>
        <p:spPr/>
        <p:txBody>
          <a:bodyPr>
            <a:normAutofit fontScale="90000"/>
          </a:bodyPr>
          <a:lstStyle/>
          <a:p>
            <a:r>
              <a:rPr kumimoji="1" lang="ja-JP" altLang="en-US" dirty="0"/>
              <a:t>問３（１）</a:t>
            </a:r>
            <a:br>
              <a:rPr kumimoji="1" lang="en-US" altLang="ja-JP" dirty="0"/>
            </a:br>
            <a:r>
              <a:rPr kumimoji="1" lang="ja-JP" altLang="en-US" dirty="0"/>
              <a:t>解答</a:t>
            </a:r>
          </a:p>
        </p:txBody>
      </p:sp>
      <p:sp>
        <p:nvSpPr>
          <p:cNvPr id="3" name="コンテンツ プレースホルダー 2">
            <a:extLst>
              <a:ext uri="{FF2B5EF4-FFF2-40B4-BE49-F238E27FC236}">
                <a16:creationId xmlns:a16="http://schemas.microsoft.com/office/drawing/2014/main" id="{2FB32241-2DE7-8E64-8205-96916F56204C}"/>
              </a:ext>
            </a:extLst>
          </p:cNvPr>
          <p:cNvSpPr>
            <a:spLocks noGrp="1"/>
          </p:cNvSpPr>
          <p:nvPr>
            <p:ph idx="1"/>
          </p:nvPr>
        </p:nvSpPr>
        <p:spPr/>
        <p:txBody>
          <a:bodyPr/>
          <a:lstStyle/>
          <a:p>
            <a:pPr marL="0" indent="0">
              <a:buNone/>
            </a:pPr>
            <a:r>
              <a:rPr kumimoji="1" lang="ja-JP" altLang="en-US" dirty="0">
                <a:solidFill>
                  <a:srgbClr val="FF0000"/>
                </a:solidFill>
              </a:rPr>
              <a:t>　解答</a:t>
            </a:r>
            <a:endParaRPr kumimoji="1" lang="en-US" altLang="ja-JP" dirty="0">
              <a:solidFill>
                <a:srgbClr val="FF0000"/>
              </a:solidFill>
            </a:endParaRPr>
          </a:p>
          <a:p>
            <a:pPr marL="0" indent="0">
              <a:buNone/>
            </a:pPr>
            <a:r>
              <a:rPr lang="ja-JP" altLang="en-US" dirty="0">
                <a:solidFill>
                  <a:schemeClr val="tx1"/>
                </a:solidFill>
              </a:rPr>
              <a:t>　</a:t>
            </a:r>
            <a:endParaRPr lang="en-US" altLang="ja-JP" dirty="0">
              <a:solidFill>
                <a:schemeClr val="tx1"/>
              </a:solidFill>
            </a:endParaRPr>
          </a:p>
          <a:p>
            <a:pPr marL="0" indent="0">
              <a:buNone/>
            </a:pPr>
            <a:r>
              <a:rPr kumimoji="1" lang="ja-JP" altLang="en-US" dirty="0">
                <a:solidFill>
                  <a:schemeClr val="tx1"/>
                </a:solidFill>
              </a:rPr>
              <a:t>　</a:t>
            </a:r>
            <a:r>
              <a:rPr kumimoji="1" lang="ja-JP" altLang="en-US" dirty="0"/>
              <a:t>リターンの分解をエクスポージャーリターンで行っておらず、互いに影響し合う</a:t>
            </a:r>
            <a:r>
              <a:rPr kumimoji="1" lang="en-US" altLang="ja-JP" dirty="0"/>
              <a:t>『</a:t>
            </a:r>
            <a:r>
              <a:rPr kumimoji="1" lang="ja-JP" altLang="en-US" dirty="0"/>
              <a:t>現地通貨建てリターン</a:t>
            </a:r>
            <a:r>
              <a:rPr kumimoji="1" lang="en-US" altLang="ja-JP" dirty="0"/>
              <a:t>』</a:t>
            </a:r>
            <a:r>
              <a:rPr kumimoji="1" lang="ja-JP" altLang="en-US" dirty="0"/>
              <a:t>及び</a:t>
            </a:r>
            <a:r>
              <a:rPr kumimoji="1" lang="en-US" altLang="ja-JP" dirty="0"/>
              <a:t>『</a:t>
            </a:r>
            <a:r>
              <a:rPr kumimoji="1" lang="ja-JP" altLang="en-US" dirty="0"/>
              <a:t>為替レート変化率</a:t>
            </a:r>
            <a:r>
              <a:rPr lang="en-US" altLang="ja-JP" dirty="0"/>
              <a:t>』</a:t>
            </a:r>
            <a:r>
              <a:rPr lang="ja-JP" altLang="en-US" dirty="0"/>
              <a:t>を別個で評価することは</a:t>
            </a:r>
            <a:r>
              <a:rPr lang="ja-JP" altLang="en-US"/>
              <a:t>できない。</a:t>
            </a:r>
            <a:endParaRPr lang="en-US" altLang="ja-JP" dirty="0"/>
          </a:p>
        </p:txBody>
      </p:sp>
      <p:sp>
        <p:nvSpPr>
          <p:cNvPr id="4" name="スライド番号プレースホルダー 3">
            <a:extLst>
              <a:ext uri="{FF2B5EF4-FFF2-40B4-BE49-F238E27FC236}">
                <a16:creationId xmlns:a16="http://schemas.microsoft.com/office/drawing/2014/main" id="{5BEB7CBE-5A26-2046-ED59-47D9D7832B8A}"/>
              </a:ext>
            </a:extLst>
          </p:cNvPr>
          <p:cNvSpPr>
            <a:spLocks noGrp="1"/>
          </p:cNvSpPr>
          <p:nvPr>
            <p:ph type="sldNum" sz="quarter" idx="12"/>
          </p:nvPr>
        </p:nvSpPr>
        <p:spPr/>
        <p:txBody>
          <a:bodyPr/>
          <a:lstStyle/>
          <a:p>
            <a:fld id="{8A7A6979-0714-4377-B894-6BE4C2D6E202}" type="slidenum">
              <a:rPr lang="en-US" smtClean="0"/>
              <a:pPr/>
              <a:t>54</a:t>
            </a:fld>
            <a:endParaRPr lang="en-US" dirty="0"/>
          </a:p>
        </p:txBody>
      </p:sp>
    </p:spTree>
    <p:extLst>
      <p:ext uri="{BB962C8B-B14F-4D97-AF65-F5344CB8AC3E}">
        <p14:creationId xmlns:p14="http://schemas.microsoft.com/office/powerpoint/2010/main" val="2023985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65EE-954E-FC97-6E0C-A275502A4C28}"/>
              </a:ext>
            </a:extLst>
          </p:cNvPr>
          <p:cNvSpPr>
            <a:spLocks noGrp="1"/>
          </p:cNvSpPr>
          <p:nvPr>
            <p:ph type="title"/>
          </p:nvPr>
        </p:nvSpPr>
        <p:spPr/>
        <p:txBody>
          <a:bodyPr/>
          <a:lstStyle/>
          <a:p>
            <a:r>
              <a:rPr lang="ja-JP" altLang="en-US" dirty="0"/>
              <a:t>問４</a:t>
            </a:r>
            <a:endParaRPr kumimoji="1" lang="ja-JP" altLang="en-US" dirty="0"/>
          </a:p>
        </p:txBody>
      </p:sp>
      <p:sp>
        <p:nvSpPr>
          <p:cNvPr id="4" name="スライド番号プレースホルダー 3">
            <a:extLst>
              <a:ext uri="{FF2B5EF4-FFF2-40B4-BE49-F238E27FC236}">
                <a16:creationId xmlns:a16="http://schemas.microsoft.com/office/drawing/2014/main" id="{5DB050B5-B0C0-3DED-F939-F09FC8CDBD22}"/>
              </a:ext>
            </a:extLst>
          </p:cNvPr>
          <p:cNvSpPr>
            <a:spLocks noGrp="1"/>
          </p:cNvSpPr>
          <p:nvPr>
            <p:ph type="sldNum" sz="quarter" idx="12"/>
          </p:nvPr>
        </p:nvSpPr>
        <p:spPr/>
        <p:txBody>
          <a:bodyPr/>
          <a:lstStyle/>
          <a:p>
            <a:fld id="{8A7A6979-0714-4377-B894-6BE4C2D6E202}" type="slidenum">
              <a:rPr lang="en-US" smtClean="0"/>
              <a:pPr/>
              <a:t>55</a:t>
            </a:fld>
            <a:endParaRPr lang="en-US" dirty="0"/>
          </a:p>
        </p:txBody>
      </p:sp>
    </p:spTree>
    <p:extLst>
      <p:ext uri="{BB962C8B-B14F-4D97-AF65-F5344CB8AC3E}">
        <p14:creationId xmlns:p14="http://schemas.microsoft.com/office/powerpoint/2010/main" val="417999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a:xfrm>
            <a:off x="300736" y="228093"/>
            <a:ext cx="2297129" cy="777142"/>
          </a:xfrm>
        </p:spPr>
        <p:txBody>
          <a:bodyPr/>
          <a:lstStyle/>
          <a:p>
            <a:r>
              <a:rPr kumimoji="1" lang="ja-JP" altLang="en-US" dirty="0"/>
              <a:t>問４</a:t>
            </a:r>
          </a:p>
        </p:txBody>
      </p:sp>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314961" y="1169902"/>
            <a:ext cx="11696064" cy="5460005"/>
          </a:xfrm>
        </p:spPr>
        <p:txBody>
          <a:bodyPr>
            <a:normAutofit/>
          </a:bodyPr>
          <a:lstStyle/>
          <a:p>
            <a:pPr marL="0" indent="0">
              <a:buNone/>
            </a:pPr>
            <a:r>
              <a:rPr lang="en-US" altLang="ja-JP" sz="2500" dirty="0"/>
              <a:t>ABC</a:t>
            </a:r>
            <a:r>
              <a:rPr lang="ja-JP" altLang="en-US" sz="2500" dirty="0"/>
              <a:t>年金基金では長期的な視点から、戦略的資産配分における国際証券投資を</a:t>
            </a:r>
            <a:br>
              <a:rPr lang="en-US" altLang="ja-JP" sz="2500" dirty="0"/>
            </a:br>
            <a:r>
              <a:rPr lang="ja-JP" altLang="en-US" sz="2500" dirty="0"/>
              <a:t>見直している。その際、外部のコンサルティング会社による「グローバルな</a:t>
            </a:r>
            <a:br>
              <a:rPr lang="en-US" altLang="ja-JP" sz="2500" dirty="0"/>
            </a:br>
            <a:r>
              <a:rPr lang="ja-JP" altLang="en-US" sz="2500" dirty="0"/>
              <a:t>株式市場は、規制緩和、流動性不足の解消、情報技術の進展などに伴い、</a:t>
            </a:r>
            <a:br>
              <a:rPr lang="en-US" altLang="ja-JP" sz="2500" dirty="0"/>
            </a:br>
            <a:r>
              <a:rPr lang="ja-JP" altLang="en-US" sz="2500" dirty="0"/>
              <a:t>今後、統合されていく」という意見を検討した。</a:t>
            </a:r>
            <a:br>
              <a:rPr lang="en-US" altLang="ja-JP" sz="2500" dirty="0"/>
            </a:br>
            <a:r>
              <a:rPr lang="ja-JP" altLang="en-US" sz="2500" dirty="0"/>
              <a:t>世界の株式市場が統合されると各国株式のリスク・プレミアムは、</a:t>
            </a:r>
            <a:br>
              <a:rPr lang="en-US" altLang="ja-JP" sz="2500" dirty="0"/>
            </a:br>
            <a:r>
              <a:rPr lang="ja-JP" altLang="en-US" sz="2500" dirty="0"/>
              <a:t>世界株式市場リスク（世界共通のリスクファクター）へのエクスポージャーに</a:t>
            </a:r>
            <a:br>
              <a:rPr lang="en-US" altLang="ja-JP" sz="2500" dirty="0"/>
            </a:br>
            <a:r>
              <a:rPr lang="ja-JP" altLang="en-US" sz="2500" dirty="0"/>
              <a:t>基づいて定まることになる。</a:t>
            </a:r>
            <a:endParaRPr lang="en-US" altLang="ja-JP" sz="2500" dirty="0"/>
          </a:p>
          <a:p>
            <a:pPr marL="0" indent="0">
              <a:buNone/>
            </a:pPr>
            <a:endParaRPr lang="en-US" altLang="ja-JP" sz="2500" dirty="0"/>
          </a:p>
          <a:p>
            <a:pPr marL="0" indent="0">
              <a:buNone/>
            </a:pPr>
            <a:r>
              <a:rPr lang="en-US" altLang="ja-JP" sz="2500" dirty="0"/>
              <a:t>ABC</a:t>
            </a:r>
            <a:r>
              <a:rPr lang="ja-JP" altLang="en-US" sz="2500" dirty="0"/>
              <a:t>年金基金では、現在、日本株式と米国株式（為替ヘッジなし）の</a:t>
            </a:r>
            <a:br>
              <a:rPr lang="en-US" altLang="ja-JP" sz="2500" dirty="0"/>
            </a:br>
            <a:r>
              <a:rPr lang="ja-JP" altLang="en-US" sz="2500" dirty="0"/>
              <a:t>期待リターンには異なる値を設定している。</a:t>
            </a:r>
            <a:br>
              <a:rPr lang="en-US" altLang="ja-JP" sz="2500" dirty="0"/>
            </a:br>
            <a:r>
              <a:rPr lang="ja-JP" altLang="en-US" sz="2500" dirty="0"/>
              <a:t>上記意見に基づき、「世界の株式市場が統合されている」と考えた場合、</a:t>
            </a:r>
            <a:br>
              <a:rPr lang="en-US" altLang="ja-JP" sz="2500" dirty="0"/>
            </a:br>
            <a:r>
              <a:rPr lang="ja-JP" altLang="en-US" sz="2500" dirty="0"/>
              <a:t>期待リターンの相違はどのような要因から生じていると考えられるか、</a:t>
            </a:r>
            <a:br>
              <a:rPr lang="en-US" altLang="ja-JP" sz="2500" dirty="0"/>
            </a:br>
            <a:r>
              <a:rPr lang="en-US" altLang="ja-JP" sz="2500" dirty="0"/>
              <a:t>2</a:t>
            </a:r>
            <a:r>
              <a:rPr lang="ja-JP" altLang="en-US" sz="2500" dirty="0"/>
              <a:t>つ指摘し、簡単に説明しなさい。</a:t>
            </a:r>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56</a:t>
            </a:fld>
            <a:endParaRPr lang="en-US" dirty="0"/>
          </a:p>
        </p:txBody>
      </p:sp>
    </p:spTree>
    <p:extLst>
      <p:ext uri="{BB962C8B-B14F-4D97-AF65-F5344CB8AC3E}">
        <p14:creationId xmlns:p14="http://schemas.microsoft.com/office/powerpoint/2010/main" val="2355371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413266" y="1375642"/>
            <a:ext cx="11365467" cy="4655334"/>
          </a:xfrm>
        </p:spPr>
        <p:txBody>
          <a:bodyPr>
            <a:noAutofit/>
          </a:bodyPr>
          <a:lstStyle/>
          <a:p>
            <a:pPr marL="0" indent="0">
              <a:buFont typeface="Arial" panose="020B0604020202020204" pitchFamily="34" charset="0"/>
              <a:buNone/>
            </a:pPr>
            <a:r>
              <a:rPr lang="ja-JP" altLang="en-US" sz="2500" dirty="0"/>
              <a:t>国際投資の自国通貨建てリターンの変動要因</a:t>
            </a:r>
            <a:endParaRPr lang="en-US" altLang="ja-JP" sz="2500" dirty="0"/>
          </a:p>
          <a:p>
            <a:pPr marL="0" indent="0">
              <a:buNone/>
            </a:pPr>
            <a:r>
              <a:rPr lang="ja-JP" altLang="en-US" sz="2500" dirty="0"/>
              <a:t>①現地通貨建てリターンの変動性</a:t>
            </a:r>
            <a:endParaRPr lang="en-US" altLang="ja-JP" sz="2500" dirty="0"/>
          </a:p>
          <a:p>
            <a:pPr marL="0" indent="0">
              <a:buNone/>
            </a:pPr>
            <a:r>
              <a:rPr lang="ja-JP" altLang="en-US" sz="2500" dirty="0"/>
              <a:t>②為替の変動性</a:t>
            </a:r>
            <a:endParaRPr lang="en-US" altLang="ja-JP" sz="2500" dirty="0"/>
          </a:p>
          <a:p>
            <a:pPr marL="0" indent="0">
              <a:buNone/>
            </a:pPr>
            <a:endParaRPr lang="en-US" altLang="ja-JP" sz="2500" dirty="0"/>
          </a:p>
          <a:p>
            <a:pPr marL="0" indent="0">
              <a:buNone/>
            </a:pPr>
            <a:r>
              <a:rPr lang="ja-JP" altLang="en-US" sz="2500" dirty="0"/>
              <a:t>現地通貨建てリターンの変動要因が世界共通であっても、それとは別に為替の変動リスクがある。</a:t>
            </a:r>
            <a:endParaRPr lang="en-US" altLang="ja-JP" sz="2500" dirty="0"/>
          </a:p>
          <a:p>
            <a:pPr marL="0" indent="0">
              <a:buNone/>
            </a:pPr>
            <a:r>
              <a:rPr lang="ja-JP" altLang="en-US" sz="2500" dirty="0"/>
              <a:t>為替ヘッジをすれば為替の変動リスクを回避できるが、問題文に</a:t>
            </a:r>
            <a:br>
              <a:rPr lang="en-US" altLang="ja-JP" sz="2500" dirty="0"/>
            </a:br>
            <a:r>
              <a:rPr lang="ja-JP" altLang="en-US" sz="2500" dirty="0"/>
              <a:t>「為替ヘッジなし」とあるため、為替の変動による影響を受けると考えられる。</a:t>
            </a:r>
            <a:endParaRPr lang="en-US" altLang="ja-JP" sz="2500" dirty="0"/>
          </a:p>
          <a:p>
            <a:pPr marL="0" indent="0">
              <a:buNone/>
            </a:pPr>
            <a:r>
              <a:rPr lang="ja-JP" altLang="en-US" sz="2500" dirty="0"/>
              <a:t>日本株と米国株の期待リターンの相違の</a:t>
            </a:r>
            <a:r>
              <a:rPr lang="en-US" altLang="ja-JP" sz="2500" dirty="0"/>
              <a:t>1</a:t>
            </a:r>
            <a:r>
              <a:rPr lang="ja-JP" altLang="en-US" sz="2500" dirty="0"/>
              <a:t>つ目の要因は、</a:t>
            </a:r>
            <a:r>
              <a:rPr lang="ja-JP" altLang="en-US" sz="2500" b="1" dirty="0">
                <a:solidFill>
                  <a:srgbClr val="FF0000"/>
                </a:solidFill>
              </a:rPr>
              <a:t>為替の変動リスク</a:t>
            </a:r>
            <a:br>
              <a:rPr lang="en-US" altLang="ja-JP" sz="2500" b="1" dirty="0">
                <a:solidFill>
                  <a:srgbClr val="FF0000"/>
                </a:solidFill>
              </a:rPr>
            </a:br>
            <a:r>
              <a:rPr lang="ja-JP" altLang="en-US" sz="2500" dirty="0"/>
              <a:t>だと考えられる。</a:t>
            </a:r>
            <a:endParaRPr lang="en-US" altLang="ja-JP" sz="2500"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57</a:t>
            </a:fld>
            <a:endParaRPr lang="en-US" dirty="0"/>
          </a:p>
        </p:txBody>
      </p:sp>
      <p:sp>
        <p:nvSpPr>
          <p:cNvPr id="5" name="タイトル 1">
            <a:extLst>
              <a:ext uri="{FF2B5EF4-FFF2-40B4-BE49-F238E27FC236}">
                <a16:creationId xmlns:a16="http://schemas.microsoft.com/office/drawing/2014/main" id="{31E4C535-0505-33D5-AA16-E559C8A8F4E5}"/>
              </a:ext>
            </a:extLst>
          </p:cNvPr>
          <p:cNvSpPr txBox="1">
            <a:spLocks/>
          </p:cNvSpPr>
          <p:nvPr/>
        </p:nvSpPr>
        <p:spPr bwMode="black">
          <a:xfrm>
            <a:off x="300736" y="228093"/>
            <a:ext cx="2515132" cy="7771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r>
              <a:rPr lang="ja-JP" altLang="en-US" dirty="0"/>
              <a:t>問４解答①</a:t>
            </a:r>
          </a:p>
        </p:txBody>
      </p:sp>
    </p:spTree>
    <p:extLst>
      <p:ext uri="{BB962C8B-B14F-4D97-AF65-F5344CB8AC3E}">
        <p14:creationId xmlns:p14="http://schemas.microsoft.com/office/powerpoint/2010/main" val="3042867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267491" y="1093271"/>
                <a:ext cx="11924509" cy="5362029"/>
              </a:xfrm>
            </p:spPr>
            <p:txBody>
              <a:bodyPr>
                <a:noAutofit/>
              </a:bodyPr>
              <a:lstStyle/>
              <a:p>
                <a:pPr marL="0" indent="0">
                  <a:buFont typeface="Arial" panose="020B0604020202020204" pitchFamily="34" charset="0"/>
                  <a:buNone/>
                </a:pPr>
                <a:r>
                  <a:rPr lang="ja-JP" altLang="en-US" sz="2200" b="1" dirty="0"/>
                  <a:t>・統合化された市場</a:t>
                </a:r>
                <a:endParaRPr lang="en-US" altLang="ja-JP" sz="2200" b="1" dirty="0"/>
              </a:p>
              <a:p>
                <a:pPr marL="0" indent="0">
                  <a:buFont typeface="Arial" panose="020B0604020202020204" pitchFamily="34" charset="0"/>
                  <a:buNone/>
                </a:pPr>
                <a:r>
                  <a:rPr lang="ja-JP" altLang="en-US" sz="800" i="1" dirty="0">
                    <a:latin typeface="Cambria Math" panose="02040503050406030204" pitchFamily="18" charset="0"/>
                  </a:rPr>
                  <a:t>　</a:t>
                </a:r>
                <a:endParaRPr lang="en-US" altLang="ja-JP" sz="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sz="2200" b="0" i="1" smtClean="0">
                          <a:latin typeface="Cambria Math" panose="02040503050406030204" pitchFamily="18" charset="0"/>
                        </a:rPr>
                        <m:t>𝐸</m:t>
                      </m:r>
                      <m:d>
                        <m:dPr>
                          <m:begChr m:val="["/>
                          <m:endChr m:val="]"/>
                          <m:ctrlPr>
                            <a:rPr lang="en-US" altLang="ja-JP" sz="2200" b="0" i="1" smtClean="0">
                              <a:latin typeface="Cambria Math" panose="02040503050406030204" pitchFamily="18" charset="0"/>
                            </a:rPr>
                          </m:ctrlPr>
                        </m:dPr>
                        <m:e>
                          <m:sSub>
                            <m:sSubPr>
                              <m:ctrlPr>
                                <a:rPr lang="en-US" altLang="ja-JP" sz="2200" b="0" i="1" smtClean="0">
                                  <a:latin typeface="Cambria Math" panose="02040503050406030204" pitchFamily="18" charset="0"/>
                                </a:rPr>
                              </m:ctrlPr>
                            </m:sSubPr>
                            <m:e>
                              <m:r>
                                <a:rPr lang="en-US" altLang="ja-JP" sz="2200" b="0" i="1" smtClean="0">
                                  <a:latin typeface="Cambria Math" panose="02040503050406030204" pitchFamily="18" charset="0"/>
                                </a:rPr>
                                <m:t>𝑅</m:t>
                              </m:r>
                            </m:e>
                            <m:sub>
                              <m:r>
                                <a:rPr lang="en-US" altLang="ja-JP" sz="2200" b="0" i="1" smtClean="0">
                                  <a:latin typeface="Cambria Math" panose="02040503050406030204" pitchFamily="18" charset="0"/>
                                </a:rPr>
                                <m:t>𝑖</m:t>
                              </m:r>
                            </m:sub>
                          </m:sSub>
                          <m:r>
                            <a:rPr lang="en-US" altLang="ja-JP" sz="2200" b="0" i="1" smtClean="0">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𝑅</m:t>
                              </m:r>
                            </m:e>
                            <m:sub>
                              <m:r>
                                <a:rPr lang="en-US" altLang="ja-JP" sz="2200" i="1">
                                  <a:latin typeface="Cambria Math" panose="02040503050406030204" pitchFamily="18" charset="0"/>
                                </a:rPr>
                                <m:t>𝑓</m:t>
                              </m:r>
                            </m:sub>
                          </m:sSub>
                        </m:e>
                      </m:d>
                      <m:r>
                        <a:rPr lang="en-US" altLang="ja-JP" sz="2200" b="0" i="1" smtClean="0">
                          <a:latin typeface="Cambria Math" panose="02040503050406030204" pitchFamily="18" charset="0"/>
                        </a:rPr>
                        <m:t>=</m:t>
                      </m:r>
                      <m:sSub>
                        <m:sSubPr>
                          <m:ctrlPr>
                            <a:rPr lang="en-US" altLang="ja-JP" sz="2200" b="0" i="1" smtClean="0">
                              <a:latin typeface="Cambria Math" panose="02040503050406030204" pitchFamily="18" charset="0"/>
                            </a:rPr>
                          </m:ctrlPr>
                        </m:sSubPr>
                        <m:e>
                          <m:r>
                            <a:rPr lang="ja-JP" altLang="en-US" sz="2200" b="0" i="1" smtClean="0">
                              <a:latin typeface="Cambria Math" panose="02040503050406030204" pitchFamily="18" charset="0"/>
                            </a:rPr>
                            <m:t>𝛽</m:t>
                          </m:r>
                        </m:e>
                        <m:sub>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𝑤</m:t>
                          </m:r>
                        </m:sub>
                      </m:sSub>
                      <m:r>
                        <a:rPr lang="en-US" altLang="ja-JP" sz="2200" b="0" i="1" smtClean="0">
                          <a:latin typeface="Cambria Math" panose="02040503050406030204" pitchFamily="18" charset="0"/>
                          <a:ea typeface="Cambria Math" panose="02040503050406030204" pitchFamily="18" charset="0"/>
                        </a:rPr>
                        <m:t>×</m:t>
                      </m:r>
                      <m:sSub>
                        <m:sSubPr>
                          <m:ctrlPr>
                            <a:rPr lang="en-US" altLang="ja-JP" sz="2200" b="0" i="1" smtClean="0">
                              <a:latin typeface="Cambria Math" panose="02040503050406030204" pitchFamily="18" charset="0"/>
                              <a:ea typeface="Cambria Math" panose="02040503050406030204" pitchFamily="18" charset="0"/>
                            </a:rPr>
                          </m:ctrlPr>
                        </m:sSubPr>
                        <m:e>
                          <m:r>
                            <a:rPr lang="en-US" altLang="ja-JP" sz="2200" b="0" i="1" smtClean="0">
                              <a:latin typeface="Cambria Math" panose="02040503050406030204" pitchFamily="18" charset="0"/>
                              <a:ea typeface="Cambria Math" panose="02040503050406030204" pitchFamily="18" charset="0"/>
                            </a:rPr>
                            <m:t>𝜆</m:t>
                          </m:r>
                        </m:e>
                        <m:sub>
                          <m:r>
                            <a:rPr lang="en-US" altLang="ja-JP" sz="2200" b="0" i="1" smtClean="0">
                              <a:latin typeface="Cambria Math" panose="02040503050406030204" pitchFamily="18" charset="0"/>
                              <a:ea typeface="Cambria Math" panose="02040503050406030204" pitchFamily="18" charset="0"/>
                            </a:rPr>
                            <m:t>𝑊𝑜𝑟𝑙𝑑</m:t>
                          </m:r>
                        </m:sub>
                      </m:sSub>
                      <m:r>
                        <a:rPr lang="en-US" altLang="ja-JP" sz="2200" b="0" i="0" smtClean="0">
                          <a:latin typeface="Cambria Math" panose="02040503050406030204" pitchFamily="18" charset="0"/>
                          <a:ea typeface="Cambria Math" panose="02040503050406030204" pitchFamily="18" charset="0"/>
                        </a:rPr>
                        <m:t>                     </m:t>
                      </m:r>
                      <m:d>
                        <m:dPr>
                          <m:ctrlPr>
                            <a:rPr lang="en-US" altLang="ja-JP" sz="2200" b="0" i="1" smtClean="0">
                              <a:latin typeface="Cambria Math" panose="02040503050406030204" pitchFamily="18" charset="0"/>
                              <a:ea typeface="Cambria Math" panose="02040503050406030204" pitchFamily="18" charset="0"/>
                            </a:rPr>
                          </m:ctrlPr>
                        </m:dPr>
                        <m:e>
                          <m:r>
                            <a:rPr lang="en-US" altLang="ja-JP" sz="2200" b="0" i="0" smtClean="0">
                              <a:latin typeface="Cambria Math" panose="02040503050406030204" pitchFamily="18" charset="0"/>
                              <a:ea typeface="Cambria Math" panose="02040503050406030204" pitchFamily="18" charset="0"/>
                            </a:rPr>
                            <m:t>3.29</m:t>
                          </m:r>
                        </m:e>
                      </m:d>
                    </m:oMath>
                  </m:oMathPara>
                </a14:m>
                <a:endParaRPr lang="en-US" altLang="ja-JP" sz="2200" b="0" dirty="0">
                  <a:ea typeface="Cambria Math" panose="02040503050406030204" pitchFamily="18" charset="0"/>
                </a:endParaRPr>
              </a:p>
              <a:p>
                <a:pPr marL="0" indent="0">
                  <a:buFont typeface="Arial" panose="020B0604020202020204" pitchFamily="34" charset="0"/>
                  <a:buNone/>
                </a:pPr>
                <a:r>
                  <a:rPr lang="ja-JP" altLang="en-US" sz="900" dirty="0"/>
                  <a:t>　</a:t>
                </a:r>
                <a:endParaRPr lang="en-US" altLang="ja-JP" sz="900" dirty="0"/>
              </a:p>
              <a:p>
                <a:pPr marL="0" indent="0">
                  <a:buNone/>
                </a:pPr>
                <a14:m>
                  <m:oMath xmlns:m="http://schemas.openxmlformats.org/officeDocument/2006/math">
                    <m:r>
                      <a:rPr lang="en-US" altLang="ja-JP" sz="2100" b="0" i="1" smtClean="0">
                        <a:latin typeface="Cambria Math" panose="02040503050406030204" pitchFamily="18" charset="0"/>
                      </a:rPr>
                      <m:t>𝐸</m:t>
                    </m:r>
                    <m:d>
                      <m:dPr>
                        <m:begChr m:val="["/>
                        <m:endChr m:val="]"/>
                        <m:ctrlPr>
                          <a:rPr lang="en-US" altLang="ja-JP" sz="2100" b="0" i="1" smtClean="0">
                            <a:latin typeface="Cambria Math" panose="02040503050406030204" pitchFamily="18" charset="0"/>
                          </a:rPr>
                        </m:ctrlPr>
                      </m:dPr>
                      <m:e>
                        <m:sSub>
                          <m:sSubPr>
                            <m:ctrlPr>
                              <a:rPr lang="en-US" altLang="ja-JP" sz="2100" b="0" i="1" smtClean="0">
                                <a:latin typeface="Cambria Math" panose="02040503050406030204" pitchFamily="18" charset="0"/>
                              </a:rPr>
                            </m:ctrlPr>
                          </m:sSubPr>
                          <m:e>
                            <m:r>
                              <a:rPr lang="en-US" altLang="ja-JP" sz="2100" b="0" i="1" smtClean="0">
                                <a:latin typeface="Cambria Math" panose="02040503050406030204" pitchFamily="18" charset="0"/>
                              </a:rPr>
                              <m:t>𝑅</m:t>
                            </m:r>
                          </m:e>
                          <m:sub>
                            <m:r>
                              <a:rPr lang="en-US" altLang="ja-JP" sz="2100" b="0" i="1" smtClean="0">
                                <a:latin typeface="Cambria Math" panose="02040503050406030204" pitchFamily="18" charset="0"/>
                              </a:rPr>
                              <m:t>𝑖</m:t>
                            </m:r>
                          </m:sub>
                        </m:sSub>
                        <m:r>
                          <a:rPr lang="en-US" altLang="ja-JP" sz="2100" b="0" i="1" smtClean="0">
                            <a:latin typeface="Cambria Math" panose="02040503050406030204" pitchFamily="18" charset="0"/>
                          </a:rPr>
                          <m:t>−</m:t>
                        </m:r>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i="1">
                                <a:latin typeface="Cambria Math" panose="02040503050406030204" pitchFamily="18" charset="0"/>
                              </a:rPr>
                              <m:t>𝑓</m:t>
                            </m:r>
                          </m:sub>
                        </m:sSub>
                      </m:e>
                    </m:d>
                    <m:r>
                      <a:rPr lang="ja-JP" altLang="en-US" sz="2100" i="1">
                        <a:latin typeface="Cambria Math" panose="02040503050406030204" pitchFamily="18" charset="0"/>
                      </a:rPr>
                      <m:t>＝個別銘柄の</m:t>
                    </m:r>
                    <m:r>
                      <a:rPr lang="en-US" altLang="ja-JP" sz="2100" b="0" i="1" smtClean="0">
                        <a:latin typeface="Cambria Math" panose="02040503050406030204" pitchFamily="18" charset="0"/>
                      </a:rPr>
                      <m:t>𝑖</m:t>
                    </m:r>
                    <m:r>
                      <a:rPr lang="ja-JP" altLang="en-US" sz="2100" i="1">
                        <a:latin typeface="Cambria Math" panose="02040503050406030204" pitchFamily="18" charset="0"/>
                      </a:rPr>
                      <m:t>期待</m:t>
                    </m:r>
                    <m:r>
                      <a:rPr lang="ja-JP" altLang="en-US" sz="2100" i="1" smtClean="0">
                        <a:latin typeface="Cambria Math" panose="02040503050406030204" pitchFamily="18" charset="0"/>
                      </a:rPr>
                      <m:t>リスク</m:t>
                    </m:r>
                    <m:r>
                      <a:rPr lang="ja-JP" altLang="en-US" sz="2100" i="1">
                        <a:latin typeface="Cambria Math" panose="02040503050406030204" pitchFamily="18" charset="0"/>
                      </a:rPr>
                      <m:t>プレミアム</m:t>
                    </m:r>
                    <m:r>
                      <a:rPr lang="ja-JP" altLang="en-US" sz="2100" i="1" smtClean="0">
                        <a:latin typeface="Cambria Math" panose="02040503050406030204" pitchFamily="18" charset="0"/>
                      </a:rPr>
                      <m:t>（</m:t>
                    </m:r>
                    <m:sSub>
                      <m:sSubPr>
                        <m:ctrlPr>
                          <a:rPr lang="en-US" altLang="ja-JP" sz="2100" b="0" i="1" smtClean="0">
                            <a:latin typeface="Cambria Math" panose="02040503050406030204" pitchFamily="18" charset="0"/>
                          </a:rPr>
                        </m:ctrlPr>
                      </m:sSubPr>
                      <m:e>
                        <m:r>
                          <a:rPr lang="en-US" altLang="ja-JP" sz="2100" b="0" i="1" smtClean="0">
                            <a:latin typeface="Cambria Math" panose="02040503050406030204" pitchFamily="18" charset="0"/>
                          </a:rPr>
                          <m:t>𝑅</m:t>
                        </m:r>
                      </m:e>
                      <m:sub>
                        <m:r>
                          <a:rPr lang="en-US" altLang="ja-JP" sz="2100" b="0" i="1" smtClean="0">
                            <a:latin typeface="Cambria Math" panose="02040503050406030204" pitchFamily="18" charset="0"/>
                          </a:rPr>
                          <m:t>𝑖</m:t>
                        </m:r>
                      </m:sub>
                    </m:sSub>
                    <m:r>
                      <a:rPr lang="en-US" altLang="ja-JP" sz="2100" b="0" i="1" smtClean="0">
                        <a:latin typeface="Cambria Math" panose="02040503050406030204" pitchFamily="18" charset="0"/>
                      </a:rPr>
                      <m:t>=</m:t>
                    </m:r>
                    <m:r>
                      <a:rPr lang="ja-JP" altLang="en-US" sz="2100" i="1">
                        <a:latin typeface="Cambria Math" panose="02040503050406030204" pitchFamily="18" charset="0"/>
                      </a:rPr>
                      <m:t>個別銘柄</m:t>
                    </m:r>
                    <m:r>
                      <a:rPr lang="en-US" altLang="ja-JP" sz="2100" b="0" i="1" smtClean="0">
                        <a:latin typeface="Cambria Math" panose="02040503050406030204" pitchFamily="18" charset="0"/>
                      </a:rPr>
                      <m:t>𝑖</m:t>
                    </m:r>
                    <m:r>
                      <a:rPr lang="ja-JP" altLang="en-US" sz="2100" i="1">
                        <a:latin typeface="Cambria Math" panose="02040503050406030204" pitchFamily="18" charset="0"/>
                      </a:rPr>
                      <m:t>の</m:t>
                    </m:r>
                    <m:r>
                      <a:rPr lang="ja-JP" altLang="en-US" sz="2100" i="1" smtClean="0">
                        <a:latin typeface="Cambria Math" panose="02040503050406030204" pitchFamily="18" charset="0"/>
                      </a:rPr>
                      <m:t>リターン</m:t>
                    </m:r>
                    <m:r>
                      <a:rPr lang="ja-JP" altLang="en-US" sz="2100" i="1">
                        <a:latin typeface="Cambria Math" panose="02040503050406030204" pitchFamily="18" charset="0"/>
                      </a:rPr>
                      <m:t>、</m:t>
                    </m:r>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b="0" i="1" smtClean="0">
                            <a:latin typeface="Cambria Math" panose="02040503050406030204" pitchFamily="18" charset="0"/>
                          </a:rPr>
                          <m:t>𝑓</m:t>
                        </m:r>
                      </m:sub>
                    </m:sSub>
                  </m:oMath>
                </a14:m>
                <a:r>
                  <a:rPr lang="ja-JP" altLang="en-US" sz="2100" dirty="0"/>
                  <a:t>＝無リスク金利）</a:t>
                </a:r>
                <a:endParaRPr lang="en-US" altLang="ja-JP" sz="2100" dirty="0"/>
              </a:p>
              <a:p>
                <a:pPr marL="0" indent="0">
                  <a:buNone/>
                </a:pPr>
                <a14:m>
                  <m:oMath xmlns:m="http://schemas.openxmlformats.org/officeDocument/2006/math">
                    <m:sSub>
                      <m:sSubPr>
                        <m:ctrlPr>
                          <a:rPr lang="en-US" altLang="ja-JP" sz="2100" b="0" i="1" smtClean="0">
                            <a:latin typeface="Cambria Math" panose="02040503050406030204" pitchFamily="18" charset="0"/>
                          </a:rPr>
                        </m:ctrlPr>
                      </m:sSubPr>
                      <m:e>
                        <m:r>
                          <a:rPr lang="en-US" altLang="ja-JP" sz="2100" b="0" i="1" smtClean="0">
                            <a:latin typeface="Cambria Math" panose="02040503050406030204" pitchFamily="18" charset="0"/>
                          </a:rPr>
                          <m:t>             </m:t>
                        </m:r>
                        <m:r>
                          <a:rPr lang="ja-JP" altLang="en-US" sz="2100" b="0" i="1" smtClean="0">
                            <a:latin typeface="Cambria Math" panose="02040503050406030204" pitchFamily="18" charset="0"/>
                          </a:rPr>
                          <m:t>𝛽</m:t>
                        </m:r>
                      </m:e>
                      <m:sub>
                        <m:r>
                          <a:rPr lang="en-US" altLang="ja-JP" sz="2100" b="0" i="1" smtClean="0">
                            <a:latin typeface="Cambria Math" panose="02040503050406030204" pitchFamily="18" charset="0"/>
                          </a:rPr>
                          <m:t>𝑖</m:t>
                        </m:r>
                        <m:r>
                          <a:rPr lang="en-US" altLang="ja-JP" sz="2100" b="0" i="1" smtClean="0">
                            <a:latin typeface="Cambria Math" panose="02040503050406030204" pitchFamily="18" charset="0"/>
                          </a:rPr>
                          <m:t>,</m:t>
                        </m:r>
                        <m:r>
                          <a:rPr lang="en-US" altLang="ja-JP" sz="2100" b="0" i="1" smtClean="0">
                            <a:latin typeface="Cambria Math" panose="02040503050406030204" pitchFamily="18" charset="0"/>
                          </a:rPr>
                          <m:t>𝑤</m:t>
                        </m:r>
                      </m:sub>
                    </m:sSub>
                  </m:oMath>
                </a14:m>
                <a:r>
                  <a:rPr lang="ja-JP" altLang="en-US" sz="2100" dirty="0"/>
                  <a:t>＝個別銘柄</a:t>
                </a:r>
                <a14:m>
                  <m:oMath xmlns:m="http://schemas.openxmlformats.org/officeDocument/2006/math">
                    <m:r>
                      <a:rPr lang="en-US" altLang="ja-JP" sz="2100" b="0" i="1" smtClean="0">
                        <a:latin typeface="Cambria Math" panose="02040503050406030204" pitchFamily="18" charset="0"/>
                      </a:rPr>
                      <m:t>𝑖</m:t>
                    </m:r>
                    <m:r>
                      <a:rPr lang="ja-JP" altLang="en-US" sz="2100" i="1">
                        <a:latin typeface="Cambria Math" panose="02040503050406030204" pitchFamily="18" charset="0"/>
                      </a:rPr>
                      <m:t>の</m:t>
                    </m:r>
                  </m:oMath>
                </a14:m>
                <a:r>
                  <a:rPr lang="ja-JP" altLang="en-US" sz="2100" dirty="0"/>
                  <a:t>世界マーケット・ポートフォリオに対する感応度</a:t>
                </a:r>
                <a:endParaRPr lang="en-US" altLang="ja-JP" sz="2100" dirty="0"/>
              </a:p>
              <a:p>
                <a:pPr marL="0" indent="0">
                  <a:buNone/>
                </a:pPr>
                <a14:m>
                  <m:oMath xmlns:m="http://schemas.openxmlformats.org/officeDocument/2006/math">
                    <m:sSub>
                      <m:sSubPr>
                        <m:ctrlPr>
                          <a:rPr lang="en-US" altLang="ja-JP" sz="2100" b="0" i="1" smtClean="0">
                            <a:latin typeface="Cambria Math" panose="02040503050406030204" pitchFamily="18" charset="0"/>
                            <a:ea typeface="Cambria Math" panose="02040503050406030204" pitchFamily="18" charset="0"/>
                          </a:rPr>
                        </m:ctrlPr>
                      </m:sSubPr>
                      <m:e>
                        <m:r>
                          <a:rPr lang="en-US" altLang="ja-JP" sz="2100" b="0" i="1" smtClean="0">
                            <a:latin typeface="Cambria Math" panose="02040503050406030204" pitchFamily="18" charset="0"/>
                            <a:ea typeface="Cambria Math" panose="02040503050406030204" pitchFamily="18" charset="0"/>
                          </a:rPr>
                          <m:t>        </m:t>
                        </m:r>
                        <m:r>
                          <a:rPr lang="en-US" altLang="ja-JP" sz="2100" b="0" i="1" smtClean="0">
                            <a:latin typeface="Cambria Math" panose="02040503050406030204" pitchFamily="18" charset="0"/>
                            <a:ea typeface="Cambria Math" panose="02040503050406030204" pitchFamily="18" charset="0"/>
                          </a:rPr>
                          <m:t>𝜆</m:t>
                        </m:r>
                      </m:e>
                      <m:sub>
                        <m:r>
                          <a:rPr lang="en-US" altLang="ja-JP" sz="2100" b="0" i="1" smtClean="0">
                            <a:latin typeface="Cambria Math" panose="02040503050406030204" pitchFamily="18" charset="0"/>
                            <a:ea typeface="Cambria Math" panose="02040503050406030204" pitchFamily="18" charset="0"/>
                          </a:rPr>
                          <m:t>𝑊𝑜𝑟𝑙𝑑</m:t>
                        </m:r>
                      </m:sub>
                    </m:sSub>
                  </m:oMath>
                </a14:m>
                <a:r>
                  <a:rPr lang="ja-JP" altLang="en-US" sz="2100" dirty="0"/>
                  <a:t>＝世界マーケット・ポートフォリオのリスクプレミアム</a:t>
                </a:r>
                <a:endParaRPr lang="en-US" altLang="ja-JP" sz="2100" dirty="0"/>
              </a:p>
              <a:p>
                <a:pPr marL="0" indent="0">
                  <a:buNone/>
                </a:pPr>
                <a:r>
                  <a:rPr lang="ja-JP" altLang="en-US" sz="2100" dirty="0"/>
                  <a:t>　　　　</a:t>
                </a:r>
                <a14:m>
                  <m:oMath xmlns:m="http://schemas.openxmlformats.org/officeDocument/2006/math">
                    <m:sSub>
                      <m:sSubPr>
                        <m:ctrlPr>
                          <a:rPr lang="en-US" altLang="ja-JP" sz="2100" i="1">
                            <a:latin typeface="Cambria Math" panose="02040503050406030204" pitchFamily="18" charset="0"/>
                          </a:rPr>
                        </m:ctrlPr>
                      </m:sSubPr>
                      <m:e>
                        <m:r>
                          <a:rPr lang="ja-JP" altLang="en-US" sz="2100" i="1" smtClean="0">
                            <a:latin typeface="Cambria Math" panose="02040503050406030204" pitchFamily="18" charset="0"/>
                          </a:rPr>
                          <m:t>　</m:t>
                        </m:r>
                        <m:r>
                          <a:rPr lang="en-US" altLang="ja-JP" sz="2100" b="0" i="1" smtClean="0">
                            <a:latin typeface="Cambria Math" panose="02040503050406030204" pitchFamily="18" charset="0"/>
                          </a:rPr>
                          <m:t>   </m:t>
                        </m:r>
                        <m:r>
                          <a:rPr lang="en-US" altLang="ja-JP" sz="2100" i="1">
                            <a:latin typeface="Cambria Math" panose="02040503050406030204" pitchFamily="18" charset="0"/>
                          </a:rPr>
                          <m:t>𝑅</m:t>
                        </m:r>
                      </m:e>
                      <m:sub>
                        <m:r>
                          <a:rPr lang="en-US" altLang="ja-JP" sz="2100" i="1">
                            <a:latin typeface="Cambria Math" panose="02040503050406030204" pitchFamily="18" charset="0"/>
                          </a:rPr>
                          <m:t>𝑊𝑜𝑟𝑙𝑑</m:t>
                        </m:r>
                      </m:sub>
                    </m:sSub>
                    <m:r>
                      <a:rPr lang="en-US" altLang="ja-JP" sz="2100" i="1">
                        <a:latin typeface="Cambria Math" panose="02040503050406030204" pitchFamily="18" charset="0"/>
                      </a:rPr>
                      <m:t>−</m:t>
                    </m:r>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i="1">
                            <a:latin typeface="Cambria Math" panose="02040503050406030204" pitchFamily="18" charset="0"/>
                          </a:rPr>
                          <m:t>𝑓</m:t>
                        </m:r>
                      </m:sub>
                    </m:sSub>
                  </m:oMath>
                </a14:m>
                <a:r>
                  <a:rPr lang="ja-JP" altLang="en-US" sz="2100" dirty="0"/>
                  <a:t>（世界マーケット・ポートフォリオのリターン  －  無リスク金利）</a:t>
                </a:r>
                <a:endParaRPr lang="en-US" altLang="ja-JP" sz="2100" dirty="0"/>
              </a:p>
              <a:p>
                <a:pPr marL="0" indent="0">
                  <a:buNone/>
                </a:pPr>
                <a:r>
                  <a:rPr lang="ja-JP" altLang="en-US" sz="1000" dirty="0"/>
                  <a:t>　</a:t>
                </a:r>
                <a:endParaRPr lang="en-US" altLang="ja-JP" sz="1000" dirty="0"/>
              </a:p>
              <a:p>
                <a:pPr marL="0" indent="0">
                  <a:buNone/>
                </a:pPr>
                <a:r>
                  <a:rPr lang="en-US" altLang="ja-JP" sz="2200" b="0" dirty="0"/>
                  <a:t>                                     </a:t>
                </a:r>
                <a:r>
                  <a:rPr lang="ja-JP" altLang="en-US" sz="2200" b="0" dirty="0"/>
                  <a:t>　　</a:t>
                </a:r>
                <a:r>
                  <a:rPr lang="en-US" altLang="ja-JP" sz="2200" b="0" dirty="0"/>
                  <a:t>  </a:t>
                </a:r>
                <a14:m>
                  <m:oMath xmlns:m="http://schemas.openxmlformats.org/officeDocument/2006/math">
                    <m:r>
                      <a:rPr lang="en-US" altLang="ja-JP" sz="2200" b="0" i="1" smtClean="0">
                        <a:latin typeface="Cambria Math" panose="02040503050406030204" pitchFamily="18" charset="0"/>
                      </a:rPr>
                      <m:t>𝐸</m:t>
                    </m:r>
                    <m:d>
                      <m:dPr>
                        <m:begChr m:val="["/>
                        <m:endChr m:val="]"/>
                        <m:ctrlPr>
                          <a:rPr lang="en-US" altLang="ja-JP" sz="2200" b="0" i="1" smtClean="0">
                            <a:latin typeface="Cambria Math" panose="02040503050406030204" pitchFamily="18" charset="0"/>
                          </a:rPr>
                        </m:ctrlPr>
                      </m:dPr>
                      <m:e>
                        <m:sSub>
                          <m:sSubPr>
                            <m:ctrlPr>
                              <a:rPr lang="en-US" altLang="ja-JP" sz="2200" b="0" i="1" smtClean="0">
                                <a:latin typeface="Cambria Math" panose="02040503050406030204" pitchFamily="18" charset="0"/>
                              </a:rPr>
                            </m:ctrlPr>
                          </m:sSubPr>
                          <m:e>
                            <m:r>
                              <a:rPr lang="en-US" altLang="ja-JP" sz="2200" b="0" i="1" smtClean="0">
                                <a:latin typeface="Cambria Math" panose="02040503050406030204" pitchFamily="18" charset="0"/>
                              </a:rPr>
                              <m:t>𝑅</m:t>
                            </m:r>
                          </m:e>
                          <m:sub>
                            <m:r>
                              <a:rPr lang="en-US" altLang="ja-JP" sz="2200" b="0" i="1" smtClean="0">
                                <a:latin typeface="Cambria Math" panose="02040503050406030204" pitchFamily="18" charset="0"/>
                              </a:rPr>
                              <m:t>𝑖</m:t>
                            </m:r>
                          </m:sub>
                        </m:sSub>
                      </m:e>
                    </m:d>
                    <m:r>
                      <a:rPr lang="en-US" altLang="ja-JP" sz="2200" b="0" i="1" smtClean="0">
                        <a:latin typeface="Cambria Math" panose="02040503050406030204" pitchFamily="18" charset="0"/>
                      </a:rPr>
                      <m:t>=</m:t>
                    </m:r>
                    <m:sSub>
                      <m:sSubPr>
                        <m:ctrlPr>
                          <a:rPr lang="en-US" altLang="ja-JP" sz="2200" b="0" i="1" smtClean="0">
                            <a:latin typeface="Cambria Math" panose="02040503050406030204" pitchFamily="18" charset="0"/>
                          </a:rPr>
                        </m:ctrlPr>
                      </m:sSubPr>
                      <m:e>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𝑅</m:t>
                            </m:r>
                          </m:e>
                          <m:sub>
                            <m:r>
                              <a:rPr lang="en-US" altLang="ja-JP" sz="2200" i="1">
                                <a:latin typeface="Cambria Math" panose="02040503050406030204" pitchFamily="18" charset="0"/>
                              </a:rPr>
                              <m:t>𝑓</m:t>
                            </m:r>
                          </m:sub>
                        </m:sSub>
                        <m:r>
                          <a:rPr lang="en-US" altLang="ja-JP" sz="2200" b="0" i="1" smtClean="0">
                            <a:latin typeface="Cambria Math" panose="02040503050406030204" pitchFamily="18" charset="0"/>
                          </a:rPr>
                          <m:t>+</m:t>
                        </m:r>
                        <m:r>
                          <a:rPr lang="ja-JP" altLang="en-US" sz="2200" b="0" i="1" smtClean="0">
                            <a:latin typeface="Cambria Math" panose="02040503050406030204" pitchFamily="18" charset="0"/>
                          </a:rPr>
                          <m:t>𝛽</m:t>
                        </m:r>
                      </m:e>
                      <m:sub>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𝑤</m:t>
                        </m:r>
                      </m:sub>
                    </m:sSub>
                    <m:r>
                      <a:rPr lang="en-US" altLang="ja-JP" sz="2200" b="0" i="1" smtClean="0">
                        <a:latin typeface="Cambria Math" panose="02040503050406030204" pitchFamily="18" charset="0"/>
                        <a:ea typeface="Cambria Math" panose="02040503050406030204" pitchFamily="18" charset="0"/>
                      </a:rPr>
                      <m:t>×</m:t>
                    </m:r>
                    <m:sSub>
                      <m:sSubPr>
                        <m:ctrlPr>
                          <a:rPr lang="en-US" altLang="ja-JP" sz="2200" b="0" i="1" smtClean="0">
                            <a:latin typeface="Cambria Math" panose="02040503050406030204" pitchFamily="18" charset="0"/>
                            <a:ea typeface="Cambria Math" panose="02040503050406030204" pitchFamily="18" charset="0"/>
                          </a:rPr>
                        </m:ctrlPr>
                      </m:sSubPr>
                      <m:e>
                        <m:r>
                          <a:rPr lang="en-US" altLang="ja-JP" sz="2200" b="0" i="1" smtClean="0">
                            <a:latin typeface="Cambria Math" panose="02040503050406030204" pitchFamily="18" charset="0"/>
                            <a:ea typeface="Cambria Math" panose="02040503050406030204" pitchFamily="18" charset="0"/>
                          </a:rPr>
                          <m:t>𝜆</m:t>
                        </m:r>
                      </m:e>
                      <m:sub>
                        <m:r>
                          <a:rPr lang="en-US" altLang="ja-JP" sz="2200" b="0" i="1" smtClean="0">
                            <a:latin typeface="Cambria Math" panose="02040503050406030204" pitchFamily="18" charset="0"/>
                            <a:ea typeface="Cambria Math" panose="02040503050406030204" pitchFamily="18" charset="0"/>
                          </a:rPr>
                          <m:t>𝑊𝑜𝑟𝑙𝑑</m:t>
                        </m:r>
                      </m:sub>
                    </m:sSub>
                  </m:oMath>
                </a14:m>
                <a:endParaRPr lang="en-US" altLang="ja-JP" sz="2200" dirty="0"/>
              </a:p>
              <a:p>
                <a:pPr marL="0" indent="0">
                  <a:buFont typeface="Arial" panose="020B0604020202020204" pitchFamily="34" charset="0"/>
                  <a:buNone/>
                </a:pPr>
                <a:r>
                  <a:rPr lang="ja-JP" altLang="en-US" sz="1100" dirty="0"/>
                  <a:t>　</a:t>
                </a:r>
                <a:endParaRPr lang="en-US" altLang="ja-JP" sz="1100" dirty="0"/>
              </a:p>
              <a:p>
                <a:pPr marL="0" indent="0">
                  <a:buNone/>
                </a:pPr>
                <a:r>
                  <a:rPr lang="ja-JP" altLang="en-US" sz="2100" dirty="0"/>
                  <a:t>➡個別銘柄</a:t>
                </a:r>
                <a14:m>
                  <m:oMath xmlns:m="http://schemas.openxmlformats.org/officeDocument/2006/math">
                    <m:r>
                      <a:rPr lang="en-US" altLang="ja-JP" sz="2100" b="0" i="1" smtClean="0">
                        <a:latin typeface="Cambria Math" panose="02040503050406030204" pitchFamily="18" charset="0"/>
                      </a:rPr>
                      <m:t>𝑖</m:t>
                    </m:r>
                  </m:oMath>
                </a14:m>
                <a:r>
                  <a:rPr lang="ja-JP" altLang="en-US" sz="2100" dirty="0"/>
                  <a:t>の期待リターンが</a:t>
                </a:r>
                <a14:m>
                  <m:oMath xmlns:m="http://schemas.openxmlformats.org/officeDocument/2006/math">
                    <m:sSub>
                      <m:sSubPr>
                        <m:ctrlPr>
                          <a:rPr lang="en-US" altLang="ja-JP" sz="2100" b="0" i="1" smtClean="0">
                            <a:latin typeface="Cambria Math" panose="02040503050406030204" pitchFamily="18" charset="0"/>
                          </a:rPr>
                        </m:ctrlPr>
                      </m:sSubPr>
                      <m:e>
                        <m:r>
                          <a:rPr lang="ja-JP" altLang="en-US" sz="2100" b="0" i="1" smtClean="0">
                            <a:latin typeface="Cambria Math" panose="02040503050406030204" pitchFamily="18" charset="0"/>
                          </a:rPr>
                          <m:t>𝛽</m:t>
                        </m:r>
                      </m:e>
                      <m:sub>
                        <m:r>
                          <a:rPr lang="en-US" altLang="ja-JP" sz="2100" b="0" i="1" smtClean="0">
                            <a:latin typeface="Cambria Math" panose="02040503050406030204" pitchFamily="18" charset="0"/>
                          </a:rPr>
                          <m:t>𝑖</m:t>
                        </m:r>
                        <m:r>
                          <a:rPr lang="en-US" altLang="ja-JP" sz="2100" b="0" i="1" smtClean="0">
                            <a:latin typeface="Cambria Math" panose="02040503050406030204" pitchFamily="18" charset="0"/>
                          </a:rPr>
                          <m:t>,</m:t>
                        </m:r>
                        <m:r>
                          <a:rPr lang="en-US" altLang="ja-JP" sz="2100" b="0" i="1" smtClean="0">
                            <a:latin typeface="Cambria Math" panose="02040503050406030204" pitchFamily="18" charset="0"/>
                          </a:rPr>
                          <m:t>𝑤</m:t>
                        </m:r>
                      </m:sub>
                    </m:sSub>
                    <m:r>
                      <a:rPr lang="ja-JP" altLang="en-US" sz="2100" i="1">
                        <a:latin typeface="Cambria Math" panose="02040503050406030204" pitchFamily="18" charset="0"/>
                      </a:rPr>
                      <m:t>によって</m:t>
                    </m:r>
                  </m:oMath>
                </a14:m>
                <a:r>
                  <a:rPr lang="ja-JP" altLang="en-US" sz="2100" dirty="0"/>
                  <a:t>変動することが分かる。</a:t>
                </a:r>
                <a:endParaRPr lang="en-US" altLang="ja-JP" sz="2100" dirty="0"/>
              </a:p>
              <a:p>
                <a:pPr marL="0" indent="0">
                  <a:buNone/>
                </a:pPr>
                <a:r>
                  <a:rPr lang="ja-JP" altLang="en-US" sz="2100" dirty="0"/>
                  <a:t>　日本株と米国株の期待リターンの相違の</a:t>
                </a:r>
                <a:r>
                  <a:rPr lang="en-US" altLang="ja-JP" sz="2100" dirty="0"/>
                  <a:t>2</a:t>
                </a:r>
                <a:r>
                  <a:rPr lang="ja-JP" altLang="en-US" sz="2100" dirty="0"/>
                  <a:t>つ目は、</a:t>
                </a:r>
                <a14:m>
                  <m:oMath xmlns:m="http://schemas.openxmlformats.org/officeDocument/2006/math">
                    <m:r>
                      <a:rPr lang="ja-JP" altLang="en-US" sz="2100" b="1" i="1" smtClean="0">
                        <a:solidFill>
                          <a:srgbClr val="FF0000"/>
                        </a:solidFill>
                        <a:latin typeface="Cambria Math" panose="02040503050406030204" pitchFamily="18" charset="0"/>
                      </a:rPr>
                      <m:t>𝜷</m:t>
                    </m:r>
                  </m:oMath>
                </a14:m>
                <a:r>
                  <a:rPr lang="ja-JP" altLang="en-US" sz="2100" b="1" dirty="0">
                    <a:solidFill>
                      <a:srgbClr val="FF0000"/>
                    </a:solidFill>
                  </a:rPr>
                  <a:t> 値の違い</a:t>
                </a:r>
                <a:r>
                  <a:rPr lang="ja-JP" altLang="en-US" sz="2100" dirty="0"/>
                  <a:t>によるものだと考えられる。</a:t>
                </a:r>
                <a:endParaRPr lang="en-US" altLang="ja-JP" sz="2100" dirty="0"/>
              </a:p>
            </p:txBody>
          </p:sp>
        </mc:Choice>
        <mc:Fallback xmlns="">
          <p:sp>
            <p:nvSpPr>
              <p:cNvPr id="3" name="コンテンツ プレースホルダー 2">
                <a:extLst>
                  <a:ext uri="{FF2B5EF4-FFF2-40B4-BE49-F238E27FC236}">
                    <a16:creationId xmlns:a16="http://schemas.microsoft.com/office/drawing/2014/main" id="{C87D176E-41E6-B0C4-2966-03B471F4562A}"/>
                  </a:ext>
                </a:extLst>
              </p:cNvPr>
              <p:cNvSpPr>
                <a:spLocks noGrp="1" noRot="1" noChangeAspect="1" noMove="1" noResize="1" noEditPoints="1" noAdjustHandles="1" noChangeArrowheads="1" noChangeShapeType="1" noTextEdit="1"/>
              </p:cNvSpPr>
              <p:nvPr>
                <p:ph idx="1"/>
              </p:nvPr>
            </p:nvSpPr>
            <p:spPr>
              <a:xfrm>
                <a:off x="267491" y="1093271"/>
                <a:ext cx="11924509" cy="5362029"/>
              </a:xfrm>
              <a:blipFill>
                <a:blip r:embed="rId3"/>
                <a:stretch>
                  <a:fillRect l="-665" t="-68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58</a:t>
            </a:fld>
            <a:endParaRPr lang="en-US" dirty="0"/>
          </a:p>
        </p:txBody>
      </p:sp>
      <p:sp>
        <p:nvSpPr>
          <p:cNvPr id="9" name="タイトル 1">
            <a:extLst>
              <a:ext uri="{FF2B5EF4-FFF2-40B4-BE49-F238E27FC236}">
                <a16:creationId xmlns:a16="http://schemas.microsoft.com/office/drawing/2014/main" id="{3F7DA1A4-BD92-5A7B-6B14-F3DE2D3ED13E}"/>
              </a:ext>
            </a:extLst>
          </p:cNvPr>
          <p:cNvSpPr txBox="1">
            <a:spLocks/>
          </p:cNvSpPr>
          <p:nvPr/>
        </p:nvSpPr>
        <p:spPr bwMode="black">
          <a:xfrm>
            <a:off x="300736" y="228093"/>
            <a:ext cx="2515132" cy="7771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r>
              <a:rPr lang="ja-JP" altLang="en-US" dirty="0"/>
              <a:t>問４解答②</a:t>
            </a:r>
          </a:p>
        </p:txBody>
      </p:sp>
    </p:spTree>
    <p:extLst>
      <p:ext uri="{BB962C8B-B14F-4D97-AF65-F5344CB8AC3E}">
        <p14:creationId xmlns:p14="http://schemas.microsoft.com/office/powerpoint/2010/main" val="395696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278FCBB-D17C-D742-37BA-0FAFC84B42D7}"/>
              </a:ext>
            </a:extLst>
          </p:cNvPr>
          <p:cNvSpPr>
            <a:spLocks noGrp="1"/>
          </p:cNvSpPr>
          <p:nvPr>
            <p:ph idx="1"/>
          </p:nvPr>
        </p:nvSpPr>
        <p:spPr>
          <a:xfrm>
            <a:off x="442259" y="1500177"/>
            <a:ext cx="11434780" cy="4530799"/>
          </a:xfrm>
        </p:spPr>
        <p:txBody>
          <a:bodyPr>
            <a:normAutofit fontScale="62500" lnSpcReduction="20000"/>
          </a:bodyPr>
          <a:lstStyle/>
          <a:p>
            <a:pPr marL="0" indent="0">
              <a:buFont typeface="Arial" panose="020B0604020202020204" pitchFamily="34" charset="0"/>
              <a:buNone/>
            </a:pPr>
            <a:r>
              <a:rPr lang="ja-JP" altLang="en-US" sz="4000" dirty="0"/>
              <a:t>国際投資の自国通貨建てリターンの変動要因（国際投資をするときのリスク</a:t>
            </a:r>
            <a:r>
              <a:rPr lang="ja-JP" altLang="en-US" sz="3600" dirty="0"/>
              <a:t>）</a:t>
            </a:r>
            <a:endParaRPr lang="en-US" altLang="ja-JP" sz="3600" dirty="0"/>
          </a:p>
          <a:p>
            <a:pPr marL="0" indent="0">
              <a:buNone/>
            </a:pPr>
            <a:r>
              <a:rPr lang="ja-JP" altLang="en-US" sz="4000" dirty="0"/>
              <a:t>①現地通貨建てリターンの変動性</a:t>
            </a:r>
            <a:endParaRPr lang="en-US" altLang="ja-JP" sz="4000" dirty="0"/>
          </a:p>
          <a:p>
            <a:pPr marL="0" indent="0">
              <a:buNone/>
            </a:pPr>
            <a:r>
              <a:rPr lang="ja-JP" altLang="en-US" sz="4000" dirty="0"/>
              <a:t>②為替の変動性</a:t>
            </a:r>
            <a:endParaRPr lang="en-US" altLang="ja-JP" sz="4000" dirty="0"/>
          </a:p>
          <a:p>
            <a:pPr marL="0" indent="0">
              <a:buNone/>
            </a:pPr>
            <a:r>
              <a:rPr lang="ja-JP" altLang="en-US" sz="1100" dirty="0"/>
              <a:t>　</a:t>
            </a:r>
            <a:endParaRPr lang="en-US" altLang="ja-JP" sz="1100" dirty="0"/>
          </a:p>
          <a:p>
            <a:pPr marL="0" indent="0">
              <a:buNone/>
            </a:pPr>
            <a:endParaRPr lang="en-US" altLang="ja-JP" sz="1100" dirty="0"/>
          </a:p>
          <a:p>
            <a:pPr marL="0" indent="0">
              <a:buNone/>
            </a:pPr>
            <a:r>
              <a:rPr lang="ja-JP" altLang="en-US" sz="4000" dirty="0"/>
              <a:t>②為替の変動性は、フォワード取引によって外貨売り・円買いのレートを</a:t>
            </a:r>
            <a:br>
              <a:rPr lang="en-US" altLang="ja-JP" sz="4000" dirty="0"/>
            </a:br>
            <a:r>
              <a:rPr lang="ja-JP" altLang="en-US" sz="4000" dirty="0"/>
              <a:t>　あらかじめ確定しておくことで解消できる</a:t>
            </a:r>
            <a:endParaRPr lang="en-US" altLang="ja-JP" sz="3600" dirty="0"/>
          </a:p>
          <a:p>
            <a:pPr marL="0" indent="0">
              <a:buNone/>
            </a:pPr>
            <a:r>
              <a:rPr lang="ja-JP" altLang="en-US" sz="800" dirty="0"/>
              <a:t>　</a:t>
            </a:r>
            <a:endParaRPr lang="en-US" altLang="ja-JP" sz="4000" dirty="0"/>
          </a:p>
          <a:p>
            <a:pPr marL="0" indent="0">
              <a:buFont typeface="Arial" panose="020B0604020202020204" pitchFamily="34" charset="0"/>
              <a:buNone/>
            </a:pPr>
            <a:r>
              <a:rPr lang="ja-JP" altLang="en-US" sz="4000" b="1" dirty="0">
                <a:solidFill>
                  <a:srgbClr val="FF0000"/>
                </a:solidFill>
              </a:rPr>
              <a:t>フォワード（先渡し）取引</a:t>
            </a:r>
            <a:r>
              <a:rPr lang="ja-JP" altLang="en-US" sz="4000" dirty="0"/>
              <a:t>：将来の特定の期日</a:t>
            </a:r>
            <a:r>
              <a:rPr lang="en-US" altLang="ja-JP" sz="4000" dirty="0"/>
              <a:t>(</a:t>
            </a:r>
            <a:r>
              <a:rPr lang="ja-JP" altLang="en-US" sz="4000" dirty="0"/>
              <a:t>契約満期日</a:t>
            </a:r>
            <a:r>
              <a:rPr lang="en-US" altLang="ja-JP" sz="4000" dirty="0"/>
              <a:t>)</a:t>
            </a:r>
            <a:r>
              <a:rPr lang="ja-JP" altLang="en-US" sz="4000" dirty="0"/>
              <a:t>に、契約時に決めた</a:t>
            </a:r>
            <a:br>
              <a:rPr lang="en-US" altLang="ja-JP" sz="4000" dirty="0"/>
            </a:br>
            <a:r>
              <a:rPr lang="ja-JP" altLang="en-US" sz="4000" dirty="0"/>
              <a:t>　　　　　　　　　　　　   量・価格で原資産（株や通貨）を売買する取引</a:t>
            </a:r>
            <a:endParaRPr lang="en-US" altLang="ja-JP" sz="4000" dirty="0"/>
          </a:p>
          <a:p>
            <a:pPr marL="0" indent="0">
              <a:buFont typeface="Arial" panose="020B0604020202020204" pitchFamily="34" charset="0"/>
              <a:buNone/>
            </a:pPr>
            <a:endParaRPr lang="en-US" altLang="ja-JP" sz="4000" dirty="0"/>
          </a:p>
          <a:p>
            <a:pPr marL="0" indent="0">
              <a:buNone/>
            </a:pPr>
            <a:r>
              <a:rPr lang="ja-JP" altLang="en-US" sz="3600" dirty="0"/>
              <a:t>➡</a:t>
            </a:r>
            <a:r>
              <a:rPr lang="ja-JP" altLang="en-US" sz="4000" dirty="0"/>
              <a:t>あらかじめ為替変動によるリターンの変動を回避（ヘッジ）することを</a:t>
            </a:r>
            <a:br>
              <a:rPr lang="en-US" altLang="ja-JP" sz="4000" dirty="0"/>
            </a:br>
            <a:r>
              <a:rPr lang="ja-JP" altLang="en-US" sz="4000" dirty="0"/>
              <a:t>　</a:t>
            </a:r>
            <a:r>
              <a:rPr lang="ja-JP" altLang="en-US" sz="4000" b="1" dirty="0">
                <a:solidFill>
                  <a:srgbClr val="FF0000"/>
                </a:solidFill>
              </a:rPr>
              <a:t>為替ヘッジ</a:t>
            </a:r>
            <a:r>
              <a:rPr lang="ja-JP" altLang="en-US" sz="4000" dirty="0"/>
              <a:t>という</a:t>
            </a:r>
            <a:endParaRPr lang="en-US" altLang="ja-JP" sz="4000" dirty="0"/>
          </a:p>
        </p:txBody>
      </p:sp>
      <p:sp>
        <p:nvSpPr>
          <p:cNvPr id="4" name="スライド番号プレースホルダー 3">
            <a:extLst>
              <a:ext uri="{FF2B5EF4-FFF2-40B4-BE49-F238E27FC236}">
                <a16:creationId xmlns:a16="http://schemas.microsoft.com/office/drawing/2014/main" id="{D6EA4E96-23F7-7DB1-5354-4A25D5FE665F}"/>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2" name="タイトル 1">
            <a:extLst>
              <a:ext uri="{FF2B5EF4-FFF2-40B4-BE49-F238E27FC236}">
                <a16:creationId xmlns:a16="http://schemas.microsoft.com/office/drawing/2014/main" id="{6B2FCC78-1120-F014-2EB8-2DBE037CA9C1}"/>
              </a:ext>
            </a:extLst>
          </p:cNvPr>
          <p:cNvSpPr>
            <a:spLocks noGrp="1"/>
          </p:cNvSpPr>
          <p:nvPr>
            <p:ph type="title"/>
          </p:nvPr>
        </p:nvSpPr>
        <p:spPr>
          <a:xfrm>
            <a:off x="300734" y="228092"/>
            <a:ext cx="6593361" cy="889881"/>
          </a:xfrm>
        </p:spPr>
        <p:txBody>
          <a:bodyPr>
            <a:normAutofit/>
          </a:bodyPr>
          <a:lstStyle/>
          <a:p>
            <a:r>
              <a:rPr kumimoji="1" lang="ja-JP" altLang="en-US" dirty="0"/>
              <a:t>補論：フォワード取引・為替ヘッジ</a:t>
            </a:r>
          </a:p>
        </p:txBody>
      </p:sp>
    </p:spTree>
    <p:extLst>
      <p:ext uri="{BB962C8B-B14F-4D97-AF65-F5344CB8AC3E}">
        <p14:creationId xmlns:p14="http://schemas.microsoft.com/office/powerpoint/2010/main" val="1919235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644057" y="1472963"/>
                <a:ext cx="10903886" cy="4442956"/>
              </a:xfrm>
            </p:spPr>
            <p:txBody>
              <a:bodyPr>
                <a:normAutofit/>
              </a:bodyPr>
              <a:lstStyle/>
              <a:p>
                <a:pPr marL="0" indent="0">
                  <a:buNone/>
                </a:pPr>
                <a:r>
                  <a:rPr lang="ja-JP" altLang="en-US" sz="2500" dirty="0"/>
                  <a:t>しかし、</a:t>
                </a:r>
                <a:r>
                  <a:rPr lang="ja-JP" altLang="en-US" sz="2500" b="1" dirty="0">
                    <a:solidFill>
                      <a:schemeClr val="tx1"/>
                    </a:solidFill>
                  </a:rPr>
                  <a:t>為替の変動リスク</a:t>
                </a:r>
                <a:r>
                  <a:rPr lang="ja-JP" altLang="en-US" sz="2500" dirty="0"/>
                  <a:t>や</a:t>
                </a:r>
                <a14:m>
                  <m:oMath xmlns:m="http://schemas.openxmlformats.org/officeDocument/2006/math">
                    <m:r>
                      <a:rPr lang="ja-JP" altLang="en-US" sz="2800" b="1" i="1" smtClean="0">
                        <a:solidFill>
                          <a:schemeClr val="tx1"/>
                        </a:solidFill>
                        <a:latin typeface="Cambria Math" panose="02040503050406030204" pitchFamily="18" charset="0"/>
                      </a:rPr>
                      <m:t>𝜷</m:t>
                    </m:r>
                  </m:oMath>
                </a14:m>
                <a:r>
                  <a:rPr lang="ja-JP" altLang="en-US" sz="2800" b="1" dirty="0">
                    <a:solidFill>
                      <a:schemeClr val="tx1"/>
                    </a:solidFill>
                  </a:rPr>
                  <a:t> 値の違い</a:t>
                </a:r>
                <a:r>
                  <a:rPr lang="ja-JP" altLang="en-US" sz="2500" dirty="0"/>
                  <a:t>以外の要因による期待リターンの相違があるとすれば、</a:t>
                </a:r>
                <a:r>
                  <a:rPr lang="en-US" altLang="ja-JP" sz="2500" b="1" dirty="0">
                    <a:solidFill>
                      <a:srgbClr val="FF0000"/>
                    </a:solidFill>
                  </a:rPr>
                  <a:t>α</a:t>
                </a:r>
                <a:r>
                  <a:rPr lang="ja-JP" altLang="en-US" sz="2500" b="1" dirty="0">
                    <a:solidFill>
                      <a:srgbClr val="FF0000"/>
                    </a:solidFill>
                  </a:rPr>
                  <a:t>がある</a:t>
                </a:r>
                <a:r>
                  <a:rPr lang="ja-JP" altLang="en-US" sz="2500" dirty="0"/>
                  <a:t>と言える。</a:t>
                </a:r>
                <a:endParaRPr lang="en-US" altLang="ja-JP" sz="2500" dirty="0"/>
              </a:p>
              <a:p>
                <a:pPr marL="0" indent="0">
                  <a:buFont typeface="Arial" panose="020B0604020202020204" pitchFamily="34" charset="0"/>
                  <a:buNone/>
                </a:pPr>
                <a:endParaRPr lang="en-US" altLang="ja-JP" sz="2500" dirty="0"/>
              </a:p>
              <a:p>
                <a:pPr marL="0" indent="0">
                  <a:buNone/>
                </a:pPr>
                <a14:m>
                  <m:oMathPara xmlns:m="http://schemas.openxmlformats.org/officeDocument/2006/math">
                    <m:oMathParaPr>
                      <m:jc m:val="centerGroup"/>
                    </m:oMathParaPr>
                    <m:oMath xmlns:m="http://schemas.openxmlformats.org/officeDocument/2006/math">
                      <m:r>
                        <a:rPr lang="en-US" altLang="ja-JP" sz="2500" b="0" i="1" smtClean="0">
                          <a:latin typeface="Cambria Math" panose="02040503050406030204" pitchFamily="18" charset="0"/>
                        </a:rPr>
                        <m:t>𝐸</m:t>
                      </m:r>
                      <m:d>
                        <m:dPr>
                          <m:begChr m:val="["/>
                          <m:endChr m:val="]"/>
                          <m:ctrlPr>
                            <a:rPr lang="en-US" altLang="ja-JP" sz="2500" b="0" i="1" smtClean="0">
                              <a:latin typeface="Cambria Math" panose="02040503050406030204" pitchFamily="18" charset="0"/>
                            </a:rPr>
                          </m:ctrlPr>
                        </m:dPr>
                        <m:e>
                          <m:sSub>
                            <m:sSubPr>
                              <m:ctrlPr>
                                <a:rPr lang="en-US" altLang="ja-JP" sz="2500" b="0" i="1" smtClean="0">
                                  <a:latin typeface="Cambria Math" panose="02040503050406030204" pitchFamily="18" charset="0"/>
                                </a:rPr>
                              </m:ctrlPr>
                            </m:sSubPr>
                            <m:e>
                              <m:r>
                                <a:rPr lang="en-US" altLang="ja-JP" sz="2500" b="0" i="1" smtClean="0">
                                  <a:latin typeface="Cambria Math" panose="02040503050406030204" pitchFamily="18" charset="0"/>
                                </a:rPr>
                                <m:t>𝑅</m:t>
                              </m:r>
                            </m:e>
                            <m:sub>
                              <m:r>
                                <a:rPr lang="en-US" altLang="ja-JP" sz="2500" b="0" i="1" smtClean="0">
                                  <a:latin typeface="Cambria Math" panose="02040503050406030204" pitchFamily="18" charset="0"/>
                                </a:rPr>
                                <m:t>𝑖</m:t>
                              </m:r>
                            </m:sub>
                          </m:sSub>
                        </m:e>
                      </m:d>
                      <m:r>
                        <a:rPr lang="en-US" altLang="ja-JP" sz="2500" b="0" i="1" smtClean="0">
                          <a:latin typeface="Cambria Math" panose="02040503050406030204" pitchFamily="18" charset="0"/>
                        </a:rPr>
                        <m:t>=</m:t>
                      </m:r>
                      <m:sSub>
                        <m:sSubPr>
                          <m:ctrlPr>
                            <a:rPr lang="en-US" altLang="ja-JP" sz="2500" b="0" i="1" smtClean="0">
                              <a:latin typeface="Cambria Math" panose="02040503050406030204" pitchFamily="18" charset="0"/>
                            </a:rPr>
                          </m:ctrlPr>
                        </m:sSub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𝑅</m:t>
                              </m:r>
                            </m:e>
                            <m:sub>
                              <m:r>
                                <a:rPr lang="en-US" altLang="ja-JP" sz="2800" i="1">
                                  <a:latin typeface="Cambria Math" panose="02040503050406030204" pitchFamily="18" charset="0"/>
                                </a:rPr>
                                <m:t>𝑓</m:t>
                              </m:r>
                            </m:sub>
                          </m:sSub>
                          <m:r>
                            <a:rPr lang="en-US" altLang="ja-JP" sz="2500" b="0" i="1" smtClean="0">
                              <a:latin typeface="Cambria Math" panose="02040503050406030204" pitchFamily="18" charset="0"/>
                            </a:rPr>
                            <m:t>+</m:t>
                          </m:r>
                          <m:r>
                            <a:rPr lang="ja-JP" altLang="en-US" sz="2500" b="0" i="1" smtClean="0">
                              <a:latin typeface="Cambria Math" panose="02040503050406030204" pitchFamily="18" charset="0"/>
                            </a:rPr>
                            <m:t>𝛽</m:t>
                          </m:r>
                        </m:e>
                        <m:sub>
                          <m:r>
                            <a:rPr lang="en-US" altLang="ja-JP" sz="2500" b="0" i="1" smtClean="0">
                              <a:latin typeface="Cambria Math" panose="02040503050406030204" pitchFamily="18" charset="0"/>
                            </a:rPr>
                            <m:t>𝑖</m:t>
                          </m:r>
                          <m:r>
                            <a:rPr lang="en-US" altLang="ja-JP" sz="2500" b="0" i="1" smtClean="0">
                              <a:latin typeface="Cambria Math" panose="02040503050406030204" pitchFamily="18" charset="0"/>
                            </a:rPr>
                            <m:t>,</m:t>
                          </m:r>
                          <m:r>
                            <a:rPr lang="en-US" altLang="ja-JP" sz="2500" b="0" i="1" smtClean="0">
                              <a:latin typeface="Cambria Math" panose="02040503050406030204" pitchFamily="18" charset="0"/>
                            </a:rPr>
                            <m:t>𝑤</m:t>
                          </m:r>
                        </m:sub>
                      </m:sSub>
                      <m:r>
                        <a:rPr lang="en-US" altLang="ja-JP" sz="2500" b="0" i="1" smtClean="0">
                          <a:latin typeface="Cambria Math" panose="02040503050406030204" pitchFamily="18" charset="0"/>
                          <a:ea typeface="Cambria Math" panose="02040503050406030204" pitchFamily="18" charset="0"/>
                        </a:rPr>
                        <m:t>×</m:t>
                      </m:r>
                      <m:sSub>
                        <m:sSubPr>
                          <m:ctrlPr>
                            <a:rPr lang="en-US" altLang="ja-JP" sz="2500" b="0" i="1" smtClean="0">
                              <a:latin typeface="Cambria Math" panose="02040503050406030204" pitchFamily="18" charset="0"/>
                              <a:ea typeface="Cambria Math" panose="02040503050406030204" pitchFamily="18" charset="0"/>
                            </a:rPr>
                          </m:ctrlPr>
                        </m:sSubPr>
                        <m:e>
                          <m:r>
                            <a:rPr lang="en-US" altLang="ja-JP" sz="2500" b="0" i="1" smtClean="0">
                              <a:latin typeface="Cambria Math" panose="02040503050406030204" pitchFamily="18" charset="0"/>
                              <a:ea typeface="Cambria Math" panose="02040503050406030204" pitchFamily="18" charset="0"/>
                            </a:rPr>
                            <m:t>𝜆</m:t>
                          </m:r>
                        </m:e>
                        <m:sub>
                          <m:r>
                            <a:rPr lang="en-US" altLang="ja-JP" sz="2500" b="0" i="1" smtClean="0">
                              <a:latin typeface="Cambria Math" panose="02040503050406030204" pitchFamily="18" charset="0"/>
                              <a:ea typeface="Cambria Math" panose="02040503050406030204" pitchFamily="18" charset="0"/>
                            </a:rPr>
                            <m:t>𝑊𝑜𝑟𝑙𝑑</m:t>
                          </m:r>
                        </m:sub>
                      </m:sSub>
                      <m:r>
                        <a:rPr lang="en-US" altLang="ja-JP" sz="2500" b="1" i="1" smtClean="0">
                          <a:solidFill>
                            <a:srgbClr val="FF0000"/>
                          </a:solidFill>
                          <a:latin typeface="Cambria Math" panose="02040503050406030204" pitchFamily="18" charset="0"/>
                          <a:ea typeface="Cambria Math" panose="02040503050406030204" pitchFamily="18" charset="0"/>
                        </a:rPr>
                        <m:t>+</m:t>
                      </m:r>
                      <m:r>
                        <a:rPr lang="ja-JP" altLang="en-US" sz="2500" b="1" i="1" smtClean="0">
                          <a:solidFill>
                            <a:srgbClr val="FF0000"/>
                          </a:solidFill>
                          <a:latin typeface="Cambria Math" panose="02040503050406030204" pitchFamily="18" charset="0"/>
                          <a:ea typeface="Cambria Math" panose="02040503050406030204" pitchFamily="18" charset="0"/>
                        </a:rPr>
                        <m:t>𝜶</m:t>
                      </m:r>
                    </m:oMath>
                  </m:oMathPara>
                </a14:m>
                <a:endParaRPr lang="en-US" altLang="ja-JP" sz="2500" b="1" dirty="0"/>
              </a:p>
              <a:p>
                <a:pPr marL="0" indent="0">
                  <a:buFont typeface="Arial" panose="020B0604020202020204" pitchFamily="34" charset="0"/>
                  <a:buNone/>
                </a:pPr>
                <a:endParaRPr lang="en-US" altLang="ja-JP" sz="2500" dirty="0"/>
              </a:p>
              <a:p>
                <a:pPr marL="0" indent="0">
                  <a:buNone/>
                </a:pPr>
                <a:r>
                  <a:rPr lang="ja-JP" altLang="en-US" sz="2500" dirty="0"/>
                  <a:t>・環境（災害の発生頻度など）の違いなど、各国固有のリスクによるもの</a:t>
                </a:r>
                <a:endParaRPr lang="en-US" altLang="ja-JP" sz="2500" dirty="0"/>
              </a:p>
            </p:txBody>
          </p:sp>
        </mc:Choice>
        <mc:Fallback xmlns="">
          <p:sp>
            <p:nvSpPr>
              <p:cNvPr id="3" name="コンテンツ プレースホルダー 2">
                <a:extLst>
                  <a:ext uri="{FF2B5EF4-FFF2-40B4-BE49-F238E27FC236}">
                    <a16:creationId xmlns:a16="http://schemas.microsoft.com/office/drawing/2014/main" id="{C87D176E-41E6-B0C4-2966-03B471F4562A}"/>
                  </a:ext>
                </a:extLst>
              </p:cNvPr>
              <p:cNvSpPr>
                <a:spLocks noGrp="1" noRot="1" noChangeAspect="1" noMove="1" noResize="1" noEditPoints="1" noAdjustHandles="1" noChangeArrowheads="1" noChangeShapeType="1" noTextEdit="1"/>
              </p:cNvSpPr>
              <p:nvPr>
                <p:ph idx="1"/>
              </p:nvPr>
            </p:nvSpPr>
            <p:spPr>
              <a:xfrm>
                <a:off x="644057" y="1472963"/>
                <a:ext cx="10903886" cy="4442956"/>
              </a:xfrm>
              <a:blipFill>
                <a:blip r:embed="rId2"/>
                <a:stretch>
                  <a:fillRect l="-951" t="-151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59</a:t>
            </a:fld>
            <a:endParaRPr lang="en-US" dirty="0"/>
          </a:p>
        </p:txBody>
      </p:sp>
      <p:sp>
        <p:nvSpPr>
          <p:cNvPr id="2" name="タイトル 1">
            <a:extLst>
              <a:ext uri="{FF2B5EF4-FFF2-40B4-BE49-F238E27FC236}">
                <a16:creationId xmlns:a16="http://schemas.microsoft.com/office/drawing/2014/main" id="{3733041B-2BC1-FB75-94EB-DF0060738D71}"/>
              </a:ext>
            </a:extLst>
          </p:cNvPr>
          <p:cNvSpPr txBox="1">
            <a:spLocks/>
          </p:cNvSpPr>
          <p:nvPr/>
        </p:nvSpPr>
        <p:spPr bwMode="black">
          <a:xfrm>
            <a:off x="300735" y="228093"/>
            <a:ext cx="2945081" cy="7771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r>
              <a:rPr lang="ja-JP" altLang="en-US" dirty="0"/>
              <a:t>問４解答 補足</a:t>
            </a:r>
          </a:p>
        </p:txBody>
      </p:sp>
    </p:spTree>
    <p:extLst>
      <p:ext uri="{BB962C8B-B14F-4D97-AF65-F5344CB8AC3E}">
        <p14:creationId xmlns:p14="http://schemas.microsoft.com/office/powerpoint/2010/main" val="146475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65EE-954E-FC97-6E0C-A275502A4C28}"/>
              </a:ext>
            </a:extLst>
          </p:cNvPr>
          <p:cNvSpPr>
            <a:spLocks noGrp="1"/>
          </p:cNvSpPr>
          <p:nvPr>
            <p:ph type="title"/>
          </p:nvPr>
        </p:nvSpPr>
        <p:spPr/>
        <p:txBody>
          <a:bodyPr/>
          <a:lstStyle/>
          <a:p>
            <a:r>
              <a:rPr lang="ja-JP" altLang="en-US" dirty="0"/>
              <a:t>問５</a:t>
            </a:r>
            <a:endParaRPr kumimoji="1" lang="ja-JP" altLang="en-US" dirty="0"/>
          </a:p>
        </p:txBody>
      </p:sp>
      <p:sp>
        <p:nvSpPr>
          <p:cNvPr id="4" name="スライド番号プレースホルダー 3">
            <a:extLst>
              <a:ext uri="{FF2B5EF4-FFF2-40B4-BE49-F238E27FC236}">
                <a16:creationId xmlns:a16="http://schemas.microsoft.com/office/drawing/2014/main" id="{5DB050B5-B0C0-3DED-F939-F09FC8CDBD22}"/>
              </a:ext>
            </a:extLst>
          </p:cNvPr>
          <p:cNvSpPr>
            <a:spLocks noGrp="1"/>
          </p:cNvSpPr>
          <p:nvPr>
            <p:ph type="sldNum" sz="quarter" idx="12"/>
          </p:nvPr>
        </p:nvSpPr>
        <p:spPr/>
        <p:txBody>
          <a:bodyPr/>
          <a:lstStyle/>
          <a:p>
            <a:fld id="{8A7A6979-0714-4377-B894-6BE4C2D6E202}" type="slidenum">
              <a:rPr lang="en-US" smtClean="0"/>
              <a:pPr/>
              <a:t>60</a:t>
            </a:fld>
            <a:endParaRPr lang="en-US" dirty="0"/>
          </a:p>
        </p:txBody>
      </p:sp>
    </p:spTree>
    <p:extLst>
      <p:ext uri="{BB962C8B-B14F-4D97-AF65-F5344CB8AC3E}">
        <p14:creationId xmlns:p14="http://schemas.microsoft.com/office/powerpoint/2010/main" val="726409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a:xfrm>
            <a:off x="300736" y="228093"/>
            <a:ext cx="2297129" cy="777142"/>
          </a:xfrm>
        </p:spPr>
        <p:txBody>
          <a:bodyPr/>
          <a:lstStyle/>
          <a:p>
            <a:r>
              <a:rPr kumimoji="1" lang="ja-JP" altLang="en-US" dirty="0"/>
              <a:t>問</a:t>
            </a:r>
            <a:r>
              <a:rPr lang="ja-JP" altLang="en-US" dirty="0"/>
              <a:t>５</a:t>
            </a:r>
            <a:endParaRPr kumimoji="1" lang="ja-JP" altLang="en-US" dirty="0"/>
          </a:p>
        </p:txBody>
      </p:sp>
      <p:sp>
        <p:nvSpPr>
          <p:cNvPr id="3" name="コンテンツ プレースホルダー 2">
            <a:extLst>
              <a:ext uri="{FF2B5EF4-FFF2-40B4-BE49-F238E27FC236}">
                <a16:creationId xmlns:a16="http://schemas.microsoft.com/office/drawing/2014/main" id="{C87D176E-41E6-B0C4-2966-03B471F4562A}"/>
              </a:ext>
            </a:extLst>
          </p:cNvPr>
          <p:cNvSpPr>
            <a:spLocks noGrp="1"/>
          </p:cNvSpPr>
          <p:nvPr>
            <p:ph idx="1"/>
          </p:nvPr>
        </p:nvSpPr>
        <p:spPr>
          <a:xfrm>
            <a:off x="735664" y="2479896"/>
            <a:ext cx="10720671" cy="1898207"/>
          </a:xfrm>
        </p:spPr>
        <p:txBody>
          <a:bodyPr>
            <a:noAutofit/>
          </a:bodyPr>
          <a:lstStyle/>
          <a:p>
            <a:pPr marL="0" indent="0">
              <a:buNone/>
            </a:pPr>
            <a:r>
              <a:rPr lang="en-US" altLang="ja-JP" sz="2500" dirty="0"/>
              <a:t>ABC</a:t>
            </a:r>
            <a:r>
              <a:rPr lang="ja-JP" altLang="en-US" sz="2500" dirty="0"/>
              <a:t>年金基金では、これまでの株式投資管理の枠組みを見直し、国内外の株式を区分して投資・管理することをやめようと考えている。</a:t>
            </a:r>
            <a:br>
              <a:rPr lang="en-US" altLang="ja-JP" sz="2500" dirty="0"/>
            </a:br>
            <a:r>
              <a:rPr lang="ja-JP" altLang="en-US" sz="2500" dirty="0"/>
              <a:t>「世界の株式市場が統合されている」という想定に基づき、この見直しによって期待できる改善点を述べなさい。</a:t>
            </a:r>
            <a:endParaRPr lang="en-US" altLang="ja-JP" sz="2500" dirty="0"/>
          </a:p>
          <a:p>
            <a:pPr marL="0" indent="0">
              <a:buNone/>
            </a:pPr>
            <a:endParaRPr lang="en-US" altLang="ja-JP" sz="2500"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61</a:t>
            </a:fld>
            <a:endParaRPr lang="en-US" dirty="0"/>
          </a:p>
        </p:txBody>
      </p:sp>
    </p:spTree>
    <p:extLst>
      <p:ext uri="{BB962C8B-B14F-4D97-AF65-F5344CB8AC3E}">
        <p14:creationId xmlns:p14="http://schemas.microsoft.com/office/powerpoint/2010/main" val="4039431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a:xfrm>
            <a:off x="300736" y="228093"/>
            <a:ext cx="2297129" cy="777142"/>
          </a:xfrm>
        </p:spPr>
        <p:txBody>
          <a:bodyPr>
            <a:normAutofit/>
          </a:bodyPr>
          <a:lstStyle/>
          <a:p>
            <a:r>
              <a:rPr kumimoji="1" lang="ja-JP" altLang="en-US" dirty="0"/>
              <a:t>問</a:t>
            </a:r>
            <a:r>
              <a:rPr lang="ja-JP" altLang="en-US" dirty="0"/>
              <a:t>５解答</a:t>
            </a:r>
            <a:endParaRPr kumimoji="1" lang="ja-JP" altLang="en-US"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62</a:t>
            </a:fld>
            <a:endParaRPr lang="en-US" dirty="0"/>
          </a:p>
        </p:txBody>
      </p:sp>
      <p:sp>
        <p:nvSpPr>
          <p:cNvPr id="7" name="コンテンツ プレースホルダー 2">
            <a:extLst>
              <a:ext uri="{FF2B5EF4-FFF2-40B4-BE49-F238E27FC236}">
                <a16:creationId xmlns:a16="http://schemas.microsoft.com/office/drawing/2014/main" id="{A979C705-3D44-B1E0-0819-BAB60319F9C3}"/>
              </a:ext>
            </a:extLst>
          </p:cNvPr>
          <p:cNvSpPr>
            <a:spLocks noGrp="1"/>
          </p:cNvSpPr>
          <p:nvPr>
            <p:ph idx="1"/>
          </p:nvPr>
        </p:nvSpPr>
        <p:spPr>
          <a:xfrm>
            <a:off x="886994" y="1613478"/>
            <a:ext cx="10418012" cy="4223328"/>
          </a:xfrm>
        </p:spPr>
        <p:txBody>
          <a:bodyPr>
            <a:noAutofit/>
          </a:bodyPr>
          <a:lstStyle/>
          <a:p>
            <a:pPr marL="0" indent="0">
              <a:buFont typeface="Arial" panose="020B0604020202020204" pitchFamily="34" charset="0"/>
              <a:buNone/>
            </a:pPr>
            <a:r>
              <a:rPr lang="ja-JP" altLang="en-US" sz="2500" dirty="0"/>
              <a:t>為替の変動リスクによる期待リターンの相違は為替ヘッジを行うことで回避できる。</a:t>
            </a:r>
            <a:endParaRPr lang="en-US" altLang="ja-JP" sz="2500" dirty="0"/>
          </a:p>
          <a:p>
            <a:pPr marL="0" indent="0">
              <a:buFont typeface="Arial" panose="020B0604020202020204" pitchFamily="34" charset="0"/>
              <a:buNone/>
            </a:pPr>
            <a:r>
              <a:rPr lang="ja-JP" altLang="en-US" sz="2500" dirty="0"/>
              <a:t>また、</a:t>
            </a:r>
            <a:r>
              <a:rPr lang="en-US" altLang="ja-JP" sz="2500" dirty="0"/>
              <a:t>β</a:t>
            </a:r>
            <a:r>
              <a:rPr lang="ja-JP" altLang="en-US" sz="2500" dirty="0"/>
              <a:t>値の違いによって各国株式の期待リターンは変わるものの、</a:t>
            </a:r>
            <a:br>
              <a:rPr lang="en-US" altLang="ja-JP" sz="2500" dirty="0"/>
            </a:br>
            <a:r>
              <a:rPr lang="ja-JP" altLang="en-US" sz="2500" dirty="0"/>
              <a:t>各国株式が有するリスク自体は共通のものである。</a:t>
            </a:r>
            <a:br>
              <a:rPr lang="en-US" altLang="ja-JP" sz="2500" dirty="0"/>
            </a:br>
            <a:r>
              <a:rPr lang="ja-JP" altLang="en-US" sz="2500" dirty="0"/>
              <a:t>したがって、各国株式はグローバル株式という資産の一部にすぎず、</a:t>
            </a:r>
            <a:br>
              <a:rPr lang="en-US" altLang="ja-JP" sz="2500" dirty="0"/>
            </a:br>
            <a:r>
              <a:rPr lang="ja-JP" altLang="en-US" sz="2500" dirty="0"/>
              <a:t>区分する必要性はほとんどない。</a:t>
            </a:r>
            <a:endParaRPr lang="en-US" altLang="ja-JP" sz="2500" dirty="0"/>
          </a:p>
          <a:p>
            <a:pPr marL="0" indent="0">
              <a:buFont typeface="Arial" panose="020B0604020202020204" pitchFamily="34" charset="0"/>
              <a:buNone/>
            </a:pPr>
            <a:endParaRPr lang="en-US" altLang="ja-JP" sz="2500" dirty="0"/>
          </a:p>
          <a:p>
            <a:pPr marL="0" indent="0">
              <a:buFont typeface="Arial" panose="020B0604020202020204" pitchFamily="34" charset="0"/>
              <a:buNone/>
            </a:pPr>
            <a:r>
              <a:rPr lang="ja-JP" altLang="en-US" sz="2500" dirty="0"/>
              <a:t>区分して管理するにはそれだけの手間やコストがかかると考えられる。</a:t>
            </a:r>
            <a:endParaRPr lang="en-US" altLang="ja-JP" sz="2500" dirty="0"/>
          </a:p>
          <a:p>
            <a:pPr marL="0" indent="0">
              <a:buFont typeface="Arial" panose="020B0604020202020204" pitchFamily="34" charset="0"/>
              <a:buNone/>
            </a:pPr>
            <a:r>
              <a:rPr lang="ja-JP" altLang="en-US" sz="2500" dirty="0"/>
              <a:t>よって、区分して投資・管理することをやめることで手間やコストの</a:t>
            </a:r>
            <a:br>
              <a:rPr lang="en-US" altLang="ja-JP" sz="2500" dirty="0"/>
            </a:br>
            <a:r>
              <a:rPr lang="ja-JP" altLang="en-US" sz="2500" dirty="0"/>
              <a:t>削減が期待できると考えられる。</a:t>
            </a:r>
            <a:endParaRPr lang="en-US" altLang="ja-JP" sz="2500" dirty="0"/>
          </a:p>
        </p:txBody>
      </p:sp>
    </p:spTree>
    <p:extLst>
      <p:ext uri="{BB962C8B-B14F-4D97-AF65-F5344CB8AC3E}">
        <p14:creationId xmlns:p14="http://schemas.microsoft.com/office/powerpoint/2010/main" val="73437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a:xfrm>
            <a:off x="300736" y="228093"/>
            <a:ext cx="4271264" cy="777142"/>
          </a:xfrm>
        </p:spPr>
        <p:txBody>
          <a:bodyPr>
            <a:normAutofit/>
          </a:bodyPr>
          <a:lstStyle/>
          <a:p>
            <a:r>
              <a:rPr lang="ja-JP" altLang="en-US" dirty="0"/>
              <a:t>補論：</a:t>
            </a:r>
            <a:r>
              <a:rPr lang="ja-JP" altLang="en-US" sz="2800" dirty="0"/>
              <a:t>分断された市場</a:t>
            </a:r>
            <a:endParaRPr kumimoji="1" lang="ja-JP" altLang="en-US"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63</a:t>
            </a:fld>
            <a:endParaRPr lang="en-US" dirty="0"/>
          </a:p>
        </p:txBody>
      </p:sp>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A979C705-3D44-B1E0-0819-BAB60319F9C3}"/>
                  </a:ext>
                </a:extLst>
              </p:cNvPr>
              <p:cNvSpPr>
                <a:spLocks noGrp="1"/>
              </p:cNvSpPr>
              <p:nvPr>
                <p:ph idx="1"/>
              </p:nvPr>
            </p:nvSpPr>
            <p:spPr>
              <a:xfrm>
                <a:off x="277477" y="1328057"/>
                <a:ext cx="11712669" cy="4887976"/>
              </a:xfrm>
            </p:spPr>
            <p:txBody>
              <a:bodyPr>
                <a:noAutofit/>
              </a:bodyPr>
              <a:lstStyle/>
              <a:p>
                <a:pPr marL="0" indent="0">
                  <a:buNone/>
                </a:pPr>
                <a:endParaRPr lang="en-US" altLang="ja-JP" sz="500" dirty="0"/>
              </a:p>
              <a:p>
                <a:pPr marL="0" indent="0">
                  <a:buNone/>
                </a:pPr>
                <a14:m>
                  <m:oMathPara xmlns:m="http://schemas.openxmlformats.org/officeDocument/2006/math">
                    <m:oMathParaPr>
                      <m:jc m:val="centerGroup"/>
                    </m:oMathParaPr>
                    <m:oMath xmlns:m="http://schemas.openxmlformats.org/officeDocument/2006/math">
                      <m:r>
                        <a:rPr lang="en-US" altLang="ja-JP" sz="2300" b="0" i="1" smtClean="0">
                          <a:latin typeface="Cambria Math" panose="02040503050406030204" pitchFamily="18" charset="0"/>
                        </a:rPr>
                        <m:t>𝐸</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𝑅</m:t>
                              </m:r>
                            </m:e>
                            <m:sub>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𝑅</m:t>
                              </m:r>
                            </m:e>
                            <m:sub>
                              <m:r>
                                <a:rPr lang="en-US" altLang="ja-JP" sz="2300" i="1">
                                  <a:latin typeface="Cambria Math" panose="02040503050406030204" pitchFamily="18" charset="0"/>
                                </a:rPr>
                                <m:t>𝑓</m:t>
                              </m:r>
                            </m:sub>
                          </m:sSub>
                        </m:e>
                      </m:d>
                      <m:r>
                        <a:rPr lang="en-US" altLang="ja-JP" sz="2300" b="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ja-JP" altLang="en-US" sz="2300" b="0" i="1" smtClean="0">
                              <a:latin typeface="Cambria Math" panose="02040503050406030204" pitchFamily="18" charset="0"/>
                            </a:rPr>
                            <m:t>𝛽</m:t>
                          </m:r>
                        </m:e>
                        <m:sub>
                          <m:r>
                            <a:rPr lang="en-US" altLang="ja-JP" sz="2300" b="0" i="1" smtClean="0">
                              <a:latin typeface="Cambria Math" panose="02040503050406030204" pitchFamily="18" charset="0"/>
                            </a:rPr>
                            <m:t>𝑖</m:t>
                          </m:r>
                          <m:r>
                            <a:rPr lang="en-US" altLang="ja-JP" sz="2300" b="0" i="1" smtClean="0">
                              <a:latin typeface="Cambria Math" panose="02040503050406030204" pitchFamily="18" charset="0"/>
                            </a:rPr>
                            <m:t>,</m:t>
                          </m:r>
                          <m:r>
                            <a:rPr lang="en-US" altLang="ja-JP" sz="2300" b="0" i="1" smtClean="0">
                              <a:latin typeface="Cambria Math" panose="02040503050406030204" pitchFamily="18" charset="0"/>
                            </a:rPr>
                            <m:t>𝑐</m:t>
                          </m:r>
                        </m:sub>
                      </m:sSub>
                      <m:r>
                        <a:rPr lang="en-US" altLang="ja-JP" sz="2300" b="0" i="1" smtClean="0">
                          <a:latin typeface="Cambria Math" panose="02040503050406030204" pitchFamily="18" charset="0"/>
                          <a:ea typeface="Cambria Math" panose="02040503050406030204" pitchFamily="18" charset="0"/>
                        </a:rPr>
                        <m:t>×</m:t>
                      </m:r>
                      <m:sSub>
                        <m:sSubPr>
                          <m:ctrlPr>
                            <a:rPr lang="en-US" altLang="ja-JP" sz="2300" b="0" i="1" smtClean="0">
                              <a:latin typeface="Cambria Math" panose="02040503050406030204" pitchFamily="18" charset="0"/>
                              <a:ea typeface="Cambria Math" panose="02040503050406030204" pitchFamily="18" charset="0"/>
                            </a:rPr>
                          </m:ctrlPr>
                        </m:sSubPr>
                        <m:e>
                          <m:r>
                            <a:rPr lang="en-US" altLang="ja-JP" sz="2300" b="0" i="1" smtClean="0">
                              <a:latin typeface="Cambria Math" panose="02040503050406030204" pitchFamily="18" charset="0"/>
                              <a:ea typeface="Cambria Math" panose="02040503050406030204" pitchFamily="18" charset="0"/>
                            </a:rPr>
                            <m:t>𝜆</m:t>
                          </m:r>
                        </m:e>
                        <m:sub>
                          <m:r>
                            <a:rPr lang="en-US" altLang="ja-JP" sz="2300" b="0" i="1" smtClean="0">
                              <a:latin typeface="Cambria Math" panose="02040503050406030204" pitchFamily="18" charset="0"/>
                              <a:ea typeface="Cambria Math" panose="02040503050406030204" pitchFamily="18" charset="0"/>
                            </a:rPr>
                            <m:t>𝐶𝑜𝑢𝑛𝑡𝑟𝑦</m:t>
                          </m:r>
                        </m:sub>
                      </m:sSub>
                      <m:r>
                        <a:rPr lang="en-US" altLang="ja-JP" sz="2300" b="0" i="0" smtClean="0">
                          <a:latin typeface="Cambria Math" panose="02040503050406030204" pitchFamily="18" charset="0"/>
                          <a:ea typeface="Cambria Math" panose="02040503050406030204" pitchFamily="18" charset="0"/>
                        </a:rPr>
                        <m:t>                     </m:t>
                      </m:r>
                      <m:d>
                        <m:dPr>
                          <m:ctrlPr>
                            <a:rPr lang="en-US" altLang="ja-JP" sz="2300" b="0" i="1" smtClean="0">
                              <a:latin typeface="Cambria Math" panose="02040503050406030204" pitchFamily="18" charset="0"/>
                              <a:ea typeface="Cambria Math" panose="02040503050406030204" pitchFamily="18" charset="0"/>
                            </a:rPr>
                          </m:ctrlPr>
                        </m:dPr>
                        <m:e>
                          <m:r>
                            <a:rPr lang="en-US" altLang="ja-JP" sz="2300" b="0" i="0" smtClean="0">
                              <a:latin typeface="Cambria Math" panose="02040503050406030204" pitchFamily="18" charset="0"/>
                              <a:ea typeface="Cambria Math" panose="02040503050406030204" pitchFamily="18" charset="0"/>
                            </a:rPr>
                            <m:t>3.</m:t>
                          </m:r>
                          <m:r>
                            <a:rPr lang="en-US" altLang="ja-JP" sz="2300" b="0" i="1" smtClean="0">
                              <a:latin typeface="Cambria Math" panose="02040503050406030204" pitchFamily="18" charset="0"/>
                              <a:ea typeface="Cambria Math" panose="02040503050406030204" pitchFamily="18" charset="0"/>
                            </a:rPr>
                            <m:t>30</m:t>
                          </m:r>
                        </m:e>
                      </m:d>
                    </m:oMath>
                  </m:oMathPara>
                </a14:m>
                <a:endParaRPr lang="en-US" altLang="ja-JP" sz="2300" b="0" dirty="0">
                  <a:ea typeface="Cambria Math" panose="02040503050406030204" pitchFamily="18" charset="0"/>
                </a:endParaRPr>
              </a:p>
              <a:p>
                <a:pPr marL="0" indent="0">
                  <a:buNone/>
                </a:pPr>
                <a:r>
                  <a:rPr lang="en-US" altLang="ja-JP" sz="500" b="0" dirty="0">
                    <a:ea typeface="Cambria Math" panose="02040503050406030204" pitchFamily="18" charset="0"/>
                  </a:rPr>
                  <a:t> </a:t>
                </a:r>
              </a:p>
              <a:p>
                <a:pPr marL="0" indent="0">
                  <a:buNone/>
                </a:pPr>
                <a14:m>
                  <m:oMath xmlns:m="http://schemas.openxmlformats.org/officeDocument/2006/math">
                    <m:r>
                      <a:rPr lang="en-US" altLang="ja-JP" sz="2100" b="0" i="1" smtClean="0">
                        <a:latin typeface="Cambria Math" panose="02040503050406030204" pitchFamily="18" charset="0"/>
                      </a:rPr>
                      <m:t>𝐸</m:t>
                    </m:r>
                    <m:d>
                      <m:dPr>
                        <m:begChr m:val="["/>
                        <m:endChr m:val="]"/>
                        <m:ctrlPr>
                          <a:rPr lang="en-US" altLang="ja-JP" sz="2100" b="0" i="1" smtClean="0">
                            <a:latin typeface="Cambria Math" panose="02040503050406030204" pitchFamily="18" charset="0"/>
                          </a:rPr>
                        </m:ctrlPr>
                      </m:dPr>
                      <m:e>
                        <m:sSub>
                          <m:sSubPr>
                            <m:ctrlPr>
                              <a:rPr lang="en-US" altLang="ja-JP" sz="2100" b="0" i="1" smtClean="0">
                                <a:latin typeface="Cambria Math" panose="02040503050406030204" pitchFamily="18" charset="0"/>
                              </a:rPr>
                            </m:ctrlPr>
                          </m:sSubPr>
                          <m:e>
                            <m:r>
                              <a:rPr lang="en-US" altLang="ja-JP" sz="2100" b="0" i="1" smtClean="0">
                                <a:latin typeface="Cambria Math" panose="02040503050406030204" pitchFamily="18" charset="0"/>
                              </a:rPr>
                              <m:t>𝑅</m:t>
                            </m:r>
                          </m:e>
                          <m:sub>
                            <m:r>
                              <a:rPr lang="en-US" altLang="ja-JP" sz="2100" b="0" i="1" smtClean="0">
                                <a:latin typeface="Cambria Math" panose="02040503050406030204" pitchFamily="18" charset="0"/>
                              </a:rPr>
                              <m:t>𝑖</m:t>
                            </m:r>
                          </m:sub>
                        </m:sSub>
                        <m:r>
                          <a:rPr lang="en-US" altLang="ja-JP" sz="2100" b="0" i="1" smtClean="0">
                            <a:latin typeface="Cambria Math" panose="02040503050406030204" pitchFamily="18" charset="0"/>
                          </a:rPr>
                          <m:t>−</m:t>
                        </m:r>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i="1">
                                <a:latin typeface="Cambria Math" panose="02040503050406030204" pitchFamily="18" charset="0"/>
                              </a:rPr>
                              <m:t>𝑓</m:t>
                            </m:r>
                          </m:sub>
                        </m:sSub>
                      </m:e>
                    </m:d>
                    <m:r>
                      <a:rPr lang="ja-JP" altLang="en-US" sz="2100" i="1">
                        <a:latin typeface="Cambria Math" panose="02040503050406030204" pitchFamily="18" charset="0"/>
                      </a:rPr>
                      <m:t>＝個別銘柄</m:t>
                    </m:r>
                    <m:r>
                      <a:rPr lang="en-US" altLang="ja-JP" sz="2100" b="0" i="1" smtClean="0">
                        <a:latin typeface="Cambria Math" panose="02040503050406030204" pitchFamily="18" charset="0"/>
                      </a:rPr>
                      <m:t>𝑖</m:t>
                    </m:r>
                    <m:r>
                      <a:rPr lang="ja-JP" altLang="en-US" sz="2100" i="1">
                        <a:latin typeface="Cambria Math" panose="02040503050406030204" pitchFamily="18" charset="0"/>
                      </a:rPr>
                      <m:t>の期待</m:t>
                    </m:r>
                    <m:r>
                      <a:rPr lang="ja-JP" altLang="en-US" sz="2100" i="1" smtClean="0">
                        <a:latin typeface="Cambria Math" panose="02040503050406030204" pitchFamily="18" charset="0"/>
                      </a:rPr>
                      <m:t>リスク</m:t>
                    </m:r>
                    <m:r>
                      <a:rPr lang="ja-JP" altLang="en-US" sz="2100" i="1">
                        <a:latin typeface="Cambria Math" panose="02040503050406030204" pitchFamily="18" charset="0"/>
                      </a:rPr>
                      <m:t>プレミアム</m:t>
                    </m:r>
                    <m:r>
                      <a:rPr lang="ja-JP" altLang="en-US" sz="2100" i="1" smtClean="0">
                        <a:latin typeface="Cambria Math" panose="02040503050406030204" pitchFamily="18" charset="0"/>
                      </a:rPr>
                      <m:t>（</m:t>
                    </m:r>
                    <m:sSub>
                      <m:sSubPr>
                        <m:ctrlPr>
                          <a:rPr lang="en-US" altLang="ja-JP" sz="2100" b="0" i="1" smtClean="0">
                            <a:latin typeface="Cambria Math" panose="02040503050406030204" pitchFamily="18" charset="0"/>
                          </a:rPr>
                        </m:ctrlPr>
                      </m:sSubPr>
                      <m:e>
                        <m:r>
                          <a:rPr lang="en-US" altLang="ja-JP" sz="2100" b="0" i="1" smtClean="0">
                            <a:latin typeface="Cambria Math" panose="02040503050406030204" pitchFamily="18" charset="0"/>
                          </a:rPr>
                          <m:t>𝑅</m:t>
                        </m:r>
                      </m:e>
                      <m:sub>
                        <m:r>
                          <a:rPr lang="en-US" altLang="ja-JP" sz="2100" b="0" i="1" smtClean="0">
                            <a:latin typeface="Cambria Math" panose="02040503050406030204" pitchFamily="18" charset="0"/>
                          </a:rPr>
                          <m:t>𝑖</m:t>
                        </m:r>
                      </m:sub>
                    </m:sSub>
                    <m:r>
                      <a:rPr lang="ja-JP" altLang="en-US" sz="2100" i="1">
                        <a:latin typeface="Cambria Math" panose="02040503050406030204" pitchFamily="18" charset="0"/>
                      </a:rPr>
                      <m:t>＝</m:t>
                    </m:r>
                    <m:r>
                      <a:rPr lang="ja-JP" altLang="en-US" sz="2100" i="1" smtClean="0">
                        <a:latin typeface="Cambria Math" panose="02040503050406030204" pitchFamily="18" charset="0"/>
                      </a:rPr>
                      <m:t>個</m:t>
                    </m:r>
                    <m:r>
                      <a:rPr lang="ja-JP" altLang="en-US" sz="2100" i="1">
                        <a:latin typeface="Cambria Math" panose="02040503050406030204" pitchFamily="18" charset="0"/>
                      </a:rPr>
                      <m:t>別銘柄</m:t>
                    </m:r>
                    <m:r>
                      <a:rPr lang="en-US" altLang="ja-JP" sz="2100" b="0" i="1" smtClean="0">
                        <a:latin typeface="Cambria Math" panose="02040503050406030204" pitchFamily="18" charset="0"/>
                      </a:rPr>
                      <m:t>𝑖</m:t>
                    </m:r>
                    <m:r>
                      <a:rPr lang="ja-JP" altLang="en-US" sz="2100" i="1">
                        <a:latin typeface="Cambria Math" panose="02040503050406030204" pitchFamily="18" charset="0"/>
                      </a:rPr>
                      <m:t>の</m:t>
                    </m:r>
                    <m:r>
                      <a:rPr lang="ja-JP" altLang="en-US" sz="2100" i="1" smtClean="0">
                        <a:latin typeface="Cambria Math" panose="02040503050406030204" pitchFamily="18" charset="0"/>
                      </a:rPr>
                      <m:t>リターン</m:t>
                    </m:r>
                    <m:r>
                      <a:rPr lang="ja-JP" altLang="en-US" sz="2100" i="1">
                        <a:latin typeface="Cambria Math" panose="02040503050406030204" pitchFamily="18" charset="0"/>
                      </a:rPr>
                      <m:t>、</m:t>
                    </m:r>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b="0" i="1" smtClean="0">
                            <a:latin typeface="Cambria Math" panose="02040503050406030204" pitchFamily="18" charset="0"/>
                          </a:rPr>
                          <m:t>𝑓</m:t>
                        </m:r>
                      </m:sub>
                    </m:sSub>
                  </m:oMath>
                </a14:m>
                <a:r>
                  <a:rPr lang="ja-JP" altLang="en-US" sz="2100" dirty="0"/>
                  <a:t>＝無リスク金利）</a:t>
                </a:r>
                <a:endParaRPr lang="en-US" altLang="ja-JP" sz="2100" dirty="0"/>
              </a:p>
              <a:p>
                <a:pPr marL="0" indent="0">
                  <a:buNone/>
                </a:pPr>
                <a14:m>
                  <m:oMath xmlns:m="http://schemas.openxmlformats.org/officeDocument/2006/math">
                    <m:r>
                      <a:rPr lang="ja-JP" altLang="en-US" sz="2100" b="0" i="1" dirty="0">
                        <a:latin typeface="Cambria Math" panose="02040503050406030204" pitchFamily="18" charset="0"/>
                      </a:rPr>
                      <m:t>　</m:t>
                    </m:r>
                    <m:r>
                      <a:rPr lang="ja-JP" altLang="en-US" sz="2100" i="1" dirty="0">
                        <a:latin typeface="Cambria Math" panose="02040503050406030204" pitchFamily="18" charset="0"/>
                      </a:rPr>
                      <m:t>　　</m:t>
                    </m:r>
                    <m:sSub>
                      <m:sSubPr>
                        <m:ctrlPr>
                          <a:rPr lang="en-US" altLang="ja-JP" sz="2100" b="0" i="1" smtClean="0">
                            <a:latin typeface="Cambria Math" panose="02040503050406030204" pitchFamily="18" charset="0"/>
                          </a:rPr>
                        </m:ctrlPr>
                      </m:sSubPr>
                      <m:e>
                        <m:r>
                          <a:rPr lang="ja-JP" altLang="en-US" sz="2100" b="0" i="1" smtClean="0">
                            <a:latin typeface="Cambria Math" panose="02040503050406030204" pitchFamily="18" charset="0"/>
                          </a:rPr>
                          <m:t>𝛽</m:t>
                        </m:r>
                      </m:e>
                      <m:sub>
                        <m:r>
                          <a:rPr lang="en-US" altLang="ja-JP" sz="2100" b="0" i="1" smtClean="0">
                            <a:latin typeface="Cambria Math" panose="02040503050406030204" pitchFamily="18" charset="0"/>
                          </a:rPr>
                          <m:t>𝑖</m:t>
                        </m:r>
                        <m:r>
                          <a:rPr lang="en-US" altLang="ja-JP" sz="2100" b="0" i="1" smtClean="0">
                            <a:latin typeface="Cambria Math" panose="02040503050406030204" pitchFamily="18" charset="0"/>
                          </a:rPr>
                          <m:t>,</m:t>
                        </m:r>
                        <m:r>
                          <a:rPr lang="en-US" altLang="ja-JP" sz="2100" b="0" i="1" smtClean="0">
                            <a:latin typeface="Cambria Math" panose="02040503050406030204" pitchFamily="18" charset="0"/>
                          </a:rPr>
                          <m:t>𝑐</m:t>
                        </m:r>
                      </m:sub>
                    </m:sSub>
                    <m:r>
                      <a:rPr lang="ja-JP" altLang="en-US" sz="2100" i="1">
                        <a:latin typeface="Cambria Math" panose="02040503050406030204" pitchFamily="18" charset="0"/>
                      </a:rPr>
                      <m:t>＝</m:t>
                    </m:r>
                  </m:oMath>
                </a14:m>
                <a:r>
                  <a:rPr lang="ja-JP" altLang="en-US" sz="2100" dirty="0"/>
                  <a:t>個別銘柄</a:t>
                </a:r>
                <a14:m>
                  <m:oMath xmlns:m="http://schemas.openxmlformats.org/officeDocument/2006/math">
                    <m:r>
                      <a:rPr lang="en-US" altLang="ja-JP" sz="2100" b="0" i="1" smtClean="0">
                        <a:latin typeface="Cambria Math" panose="02040503050406030204" pitchFamily="18" charset="0"/>
                      </a:rPr>
                      <m:t>𝑖</m:t>
                    </m:r>
                    <m:r>
                      <a:rPr lang="ja-JP" altLang="en-US" sz="2100" i="1">
                        <a:latin typeface="Cambria Math" panose="02040503050406030204" pitchFamily="18" charset="0"/>
                      </a:rPr>
                      <m:t>の自国</m:t>
                    </m:r>
                  </m:oMath>
                </a14:m>
                <a:r>
                  <a:rPr lang="ja-JP" altLang="en-US" sz="2100" dirty="0"/>
                  <a:t>マーケット・ポートフォリオに対する感応度</a:t>
                </a:r>
                <a:endParaRPr lang="en-US" altLang="ja-JP" sz="2100" dirty="0"/>
              </a:p>
              <a:p>
                <a:pPr marL="0" indent="0">
                  <a:buNone/>
                </a:pPr>
                <a14:m>
                  <m:oMath xmlns:m="http://schemas.openxmlformats.org/officeDocument/2006/math">
                    <m:sSub>
                      <m:sSubPr>
                        <m:ctrlPr>
                          <a:rPr lang="en-US" altLang="ja-JP" sz="2100" b="0" i="1" smtClean="0">
                            <a:latin typeface="Cambria Math" panose="02040503050406030204" pitchFamily="18" charset="0"/>
                            <a:ea typeface="Cambria Math" panose="02040503050406030204" pitchFamily="18" charset="0"/>
                          </a:rPr>
                        </m:ctrlPr>
                      </m:sSubPr>
                      <m:e>
                        <m:r>
                          <a:rPr lang="en-US" altLang="ja-JP" sz="2100" b="0" i="1" smtClean="0">
                            <a:latin typeface="Cambria Math" panose="02040503050406030204" pitchFamily="18" charset="0"/>
                            <a:ea typeface="Cambria Math" panose="02040503050406030204" pitchFamily="18" charset="0"/>
                          </a:rPr>
                          <m:t>    </m:t>
                        </m:r>
                        <m:r>
                          <a:rPr lang="en-US" altLang="ja-JP" sz="2100" b="0" i="1" smtClean="0">
                            <a:latin typeface="Cambria Math" panose="02040503050406030204" pitchFamily="18" charset="0"/>
                            <a:ea typeface="Cambria Math" panose="02040503050406030204" pitchFamily="18" charset="0"/>
                          </a:rPr>
                          <m:t>𝜆</m:t>
                        </m:r>
                      </m:e>
                      <m:sub>
                        <m:r>
                          <a:rPr lang="en-US" altLang="ja-JP" sz="2100" b="0" i="1" smtClean="0">
                            <a:latin typeface="Cambria Math" panose="02040503050406030204" pitchFamily="18" charset="0"/>
                            <a:ea typeface="Cambria Math" panose="02040503050406030204" pitchFamily="18" charset="0"/>
                          </a:rPr>
                          <m:t>𝐶𝑜𝑢𝑛𝑡𝑟𝑦</m:t>
                        </m:r>
                      </m:sub>
                    </m:sSub>
                  </m:oMath>
                </a14:m>
                <a:r>
                  <a:rPr lang="ja-JP" altLang="en-US" sz="2100" dirty="0"/>
                  <a:t>＝自国マーケット・ポートフォリオのリスクプレミアム</a:t>
                </a:r>
                <a:endParaRPr lang="en-US" altLang="ja-JP" sz="2100" dirty="0"/>
              </a:p>
              <a:p>
                <a:pPr marL="0" indent="0">
                  <a:buNone/>
                </a:pPr>
                <a:r>
                  <a:rPr lang="ja-JP" altLang="en-US" sz="2100" dirty="0"/>
                  <a:t>　　　　　</a:t>
                </a:r>
                <a:r>
                  <a:rPr lang="en-US" altLang="ja-JP" sz="2100" dirty="0"/>
                  <a:t> </a:t>
                </a:r>
                <a14:m>
                  <m:oMath xmlns:m="http://schemas.openxmlformats.org/officeDocument/2006/math">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i="1">
                            <a:latin typeface="Cambria Math" panose="02040503050406030204" pitchFamily="18" charset="0"/>
                          </a:rPr>
                          <m:t>𝐶𝑜𝑢𝑛𝑡𝑟𝑦</m:t>
                        </m:r>
                      </m:sub>
                    </m:sSub>
                    <m:r>
                      <a:rPr lang="en-US" altLang="ja-JP" sz="2100" i="1">
                        <a:latin typeface="Cambria Math" panose="02040503050406030204" pitchFamily="18" charset="0"/>
                      </a:rPr>
                      <m:t>−</m:t>
                    </m:r>
                    <m:sSub>
                      <m:sSubPr>
                        <m:ctrlPr>
                          <a:rPr lang="en-US" altLang="ja-JP" sz="2100" i="1">
                            <a:latin typeface="Cambria Math" panose="02040503050406030204" pitchFamily="18" charset="0"/>
                          </a:rPr>
                        </m:ctrlPr>
                      </m:sSubPr>
                      <m:e>
                        <m:r>
                          <a:rPr lang="en-US" altLang="ja-JP" sz="2100" i="1">
                            <a:latin typeface="Cambria Math" panose="02040503050406030204" pitchFamily="18" charset="0"/>
                          </a:rPr>
                          <m:t>𝑅</m:t>
                        </m:r>
                      </m:e>
                      <m:sub>
                        <m:r>
                          <a:rPr lang="en-US" altLang="ja-JP" sz="2100" i="1">
                            <a:latin typeface="Cambria Math" panose="02040503050406030204" pitchFamily="18" charset="0"/>
                          </a:rPr>
                          <m:t>𝑓</m:t>
                        </m:r>
                      </m:sub>
                    </m:sSub>
                    <m:r>
                      <a:rPr lang="ja-JP" altLang="en-US" sz="2100" i="1">
                        <a:latin typeface="Cambria Math" panose="02040503050406030204" pitchFamily="18" charset="0"/>
                      </a:rPr>
                      <m:t>（</m:t>
                    </m:r>
                  </m:oMath>
                </a14:m>
                <a:r>
                  <a:rPr lang="ja-JP" altLang="en-US" sz="2100" dirty="0"/>
                  <a:t>自国マーケット・ポートフォリオのリターン －無リスク金利）</a:t>
                </a:r>
                <a:endParaRPr lang="en-US" altLang="ja-JP" sz="2100" dirty="0"/>
              </a:p>
              <a:p>
                <a:pPr marL="0" indent="0">
                  <a:buFont typeface="Arial" panose="020B0604020202020204" pitchFamily="34" charset="0"/>
                  <a:buNone/>
                </a:pPr>
                <a:endParaRPr lang="en-US" altLang="ja-JP" sz="2100" dirty="0"/>
              </a:p>
              <a:p>
                <a:pPr marL="0" indent="0">
                  <a:buFont typeface="Arial" panose="020B0604020202020204" pitchFamily="34" charset="0"/>
                  <a:buNone/>
                </a:pPr>
                <a:r>
                  <a:rPr lang="ja-JP" altLang="en-US" sz="2100" dirty="0"/>
                  <a:t>➡国内株と外国株は全く異なる資産クラスとなる</a:t>
                </a:r>
                <a:endParaRPr lang="en-US" altLang="ja-JP" sz="2100" dirty="0"/>
              </a:p>
              <a:p>
                <a:pPr marL="0" indent="0">
                  <a:buFont typeface="Arial" panose="020B0604020202020204" pitchFamily="34" charset="0"/>
                  <a:buNone/>
                </a:pPr>
                <a:r>
                  <a:rPr lang="ja-JP" altLang="en-US" sz="2100" dirty="0"/>
                  <a:t>　リスクを考慮したうえで適切な配分を決定する必要がある</a:t>
                </a:r>
                <a:endParaRPr lang="en-US" altLang="ja-JP" sz="2100" dirty="0"/>
              </a:p>
              <a:p>
                <a:pPr marL="0" indent="0">
                  <a:buFont typeface="Arial" panose="020B0604020202020204" pitchFamily="34" charset="0"/>
                  <a:buNone/>
                </a:pPr>
                <a:r>
                  <a:rPr lang="ja-JP" altLang="en-US" sz="2100" dirty="0"/>
                  <a:t>　国内外のリスクプレミアムの格差によって適切な配分は異なり、最適な国内外比率は</a:t>
                </a:r>
                <a:br>
                  <a:rPr lang="en-US" altLang="ja-JP" sz="2100" dirty="0"/>
                </a:br>
                <a:r>
                  <a:rPr lang="ja-JP" altLang="en-US" sz="2100" dirty="0"/>
                  <a:t>　投資家の住む国によって異なる</a:t>
                </a:r>
                <a:endParaRPr lang="en-US" altLang="ja-JP" sz="2100" dirty="0"/>
              </a:p>
              <a:p>
                <a:pPr marL="0" indent="0">
                  <a:buFont typeface="Arial" panose="020B0604020202020204" pitchFamily="34" charset="0"/>
                  <a:buNone/>
                </a:pPr>
                <a:endParaRPr lang="en-US" altLang="ja-JP" sz="2500" dirty="0"/>
              </a:p>
            </p:txBody>
          </p:sp>
        </mc:Choice>
        <mc:Fallback xmlns="">
          <p:sp>
            <p:nvSpPr>
              <p:cNvPr id="7" name="コンテンツ プレースホルダー 2">
                <a:extLst>
                  <a:ext uri="{FF2B5EF4-FFF2-40B4-BE49-F238E27FC236}">
                    <a16:creationId xmlns:a16="http://schemas.microsoft.com/office/drawing/2014/main" id="{A979C705-3D44-B1E0-0819-BAB60319F9C3}"/>
                  </a:ext>
                </a:extLst>
              </p:cNvPr>
              <p:cNvSpPr>
                <a:spLocks noGrp="1" noRot="1" noChangeAspect="1" noMove="1" noResize="1" noEditPoints="1" noAdjustHandles="1" noChangeArrowheads="1" noChangeShapeType="1" noTextEdit="1"/>
              </p:cNvSpPr>
              <p:nvPr>
                <p:ph idx="1"/>
              </p:nvPr>
            </p:nvSpPr>
            <p:spPr>
              <a:xfrm>
                <a:off x="277477" y="1328057"/>
                <a:ext cx="11712669" cy="4887976"/>
              </a:xfrm>
              <a:blipFill>
                <a:blip r:embed="rId3"/>
                <a:stretch>
                  <a:fillRect l="-625" r="-625" b="-12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32995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a:xfrm>
            <a:off x="300735" y="228093"/>
            <a:ext cx="6306894" cy="777142"/>
          </a:xfrm>
        </p:spPr>
        <p:txBody>
          <a:bodyPr>
            <a:noAutofit/>
          </a:bodyPr>
          <a:lstStyle/>
          <a:p>
            <a:r>
              <a:rPr lang="ja-JP" altLang="en-US" dirty="0"/>
              <a:t>補論：部分的に統合化された市場</a:t>
            </a:r>
            <a:endParaRPr kumimoji="1" lang="ja-JP" altLang="en-US"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64</a:t>
            </a:fld>
            <a:endParaRPr lang="en-US" dirty="0"/>
          </a:p>
        </p:txBody>
      </p:sp>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A979C705-3D44-B1E0-0819-BAB60319F9C3}"/>
                  </a:ext>
                </a:extLst>
              </p:cNvPr>
              <p:cNvSpPr>
                <a:spLocks noGrp="1"/>
              </p:cNvSpPr>
              <p:nvPr>
                <p:ph idx="1"/>
              </p:nvPr>
            </p:nvSpPr>
            <p:spPr>
              <a:xfrm>
                <a:off x="71643" y="1577277"/>
                <a:ext cx="12324230" cy="4343400"/>
              </a:xfrm>
            </p:spPr>
            <p:txBody>
              <a:bodyPr>
                <a:noAutofit/>
              </a:bodyPr>
              <a:lstStyle/>
              <a:p>
                <a:pPr marL="0" indent="0">
                  <a:buFont typeface="Arial" panose="020B0604020202020204" pitchFamily="34" charset="0"/>
                  <a:buNone/>
                </a:pPr>
                <a:r>
                  <a:rPr lang="ja-JP" altLang="en-US" sz="2200" dirty="0"/>
                  <a:t>・現実に近い状態</a:t>
                </a:r>
                <a:endParaRPr lang="en-US" altLang="ja-JP" sz="2200" dirty="0"/>
              </a:p>
              <a:p>
                <a:pPr marL="0" indent="0">
                  <a:buFont typeface="Arial" panose="020B0604020202020204" pitchFamily="34" charset="0"/>
                  <a:buNone/>
                </a:pPr>
                <a:endParaRPr lang="en-US" altLang="ja-JP" sz="2100" dirty="0"/>
              </a:p>
              <a:p>
                <a:pPr marL="0" indent="0">
                  <a:buNone/>
                </a:pPr>
                <a14:m>
                  <m:oMathPara xmlns:m="http://schemas.openxmlformats.org/officeDocument/2006/math">
                    <m:oMathParaPr>
                      <m:jc m:val="centerGroup"/>
                    </m:oMathParaPr>
                    <m:oMath xmlns:m="http://schemas.openxmlformats.org/officeDocument/2006/math">
                      <m:r>
                        <a:rPr lang="en-US" altLang="ja-JP" sz="2300" b="0" i="1" smtClean="0">
                          <a:latin typeface="Cambria Math" panose="02040503050406030204" pitchFamily="18" charset="0"/>
                        </a:rPr>
                        <m:t>𝐸</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𝑅</m:t>
                              </m:r>
                            </m:e>
                            <m:sub>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𝑅</m:t>
                              </m:r>
                            </m:e>
                            <m:sub>
                              <m:r>
                                <a:rPr lang="en-US" altLang="ja-JP" sz="2300" i="1">
                                  <a:latin typeface="Cambria Math" panose="02040503050406030204" pitchFamily="18" charset="0"/>
                                </a:rPr>
                                <m:t>𝑓</m:t>
                              </m:r>
                            </m:sub>
                          </m:sSub>
                        </m:e>
                      </m:d>
                      <m:r>
                        <a:rPr lang="en-US" altLang="ja-JP" sz="2300" b="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sSub>
                            <m:sSubPr>
                              <m:ctrlPr>
                                <a:rPr lang="en-US" altLang="ja-JP" sz="2300" i="1">
                                  <a:latin typeface="Cambria Math" panose="02040503050406030204" pitchFamily="18" charset="0"/>
                                </a:rPr>
                              </m:ctrlPr>
                            </m:sSubPr>
                            <m:e>
                              <m:r>
                                <a:rPr lang="ja-JP" altLang="en-US" sz="2300" i="1">
                                  <a:latin typeface="Cambria Math" panose="02040503050406030204" pitchFamily="18" charset="0"/>
                                </a:rPr>
                                <m:t>𝛽</m:t>
                              </m:r>
                            </m:e>
                            <m:sub>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𝑤</m:t>
                              </m:r>
                            </m:sub>
                          </m:sSub>
                          <m:r>
                            <a:rPr lang="en-US" altLang="ja-JP" sz="2300" i="1">
                              <a:latin typeface="Cambria Math" panose="02040503050406030204" pitchFamily="18" charset="0"/>
                              <a:ea typeface="Cambria Math" panose="02040503050406030204" pitchFamily="18" charset="0"/>
                            </a:rPr>
                            <m:t>×</m:t>
                          </m:r>
                          <m:sSub>
                            <m:sSubPr>
                              <m:ctrlPr>
                                <a:rPr lang="en-US" altLang="ja-JP" sz="2300" i="1">
                                  <a:latin typeface="Cambria Math" panose="02040503050406030204" pitchFamily="18" charset="0"/>
                                  <a:ea typeface="Cambria Math" panose="02040503050406030204" pitchFamily="18" charset="0"/>
                                </a:rPr>
                              </m:ctrlPr>
                            </m:sSubPr>
                            <m:e>
                              <m:r>
                                <a:rPr lang="en-US" altLang="ja-JP" sz="2300" i="1">
                                  <a:latin typeface="Cambria Math" panose="02040503050406030204" pitchFamily="18" charset="0"/>
                                  <a:ea typeface="Cambria Math" panose="02040503050406030204" pitchFamily="18" charset="0"/>
                                </a:rPr>
                                <m:t>𝜆</m:t>
                              </m:r>
                            </m:e>
                            <m:sub>
                              <m:r>
                                <a:rPr lang="en-US" altLang="ja-JP" sz="2300" i="1">
                                  <a:latin typeface="Cambria Math" panose="02040503050406030204" pitchFamily="18" charset="0"/>
                                  <a:ea typeface="Cambria Math" panose="02040503050406030204" pitchFamily="18" charset="0"/>
                                </a:rPr>
                                <m:t>𝑊𝑜𝑟𝑙𝑑</m:t>
                              </m:r>
                            </m:sub>
                          </m:sSub>
                          <m:r>
                            <a:rPr lang="en-US" altLang="ja-JP" sz="2300" b="0" i="1" smtClean="0">
                              <a:latin typeface="Cambria Math" panose="02040503050406030204" pitchFamily="18" charset="0"/>
                              <a:ea typeface="Cambria Math" panose="02040503050406030204" pitchFamily="18" charset="0"/>
                            </a:rPr>
                            <m:t>+</m:t>
                          </m:r>
                          <m:r>
                            <a:rPr lang="ja-JP" altLang="en-US" sz="2300" b="0" i="1" smtClean="0">
                              <a:latin typeface="Cambria Math" panose="02040503050406030204" pitchFamily="18" charset="0"/>
                            </a:rPr>
                            <m:t>𝛽</m:t>
                          </m:r>
                        </m:e>
                        <m:sub>
                          <m:r>
                            <a:rPr lang="en-US" altLang="ja-JP" sz="2300" b="0" i="1" smtClean="0">
                              <a:latin typeface="Cambria Math" panose="02040503050406030204" pitchFamily="18" charset="0"/>
                            </a:rPr>
                            <m:t>𝑖</m:t>
                          </m:r>
                          <m:r>
                            <a:rPr lang="en-US" altLang="ja-JP" sz="2300" b="0" i="1" smtClean="0">
                              <a:latin typeface="Cambria Math" panose="02040503050406030204" pitchFamily="18" charset="0"/>
                            </a:rPr>
                            <m:t>,</m:t>
                          </m:r>
                          <m:r>
                            <a:rPr lang="en-US" altLang="ja-JP" sz="2300" b="0" i="1" smtClean="0">
                              <a:latin typeface="Cambria Math" panose="02040503050406030204" pitchFamily="18" charset="0"/>
                            </a:rPr>
                            <m:t>𝑐</m:t>
                          </m:r>
                        </m:sub>
                      </m:sSub>
                      <m:r>
                        <a:rPr lang="en-US" altLang="ja-JP" sz="2300" b="0" i="1" smtClean="0">
                          <a:latin typeface="Cambria Math" panose="02040503050406030204" pitchFamily="18" charset="0"/>
                          <a:ea typeface="Cambria Math" panose="02040503050406030204" pitchFamily="18" charset="0"/>
                        </a:rPr>
                        <m:t>×</m:t>
                      </m:r>
                      <m:sSub>
                        <m:sSubPr>
                          <m:ctrlPr>
                            <a:rPr lang="en-US" altLang="ja-JP" sz="2300" b="0" i="1" smtClean="0">
                              <a:latin typeface="Cambria Math" panose="02040503050406030204" pitchFamily="18" charset="0"/>
                              <a:ea typeface="Cambria Math" panose="02040503050406030204" pitchFamily="18" charset="0"/>
                            </a:rPr>
                          </m:ctrlPr>
                        </m:sSubPr>
                        <m:e>
                          <m:r>
                            <a:rPr lang="en-US" altLang="ja-JP" sz="2300" b="0" i="1" smtClean="0">
                              <a:latin typeface="Cambria Math" panose="02040503050406030204" pitchFamily="18" charset="0"/>
                              <a:ea typeface="Cambria Math" panose="02040503050406030204" pitchFamily="18" charset="0"/>
                            </a:rPr>
                            <m:t>𝜆</m:t>
                          </m:r>
                        </m:e>
                        <m:sub>
                          <m:r>
                            <a:rPr lang="en-US" altLang="ja-JP" sz="2300" b="0" i="1" smtClean="0">
                              <a:latin typeface="Cambria Math" panose="02040503050406030204" pitchFamily="18" charset="0"/>
                              <a:ea typeface="Cambria Math" panose="02040503050406030204" pitchFamily="18" charset="0"/>
                            </a:rPr>
                            <m:t>𝐶𝑜𝑢𝑛𝑡𝑟𝑦</m:t>
                          </m:r>
                        </m:sub>
                      </m:sSub>
                      <m:r>
                        <a:rPr lang="en-US" altLang="ja-JP" sz="2300" b="0" i="0" smtClean="0">
                          <a:latin typeface="Cambria Math" panose="02040503050406030204" pitchFamily="18" charset="0"/>
                          <a:ea typeface="Cambria Math" panose="02040503050406030204" pitchFamily="18" charset="0"/>
                        </a:rPr>
                        <m:t>                     </m:t>
                      </m:r>
                      <m:d>
                        <m:dPr>
                          <m:ctrlPr>
                            <a:rPr lang="en-US" altLang="ja-JP" sz="2300" b="0" i="1" smtClean="0">
                              <a:latin typeface="Cambria Math" panose="02040503050406030204" pitchFamily="18" charset="0"/>
                              <a:ea typeface="Cambria Math" panose="02040503050406030204" pitchFamily="18" charset="0"/>
                            </a:rPr>
                          </m:ctrlPr>
                        </m:dPr>
                        <m:e>
                          <m:r>
                            <a:rPr lang="en-US" altLang="ja-JP" sz="2300" b="0" i="0" smtClean="0">
                              <a:latin typeface="Cambria Math" panose="02040503050406030204" pitchFamily="18" charset="0"/>
                              <a:ea typeface="Cambria Math" panose="02040503050406030204" pitchFamily="18" charset="0"/>
                            </a:rPr>
                            <m:t>3.</m:t>
                          </m:r>
                          <m:r>
                            <a:rPr lang="en-US" altLang="ja-JP" sz="2300" b="0" i="1" smtClean="0">
                              <a:latin typeface="Cambria Math" panose="02040503050406030204" pitchFamily="18" charset="0"/>
                              <a:ea typeface="Cambria Math" panose="02040503050406030204" pitchFamily="18" charset="0"/>
                            </a:rPr>
                            <m:t>31</m:t>
                          </m:r>
                        </m:e>
                      </m:d>
                    </m:oMath>
                  </m:oMathPara>
                </a14:m>
                <a:endParaRPr lang="en-US" altLang="ja-JP" sz="2300" b="0" dirty="0">
                  <a:ea typeface="Cambria Math" panose="02040503050406030204" pitchFamily="18" charset="0"/>
                </a:endParaRPr>
              </a:p>
              <a:p>
                <a:pPr marL="0" indent="0">
                  <a:buNone/>
                </a:pPr>
                <a:endParaRPr lang="en-US" altLang="ja-JP" sz="2100" b="0" dirty="0">
                  <a:ea typeface="Cambria Math" panose="02040503050406030204" pitchFamily="18" charset="0"/>
                </a:endParaRPr>
              </a:p>
              <a:p>
                <a:pPr marL="0" indent="0">
                  <a:buNone/>
                </a:pPr>
                <a14:m>
                  <m:oMath xmlns:m="http://schemas.openxmlformats.org/officeDocument/2006/math">
                    <m:r>
                      <a:rPr lang="en-US" altLang="ja-JP" sz="2200" b="0" i="1" smtClean="0">
                        <a:latin typeface="Cambria Math" panose="02040503050406030204" pitchFamily="18" charset="0"/>
                      </a:rPr>
                      <m:t>𝐸</m:t>
                    </m:r>
                    <m:d>
                      <m:dPr>
                        <m:begChr m:val="["/>
                        <m:endChr m:val="]"/>
                        <m:ctrlPr>
                          <a:rPr lang="en-US" altLang="ja-JP" sz="2200" b="0" i="1" smtClean="0">
                            <a:latin typeface="Cambria Math" panose="02040503050406030204" pitchFamily="18" charset="0"/>
                          </a:rPr>
                        </m:ctrlPr>
                      </m:dPr>
                      <m:e>
                        <m:sSub>
                          <m:sSubPr>
                            <m:ctrlPr>
                              <a:rPr lang="en-US" altLang="ja-JP" sz="2200" b="0" i="1" smtClean="0">
                                <a:latin typeface="Cambria Math" panose="02040503050406030204" pitchFamily="18" charset="0"/>
                              </a:rPr>
                            </m:ctrlPr>
                          </m:sSubPr>
                          <m:e>
                            <m:r>
                              <a:rPr lang="en-US" altLang="ja-JP" sz="2200" b="0" i="1" smtClean="0">
                                <a:latin typeface="Cambria Math" panose="02040503050406030204" pitchFamily="18" charset="0"/>
                              </a:rPr>
                              <m:t>𝑅</m:t>
                            </m:r>
                          </m:e>
                          <m:sub>
                            <m:r>
                              <a:rPr lang="en-US" altLang="ja-JP" sz="2200" b="0" i="1" smtClean="0">
                                <a:latin typeface="Cambria Math" panose="02040503050406030204" pitchFamily="18" charset="0"/>
                              </a:rPr>
                              <m:t>𝑖</m:t>
                            </m:r>
                          </m:sub>
                        </m:sSub>
                        <m:r>
                          <a:rPr lang="en-US" altLang="ja-JP" sz="2200" b="0" i="1" smtClean="0">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𝑅</m:t>
                            </m:r>
                          </m:e>
                          <m:sub>
                            <m:r>
                              <a:rPr lang="en-US" altLang="ja-JP" sz="2200" i="1">
                                <a:latin typeface="Cambria Math" panose="02040503050406030204" pitchFamily="18" charset="0"/>
                              </a:rPr>
                              <m:t>𝑓</m:t>
                            </m:r>
                          </m:sub>
                        </m:sSub>
                      </m:e>
                    </m:d>
                    <m:r>
                      <a:rPr lang="ja-JP" altLang="en-US" sz="2200" i="1">
                        <a:latin typeface="Cambria Math" panose="02040503050406030204" pitchFamily="18" charset="0"/>
                      </a:rPr>
                      <m:t>＝個別銘柄</m:t>
                    </m:r>
                    <m:r>
                      <a:rPr lang="en-US" altLang="ja-JP" sz="2200" b="0" i="1" smtClean="0">
                        <a:latin typeface="Cambria Math" panose="02040503050406030204" pitchFamily="18" charset="0"/>
                      </a:rPr>
                      <m:t>𝑖</m:t>
                    </m:r>
                    <m:r>
                      <a:rPr lang="ja-JP" altLang="en-US" sz="2200" i="1">
                        <a:latin typeface="Cambria Math" panose="02040503050406030204" pitchFamily="18" charset="0"/>
                      </a:rPr>
                      <m:t>の期待</m:t>
                    </m:r>
                    <m:r>
                      <a:rPr lang="ja-JP" altLang="en-US" sz="2200" i="1" smtClean="0">
                        <a:latin typeface="Cambria Math" panose="02040503050406030204" pitchFamily="18" charset="0"/>
                      </a:rPr>
                      <m:t>リスク</m:t>
                    </m:r>
                    <m:r>
                      <a:rPr lang="ja-JP" altLang="en-US" sz="2200" i="1">
                        <a:latin typeface="Cambria Math" panose="02040503050406030204" pitchFamily="18" charset="0"/>
                      </a:rPr>
                      <m:t>プレミアム</m:t>
                    </m:r>
                    <m:r>
                      <a:rPr lang="ja-JP" altLang="en-US" sz="2200" i="1" smtClean="0">
                        <a:latin typeface="Cambria Math" panose="02040503050406030204" pitchFamily="18" charset="0"/>
                      </a:rPr>
                      <m:t>（</m:t>
                    </m:r>
                    <m:sSub>
                      <m:sSubPr>
                        <m:ctrlPr>
                          <a:rPr lang="en-US" altLang="ja-JP" sz="2200" b="0" i="1" smtClean="0">
                            <a:latin typeface="Cambria Math" panose="02040503050406030204" pitchFamily="18" charset="0"/>
                          </a:rPr>
                        </m:ctrlPr>
                      </m:sSubPr>
                      <m:e>
                        <m:r>
                          <a:rPr lang="en-US" altLang="ja-JP" sz="2200" b="0" i="1" smtClean="0">
                            <a:latin typeface="Cambria Math" panose="02040503050406030204" pitchFamily="18" charset="0"/>
                          </a:rPr>
                          <m:t>𝑅</m:t>
                        </m:r>
                      </m:e>
                      <m:sub>
                        <m:r>
                          <a:rPr lang="en-US" altLang="ja-JP" sz="2200" b="0" i="1" smtClean="0">
                            <a:latin typeface="Cambria Math" panose="02040503050406030204" pitchFamily="18" charset="0"/>
                          </a:rPr>
                          <m:t>𝑖</m:t>
                        </m:r>
                      </m:sub>
                    </m:sSub>
                    <m:r>
                      <a:rPr lang="ja-JP" altLang="en-US" sz="2200" i="1">
                        <a:latin typeface="Cambria Math" panose="02040503050406030204" pitchFamily="18" charset="0"/>
                      </a:rPr>
                      <m:t>＝個別銘柄</m:t>
                    </m:r>
                    <m:r>
                      <a:rPr lang="en-US" altLang="ja-JP" sz="2200" b="0" i="1" smtClean="0">
                        <a:latin typeface="Cambria Math" panose="02040503050406030204" pitchFamily="18" charset="0"/>
                      </a:rPr>
                      <m:t>𝑖</m:t>
                    </m:r>
                    <m:r>
                      <a:rPr lang="ja-JP" altLang="en-US" sz="2200" i="1">
                        <a:latin typeface="Cambria Math" panose="02040503050406030204" pitchFamily="18" charset="0"/>
                      </a:rPr>
                      <m:t>の</m:t>
                    </m:r>
                    <m:r>
                      <a:rPr lang="ja-JP" altLang="en-US" sz="2200" i="1" smtClean="0">
                        <a:latin typeface="Cambria Math" panose="02040503050406030204" pitchFamily="18" charset="0"/>
                      </a:rPr>
                      <m:t>リターン</m:t>
                    </m:r>
                    <m:r>
                      <a:rPr lang="ja-JP" altLang="en-US" sz="2200" i="1">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i="1">
                            <a:latin typeface="Cambria Math" panose="02040503050406030204" pitchFamily="18" charset="0"/>
                          </a:rPr>
                          <m:t>𝑅</m:t>
                        </m:r>
                      </m:e>
                      <m:sub>
                        <m:r>
                          <a:rPr lang="en-US" altLang="ja-JP" sz="2200" b="0" i="1" smtClean="0">
                            <a:latin typeface="Cambria Math" panose="02040503050406030204" pitchFamily="18" charset="0"/>
                          </a:rPr>
                          <m:t>𝑓</m:t>
                        </m:r>
                      </m:sub>
                    </m:sSub>
                  </m:oMath>
                </a14:m>
                <a:r>
                  <a:rPr lang="ja-JP" altLang="en-US" sz="2200" dirty="0"/>
                  <a:t>＝無リスク金利）</a:t>
                </a:r>
                <a:endParaRPr lang="en-US" altLang="ja-JP" sz="2200" dirty="0"/>
              </a:p>
              <a:p>
                <a:pPr marL="0" indent="0">
                  <a:buNone/>
                </a:pPr>
                <a14:m>
                  <m:oMath xmlns:m="http://schemas.openxmlformats.org/officeDocument/2006/math">
                    <m:sSub>
                      <m:sSubPr>
                        <m:ctrlPr>
                          <a:rPr lang="en-US" altLang="ja-JP" sz="2200" b="0" i="1" smtClean="0">
                            <a:latin typeface="Cambria Math" panose="02040503050406030204" pitchFamily="18" charset="0"/>
                          </a:rPr>
                        </m:ctrlPr>
                      </m:sSubPr>
                      <m:e>
                        <m:r>
                          <a:rPr lang="ja-JP" altLang="en-US" sz="2200" i="1">
                            <a:latin typeface="Cambria Math" panose="02040503050406030204" pitchFamily="18" charset="0"/>
                          </a:rPr>
                          <m:t>　</m:t>
                        </m:r>
                        <m:r>
                          <a:rPr lang="ja-JP" altLang="en-US" sz="2200" i="1" smtClean="0">
                            <a:latin typeface="Cambria Math" panose="02040503050406030204" pitchFamily="18" charset="0"/>
                          </a:rPr>
                          <m:t>　</m:t>
                        </m:r>
                        <m:r>
                          <a:rPr lang="en-US" altLang="ja-JP" sz="2200" b="0" i="1" smtClean="0">
                            <a:latin typeface="Cambria Math" panose="02040503050406030204" pitchFamily="18" charset="0"/>
                          </a:rPr>
                          <m:t>    </m:t>
                        </m:r>
                        <m:r>
                          <a:rPr lang="ja-JP" altLang="en-US" sz="2200" b="0" i="1" smtClean="0">
                            <a:latin typeface="Cambria Math" panose="02040503050406030204" pitchFamily="18" charset="0"/>
                          </a:rPr>
                          <m:t>𝛽</m:t>
                        </m:r>
                      </m:e>
                      <m:sub>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𝑤</m:t>
                        </m:r>
                      </m:sub>
                    </m:sSub>
                    <m:r>
                      <a:rPr lang="ja-JP" altLang="en-US" sz="2200" i="1">
                        <a:latin typeface="Cambria Math" panose="02040503050406030204" pitchFamily="18" charset="0"/>
                      </a:rPr>
                      <m:t>＝</m:t>
                    </m:r>
                  </m:oMath>
                </a14:m>
                <a:r>
                  <a:rPr lang="ja-JP" altLang="en-US" sz="2200" dirty="0"/>
                  <a:t>個別銘柄</a:t>
                </a:r>
                <a14:m>
                  <m:oMath xmlns:m="http://schemas.openxmlformats.org/officeDocument/2006/math">
                    <m:r>
                      <a:rPr lang="en-US" altLang="ja-JP" sz="2200" b="0" i="1" smtClean="0">
                        <a:latin typeface="Cambria Math" panose="02040503050406030204" pitchFamily="18" charset="0"/>
                      </a:rPr>
                      <m:t>𝑖</m:t>
                    </m:r>
                    <m:r>
                      <a:rPr lang="ja-JP" altLang="en-US" sz="2200" i="1">
                        <a:latin typeface="Cambria Math" panose="02040503050406030204" pitchFamily="18" charset="0"/>
                      </a:rPr>
                      <m:t>の</m:t>
                    </m:r>
                  </m:oMath>
                </a14:m>
                <a:r>
                  <a:rPr lang="ja-JP" altLang="en-US" sz="2200" dirty="0"/>
                  <a:t>世界マーケット・ポートフォリオに対する感応度</a:t>
                </a:r>
                <a:endParaRPr lang="en-US" altLang="ja-JP" sz="2200" dirty="0"/>
              </a:p>
              <a:p>
                <a:pPr marL="0" indent="0">
                  <a:buNone/>
                </a:pPr>
                <a14:m>
                  <m:oMath xmlns:m="http://schemas.openxmlformats.org/officeDocument/2006/math">
                    <m:sSub>
                      <m:sSubPr>
                        <m:ctrlPr>
                          <a:rPr lang="en-US" altLang="ja-JP" sz="2200" b="0" i="1" smtClean="0">
                            <a:latin typeface="Cambria Math" panose="02040503050406030204" pitchFamily="18" charset="0"/>
                            <a:ea typeface="Cambria Math" panose="02040503050406030204" pitchFamily="18" charset="0"/>
                          </a:rPr>
                        </m:ctrlPr>
                      </m:sSubPr>
                      <m:e>
                        <m:r>
                          <a:rPr lang="en-US" altLang="ja-JP" sz="2200" b="0" i="1" smtClean="0">
                            <a:latin typeface="Cambria Math" panose="02040503050406030204" pitchFamily="18" charset="0"/>
                            <a:ea typeface="Cambria Math" panose="02040503050406030204" pitchFamily="18" charset="0"/>
                          </a:rPr>
                          <m:t>        </m:t>
                        </m:r>
                        <m:r>
                          <a:rPr lang="en-US" altLang="ja-JP" sz="2200" b="0" i="1" smtClean="0">
                            <a:latin typeface="Cambria Math" panose="02040503050406030204" pitchFamily="18" charset="0"/>
                            <a:ea typeface="Cambria Math" panose="02040503050406030204" pitchFamily="18" charset="0"/>
                          </a:rPr>
                          <m:t>𝜆</m:t>
                        </m:r>
                      </m:e>
                      <m:sub>
                        <m:r>
                          <a:rPr lang="en-US" altLang="ja-JP" sz="2200" b="0" i="1" smtClean="0">
                            <a:latin typeface="Cambria Math" panose="02040503050406030204" pitchFamily="18" charset="0"/>
                            <a:ea typeface="Cambria Math" panose="02040503050406030204" pitchFamily="18" charset="0"/>
                          </a:rPr>
                          <m:t>𝑊𝑜𝑟𝑙𝑑</m:t>
                        </m:r>
                      </m:sub>
                    </m:sSub>
                  </m:oMath>
                </a14:m>
                <a:r>
                  <a:rPr lang="ja-JP" altLang="en-US" sz="2200" dirty="0"/>
                  <a:t>＝世界マーケット・ポートフォリオのリスクプレミアム</a:t>
                </a:r>
                <a:endParaRPr lang="en-US" altLang="ja-JP" sz="2200" dirty="0"/>
              </a:p>
              <a:p>
                <a:pPr marL="0" indent="0">
                  <a:buNone/>
                </a:pPr>
                <a:r>
                  <a:rPr lang="en-US" altLang="ja-JP" sz="2200" b="0" dirty="0"/>
                  <a:t>              </a:t>
                </a:r>
                <a14:m>
                  <m:oMath xmlns:m="http://schemas.openxmlformats.org/officeDocument/2006/math">
                    <m:sSub>
                      <m:sSubPr>
                        <m:ctrlPr>
                          <a:rPr lang="en-US" altLang="ja-JP" sz="2200" b="0" i="1" smtClean="0">
                            <a:latin typeface="Cambria Math" panose="02040503050406030204" pitchFamily="18" charset="0"/>
                          </a:rPr>
                        </m:ctrlPr>
                      </m:sSubPr>
                      <m:e>
                        <m:r>
                          <a:rPr lang="ja-JP" altLang="en-US" sz="2200" b="0" i="1" smtClean="0">
                            <a:latin typeface="Cambria Math" panose="02040503050406030204" pitchFamily="18" charset="0"/>
                          </a:rPr>
                          <m:t>𝛽</m:t>
                        </m:r>
                      </m:e>
                      <m:sub>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𝑐</m:t>
                        </m:r>
                      </m:sub>
                    </m:sSub>
                  </m:oMath>
                </a14:m>
                <a:r>
                  <a:rPr lang="ja-JP" altLang="en-US" sz="2200" dirty="0"/>
                  <a:t>＝個別銘柄</a:t>
                </a:r>
                <a14:m>
                  <m:oMath xmlns:m="http://schemas.openxmlformats.org/officeDocument/2006/math">
                    <m:r>
                      <a:rPr lang="en-US" altLang="ja-JP" sz="2200" b="0" i="1" smtClean="0">
                        <a:latin typeface="Cambria Math" panose="02040503050406030204" pitchFamily="18" charset="0"/>
                      </a:rPr>
                      <m:t>𝑖</m:t>
                    </m:r>
                    <m:r>
                      <a:rPr lang="ja-JP" altLang="en-US" sz="2200" i="1">
                        <a:latin typeface="Cambria Math" panose="02040503050406030204" pitchFamily="18" charset="0"/>
                      </a:rPr>
                      <m:t>の自国</m:t>
                    </m:r>
                  </m:oMath>
                </a14:m>
                <a:r>
                  <a:rPr lang="ja-JP" altLang="en-US" sz="2200" dirty="0"/>
                  <a:t>マーケット・ポートフォリオに対する感応度</a:t>
                </a:r>
                <a:endParaRPr lang="en-US" altLang="ja-JP" sz="2200" dirty="0"/>
              </a:p>
              <a:p>
                <a:pPr marL="0" indent="0">
                  <a:buNone/>
                </a:pPr>
                <a14:m>
                  <m:oMath xmlns:m="http://schemas.openxmlformats.org/officeDocument/2006/math">
                    <m:sSub>
                      <m:sSubPr>
                        <m:ctrlPr>
                          <a:rPr lang="en-US" altLang="ja-JP" sz="2200" b="0" i="1" smtClean="0">
                            <a:latin typeface="Cambria Math" panose="02040503050406030204" pitchFamily="18" charset="0"/>
                            <a:ea typeface="Cambria Math" panose="02040503050406030204" pitchFamily="18" charset="0"/>
                          </a:rPr>
                        </m:ctrlPr>
                      </m:sSubPr>
                      <m:e>
                        <m:r>
                          <a:rPr lang="en-US" altLang="ja-JP" sz="2200" b="0" i="1" smtClean="0">
                            <a:latin typeface="Cambria Math" panose="02040503050406030204" pitchFamily="18" charset="0"/>
                            <a:ea typeface="Cambria Math" panose="02040503050406030204" pitchFamily="18" charset="0"/>
                          </a:rPr>
                          <m:t>     </m:t>
                        </m:r>
                        <m:r>
                          <a:rPr lang="en-US" altLang="ja-JP" sz="2200" b="0" i="1" smtClean="0">
                            <a:latin typeface="Cambria Math" panose="02040503050406030204" pitchFamily="18" charset="0"/>
                            <a:ea typeface="Cambria Math" panose="02040503050406030204" pitchFamily="18" charset="0"/>
                          </a:rPr>
                          <m:t>𝜆</m:t>
                        </m:r>
                      </m:e>
                      <m:sub>
                        <m:r>
                          <a:rPr lang="en-US" altLang="ja-JP" sz="2200" b="0" i="1" smtClean="0">
                            <a:latin typeface="Cambria Math" panose="02040503050406030204" pitchFamily="18" charset="0"/>
                            <a:ea typeface="Cambria Math" panose="02040503050406030204" pitchFamily="18" charset="0"/>
                          </a:rPr>
                          <m:t>𝐶𝑜𝑢𝑛𝑡𝑟𝑦</m:t>
                        </m:r>
                      </m:sub>
                    </m:sSub>
                  </m:oMath>
                </a14:m>
                <a:r>
                  <a:rPr lang="ja-JP" altLang="en-US" sz="2200" dirty="0"/>
                  <a:t>＝自国マーケット・ポートフォリオのリスクプレミアム</a:t>
                </a:r>
                <a:endParaRPr lang="en-US" altLang="ja-JP" sz="2200" dirty="0"/>
              </a:p>
            </p:txBody>
          </p:sp>
        </mc:Choice>
        <mc:Fallback xmlns="">
          <p:sp>
            <p:nvSpPr>
              <p:cNvPr id="7" name="コンテンツ プレースホルダー 2">
                <a:extLst>
                  <a:ext uri="{FF2B5EF4-FFF2-40B4-BE49-F238E27FC236}">
                    <a16:creationId xmlns:a16="http://schemas.microsoft.com/office/drawing/2014/main" id="{A979C705-3D44-B1E0-0819-BAB60319F9C3}"/>
                  </a:ext>
                </a:extLst>
              </p:cNvPr>
              <p:cNvSpPr>
                <a:spLocks noGrp="1" noRot="1" noChangeAspect="1" noMove="1" noResize="1" noEditPoints="1" noAdjustHandles="1" noChangeArrowheads="1" noChangeShapeType="1" noTextEdit="1"/>
              </p:cNvSpPr>
              <p:nvPr>
                <p:ph idx="1"/>
              </p:nvPr>
            </p:nvSpPr>
            <p:spPr>
              <a:xfrm>
                <a:off x="71643" y="1577277"/>
                <a:ext cx="12324230" cy="4343400"/>
              </a:xfrm>
              <a:blipFill>
                <a:blip r:embed="rId3"/>
                <a:stretch>
                  <a:fillRect l="-643" t="-983" r="-1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6644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C1C24-25D1-5621-A2B7-C3103FDE1ECE}"/>
              </a:ext>
            </a:extLst>
          </p:cNvPr>
          <p:cNvSpPr>
            <a:spLocks noGrp="1"/>
          </p:cNvSpPr>
          <p:nvPr>
            <p:ph type="title"/>
          </p:nvPr>
        </p:nvSpPr>
        <p:spPr>
          <a:xfrm>
            <a:off x="300735" y="228093"/>
            <a:ext cx="6523960" cy="777142"/>
          </a:xfrm>
        </p:spPr>
        <p:txBody>
          <a:bodyPr>
            <a:noAutofit/>
          </a:bodyPr>
          <a:lstStyle/>
          <a:p>
            <a:r>
              <a:rPr lang="ja-JP" altLang="en-US" dirty="0"/>
              <a:t>補論：</a:t>
            </a:r>
            <a:r>
              <a:rPr lang="ja-JP" altLang="en-US" sz="2800" dirty="0"/>
              <a:t>株式市場の統合化と投資戦略</a:t>
            </a:r>
            <a:endParaRPr kumimoji="1" lang="ja-JP" altLang="en-US" dirty="0"/>
          </a:p>
        </p:txBody>
      </p:sp>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65</a:t>
            </a:fld>
            <a:endParaRPr lang="en-US" dirty="0"/>
          </a:p>
        </p:txBody>
      </p:sp>
      <p:sp>
        <p:nvSpPr>
          <p:cNvPr id="7" name="コンテンツ プレースホルダー 2">
            <a:extLst>
              <a:ext uri="{FF2B5EF4-FFF2-40B4-BE49-F238E27FC236}">
                <a16:creationId xmlns:a16="http://schemas.microsoft.com/office/drawing/2014/main" id="{A979C705-3D44-B1E0-0819-BAB60319F9C3}"/>
              </a:ext>
            </a:extLst>
          </p:cNvPr>
          <p:cNvSpPr>
            <a:spLocks noGrp="1"/>
          </p:cNvSpPr>
          <p:nvPr>
            <p:ph idx="1"/>
          </p:nvPr>
        </p:nvSpPr>
        <p:spPr>
          <a:xfrm>
            <a:off x="373524" y="1556947"/>
            <a:ext cx="11444952" cy="4550229"/>
          </a:xfrm>
        </p:spPr>
        <p:txBody>
          <a:bodyPr>
            <a:noAutofit/>
          </a:bodyPr>
          <a:lstStyle/>
          <a:p>
            <a:pPr marL="0" indent="0">
              <a:buFont typeface="Arial" panose="020B0604020202020204" pitchFamily="34" charset="0"/>
              <a:buNone/>
            </a:pPr>
            <a:r>
              <a:rPr lang="ja-JP" altLang="en-US" sz="2300" dirty="0"/>
              <a:t>国際投資の主目的</a:t>
            </a:r>
            <a:endParaRPr lang="en-US" altLang="ja-JP" sz="2300" dirty="0"/>
          </a:p>
          <a:p>
            <a:pPr marL="0" indent="0">
              <a:buFont typeface="Arial" panose="020B0604020202020204" pitchFamily="34" charset="0"/>
              <a:buNone/>
            </a:pPr>
            <a:r>
              <a:rPr lang="ja-JP" altLang="en-US" sz="2200" dirty="0"/>
              <a:t>分断された市場に投資することによるリターンの獲得とリスク低減効果にあるとする場合</a:t>
            </a:r>
            <a:endParaRPr lang="en-US" altLang="ja-JP" sz="2200" dirty="0"/>
          </a:p>
          <a:p>
            <a:pPr marL="0" indent="0">
              <a:buFont typeface="Arial" panose="020B0604020202020204" pitchFamily="34" charset="0"/>
              <a:buNone/>
            </a:pPr>
            <a:r>
              <a:rPr lang="en-US" altLang="ja-JP" sz="200" dirty="0"/>
              <a:t> </a:t>
            </a:r>
          </a:p>
          <a:p>
            <a:pPr marL="0" indent="0">
              <a:buFont typeface="Arial" panose="020B0604020202020204" pitchFamily="34" charset="0"/>
              <a:buNone/>
            </a:pPr>
            <a:r>
              <a:rPr lang="ja-JP" altLang="en-US" sz="2300" dirty="0"/>
              <a:t>・分断された市場では各国で別々の株価が形成されるため、仮に全く同じ</a:t>
            </a:r>
            <a:r>
              <a:rPr lang="en-US" altLang="ja-JP" sz="2300" dirty="0"/>
              <a:t>CF</a:t>
            </a:r>
            <a:r>
              <a:rPr lang="ja-JP" altLang="en-US" sz="2300" dirty="0"/>
              <a:t>特性を</a:t>
            </a:r>
            <a:br>
              <a:rPr lang="en-US" altLang="ja-JP" sz="2300" dirty="0"/>
            </a:br>
            <a:r>
              <a:rPr lang="ja-JP" altLang="en-US" sz="2300" dirty="0"/>
              <a:t>　持つ企業があったとしても、国によって異なる価格になる可能性がある</a:t>
            </a:r>
            <a:br>
              <a:rPr lang="en-US" altLang="ja-JP" sz="2300" dirty="0"/>
            </a:br>
            <a:r>
              <a:rPr lang="ja-JP" altLang="en-US" sz="2300" dirty="0"/>
              <a:t>　異なる基準に基づいて価格が形成されていれば、どちらが割安なのか比較できない</a:t>
            </a:r>
            <a:endParaRPr lang="en-US" altLang="ja-JP" sz="2300" dirty="0"/>
          </a:p>
          <a:p>
            <a:pPr marL="0" indent="0">
              <a:buNone/>
            </a:pPr>
            <a:r>
              <a:rPr lang="ja-JP" altLang="en-US" sz="2300" dirty="0"/>
              <a:t>➡分断された市場間では国を超えた銘柄比較が困難</a:t>
            </a:r>
            <a:endParaRPr lang="en-US" altLang="ja-JP" sz="2300" dirty="0"/>
          </a:p>
          <a:p>
            <a:pPr marL="0" indent="0">
              <a:buNone/>
            </a:pPr>
            <a:r>
              <a:rPr lang="ja-JP" altLang="en-US" sz="1500" dirty="0"/>
              <a:t>　</a:t>
            </a:r>
            <a:endParaRPr lang="en-US" altLang="ja-JP" sz="1500" dirty="0"/>
          </a:p>
          <a:p>
            <a:pPr marL="0" indent="0">
              <a:buNone/>
            </a:pPr>
            <a:r>
              <a:rPr lang="ja-JP" altLang="en-US" sz="2300" dirty="0"/>
              <a:t>分断された市場では、銘柄選択を先に行うことは難しい</a:t>
            </a:r>
            <a:br>
              <a:rPr lang="en-US" altLang="ja-JP" sz="2300" dirty="0"/>
            </a:br>
            <a:r>
              <a:rPr lang="ja-JP" altLang="en-US" sz="2300" dirty="0"/>
              <a:t>最初にカントリー・アロケーションを決定し、次に国別に銘柄選択を行って</a:t>
            </a:r>
            <a:br>
              <a:rPr lang="en-US" altLang="ja-JP" sz="2300" dirty="0"/>
            </a:br>
            <a:r>
              <a:rPr lang="ja-JP" altLang="en-US" sz="2300" dirty="0"/>
              <a:t>ポートフォリオを構築する</a:t>
            </a:r>
            <a:r>
              <a:rPr lang="ja-JP" altLang="en-US" sz="2300" b="1" dirty="0">
                <a:solidFill>
                  <a:srgbClr val="FF0000"/>
                </a:solidFill>
              </a:rPr>
              <a:t>トップダウン・アプローチ</a:t>
            </a:r>
            <a:r>
              <a:rPr lang="ja-JP" altLang="en-US" sz="2300" dirty="0"/>
              <a:t>が有効だと考えられる</a:t>
            </a:r>
            <a:endParaRPr lang="en-US" altLang="ja-JP" sz="2300" dirty="0"/>
          </a:p>
        </p:txBody>
      </p:sp>
    </p:spTree>
    <p:extLst>
      <p:ext uri="{BB962C8B-B14F-4D97-AF65-F5344CB8AC3E}">
        <p14:creationId xmlns:p14="http://schemas.microsoft.com/office/powerpoint/2010/main" val="3580446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59F609-426F-06C8-0C38-43B8A782917D}"/>
              </a:ext>
            </a:extLst>
          </p:cNvPr>
          <p:cNvSpPr>
            <a:spLocks noGrp="1"/>
          </p:cNvSpPr>
          <p:nvPr>
            <p:ph type="sldNum" sz="quarter" idx="12"/>
          </p:nvPr>
        </p:nvSpPr>
        <p:spPr/>
        <p:txBody>
          <a:bodyPr/>
          <a:lstStyle/>
          <a:p>
            <a:fld id="{8A7A6979-0714-4377-B894-6BE4C2D6E202}" type="slidenum">
              <a:rPr lang="en-US" smtClean="0"/>
              <a:pPr/>
              <a:t>66</a:t>
            </a:fld>
            <a:endParaRPr lang="en-US" dirty="0"/>
          </a:p>
        </p:txBody>
      </p:sp>
      <p:sp>
        <p:nvSpPr>
          <p:cNvPr id="7" name="コンテンツ プレースホルダー 2">
            <a:extLst>
              <a:ext uri="{FF2B5EF4-FFF2-40B4-BE49-F238E27FC236}">
                <a16:creationId xmlns:a16="http://schemas.microsoft.com/office/drawing/2014/main" id="{A979C705-3D44-B1E0-0819-BAB60319F9C3}"/>
              </a:ext>
            </a:extLst>
          </p:cNvPr>
          <p:cNvSpPr>
            <a:spLocks noGrp="1"/>
          </p:cNvSpPr>
          <p:nvPr>
            <p:ph idx="1"/>
          </p:nvPr>
        </p:nvSpPr>
        <p:spPr>
          <a:xfrm>
            <a:off x="300735" y="1302817"/>
            <a:ext cx="11675601" cy="5114620"/>
          </a:xfrm>
        </p:spPr>
        <p:txBody>
          <a:bodyPr>
            <a:noAutofit/>
          </a:bodyPr>
          <a:lstStyle/>
          <a:p>
            <a:pPr marL="0" indent="0">
              <a:buFont typeface="Arial" panose="020B0604020202020204" pitchFamily="34" charset="0"/>
              <a:buNone/>
            </a:pPr>
            <a:r>
              <a:rPr lang="ja-JP" altLang="en-US" sz="2300" dirty="0"/>
              <a:t>国際株式市場が十分に統合化されているとする場合</a:t>
            </a:r>
            <a:endParaRPr lang="en-US" altLang="ja-JP" sz="2300" dirty="0"/>
          </a:p>
          <a:p>
            <a:pPr marL="0" indent="0">
              <a:buFont typeface="Arial" panose="020B0604020202020204" pitchFamily="34" charset="0"/>
              <a:buNone/>
            </a:pPr>
            <a:r>
              <a:rPr lang="ja-JP" altLang="en-US" sz="200" dirty="0"/>
              <a:t>　</a:t>
            </a:r>
            <a:endParaRPr lang="en-US" altLang="ja-JP" sz="200" dirty="0"/>
          </a:p>
          <a:p>
            <a:pPr marL="0" indent="0">
              <a:buFont typeface="Arial" panose="020B0604020202020204" pitchFamily="34" charset="0"/>
              <a:buNone/>
            </a:pPr>
            <a:r>
              <a:rPr lang="ja-JP" altLang="en-US" sz="2300" dirty="0"/>
              <a:t>・国ごとの期待リターンの相違は、産業構成や個別銘柄のリスク特性の違いに起因し、</a:t>
            </a:r>
            <a:br>
              <a:rPr lang="en-US" altLang="ja-JP" sz="2300" dirty="0"/>
            </a:br>
            <a:r>
              <a:rPr lang="ja-JP" altLang="en-US" sz="2300" dirty="0"/>
              <a:t>　国自体の選択に起因するものでは無い</a:t>
            </a:r>
            <a:endParaRPr lang="en-US" altLang="ja-JP" sz="2300" dirty="0"/>
          </a:p>
          <a:p>
            <a:pPr marL="0" indent="0">
              <a:buFont typeface="Arial" panose="020B0604020202020204" pitchFamily="34" charset="0"/>
              <a:buNone/>
            </a:pPr>
            <a:r>
              <a:rPr lang="ja-JP" altLang="en-US" sz="2300" dirty="0"/>
              <a:t>➡国が異なっても株価形成の基準は類似しており、銘柄の比較は十分可能である</a:t>
            </a:r>
            <a:endParaRPr lang="en-US" altLang="ja-JP" sz="2300" dirty="0"/>
          </a:p>
          <a:p>
            <a:pPr marL="0" indent="0">
              <a:buFont typeface="Arial" panose="020B0604020202020204" pitchFamily="34" charset="0"/>
              <a:buNone/>
            </a:pPr>
            <a:r>
              <a:rPr lang="ja-JP" altLang="en-US" sz="200" dirty="0"/>
              <a:t>　</a:t>
            </a:r>
            <a:endParaRPr lang="en-US" altLang="ja-JP" sz="200" dirty="0"/>
          </a:p>
          <a:p>
            <a:pPr marL="0" indent="0">
              <a:buFont typeface="Arial" panose="020B0604020202020204" pitchFamily="34" charset="0"/>
              <a:buNone/>
            </a:pPr>
            <a:r>
              <a:rPr lang="ja-JP" altLang="en-US" sz="2300" dirty="0"/>
              <a:t>統合化された市場では、どの国の銘柄なのかよりも、どの業種の銘柄なのかが重要</a:t>
            </a:r>
            <a:br>
              <a:rPr lang="en-US" altLang="ja-JP" sz="2300" dirty="0"/>
            </a:br>
            <a:r>
              <a:rPr lang="ja-JP" altLang="en-US" sz="2300" dirty="0"/>
              <a:t>最初に同一業種内での銘柄選択が行われ、国のウェイトはその結果として決定される</a:t>
            </a:r>
            <a:br>
              <a:rPr lang="en-US" altLang="ja-JP" sz="2300" dirty="0"/>
            </a:br>
            <a:r>
              <a:rPr lang="ja-JP" altLang="en-US" sz="2300" dirty="0"/>
              <a:t>ような</a:t>
            </a:r>
            <a:r>
              <a:rPr lang="ja-JP" altLang="en-US" sz="2300" b="1" dirty="0">
                <a:solidFill>
                  <a:srgbClr val="FF0000"/>
                </a:solidFill>
              </a:rPr>
              <a:t>ボトムアップ・アプローチ</a:t>
            </a:r>
            <a:r>
              <a:rPr lang="ja-JP" altLang="en-US" sz="2300" dirty="0"/>
              <a:t>が有効だと考えられる</a:t>
            </a:r>
            <a:endParaRPr lang="en-US" altLang="ja-JP" sz="2300" dirty="0"/>
          </a:p>
          <a:p>
            <a:pPr marL="0" indent="0">
              <a:buFont typeface="Arial" panose="020B0604020202020204" pitchFamily="34" charset="0"/>
              <a:buNone/>
            </a:pPr>
            <a:r>
              <a:rPr lang="ja-JP" altLang="en-US" sz="200" dirty="0"/>
              <a:t>　</a:t>
            </a:r>
            <a:endParaRPr lang="en-US" altLang="ja-JP" sz="200" dirty="0"/>
          </a:p>
          <a:p>
            <a:pPr marL="0" indent="0">
              <a:buFont typeface="Arial" panose="020B0604020202020204" pitchFamily="34" charset="0"/>
              <a:buNone/>
            </a:pPr>
            <a:r>
              <a:rPr lang="ja-JP" altLang="en-US" sz="2300" dirty="0"/>
              <a:t>実際、欧州地域では</a:t>
            </a:r>
            <a:r>
              <a:rPr lang="en-US" altLang="ja-JP" sz="2300" dirty="0"/>
              <a:t>1999</a:t>
            </a:r>
            <a:r>
              <a:rPr lang="ja-JP" altLang="en-US" sz="2300" dirty="0"/>
              <a:t>年の通貨統合で共通通貨であるユーロが導入された影響もあり、地域内では国にとらわれない横断的なアプローチをとるのが一般的になっている</a:t>
            </a:r>
            <a:endParaRPr lang="en-US" altLang="ja-JP" sz="2300" dirty="0"/>
          </a:p>
          <a:p>
            <a:pPr marL="0" indent="0">
              <a:buFont typeface="Arial" panose="020B0604020202020204" pitchFamily="34" charset="0"/>
              <a:buNone/>
            </a:pPr>
            <a:r>
              <a:rPr lang="ja-JP" altLang="en-US" sz="2300" dirty="0"/>
              <a:t>◎市場統合化の程度を勘案して、トップダウン、ボトムアップ、どちらのアプローチ</a:t>
            </a:r>
            <a:br>
              <a:rPr lang="en-US" altLang="ja-JP" sz="2300" dirty="0"/>
            </a:br>
            <a:r>
              <a:rPr lang="ja-JP" altLang="en-US" sz="2300" dirty="0"/>
              <a:t>　が妥当なのかを検討することが重要</a:t>
            </a:r>
            <a:endParaRPr lang="en-US" altLang="ja-JP" sz="2300" dirty="0"/>
          </a:p>
        </p:txBody>
      </p:sp>
      <p:sp>
        <p:nvSpPr>
          <p:cNvPr id="9" name="タイトル 1">
            <a:extLst>
              <a:ext uri="{FF2B5EF4-FFF2-40B4-BE49-F238E27FC236}">
                <a16:creationId xmlns:a16="http://schemas.microsoft.com/office/drawing/2014/main" id="{4026AFEB-D19D-BF67-2E98-4DEA19974C89}"/>
              </a:ext>
            </a:extLst>
          </p:cNvPr>
          <p:cNvSpPr>
            <a:spLocks noGrp="1"/>
          </p:cNvSpPr>
          <p:nvPr>
            <p:ph type="title"/>
          </p:nvPr>
        </p:nvSpPr>
        <p:spPr>
          <a:xfrm>
            <a:off x="300735" y="228093"/>
            <a:ext cx="6523960" cy="777142"/>
          </a:xfrm>
        </p:spPr>
        <p:txBody>
          <a:bodyPr>
            <a:noAutofit/>
          </a:bodyPr>
          <a:lstStyle/>
          <a:p>
            <a:r>
              <a:rPr lang="ja-JP" altLang="en-US" dirty="0"/>
              <a:t>補論：</a:t>
            </a:r>
            <a:r>
              <a:rPr lang="ja-JP" altLang="en-US" sz="2800" dirty="0"/>
              <a:t>株式市場の統合化と投資戦略</a:t>
            </a:r>
            <a:endParaRPr kumimoji="1" lang="ja-JP" altLang="en-US" dirty="0"/>
          </a:p>
        </p:txBody>
      </p:sp>
    </p:spTree>
    <p:extLst>
      <p:ext uri="{BB962C8B-B14F-4D97-AF65-F5344CB8AC3E}">
        <p14:creationId xmlns:p14="http://schemas.microsoft.com/office/powerpoint/2010/main" val="115918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65EE-954E-FC97-6E0C-A275502A4C28}"/>
              </a:ext>
            </a:extLst>
          </p:cNvPr>
          <p:cNvSpPr>
            <a:spLocks noGrp="1"/>
          </p:cNvSpPr>
          <p:nvPr>
            <p:ph type="title"/>
          </p:nvPr>
        </p:nvSpPr>
        <p:spPr>
          <a:xfrm>
            <a:off x="1600200" y="1344168"/>
            <a:ext cx="8991600" cy="1645920"/>
          </a:xfrm>
        </p:spPr>
        <p:txBody>
          <a:bodyPr/>
          <a:lstStyle/>
          <a:p>
            <a:r>
              <a:rPr kumimoji="1" lang="ja-JP" altLang="en-US" dirty="0"/>
              <a:t>ご清聴ありがとうございました</a:t>
            </a:r>
          </a:p>
        </p:txBody>
      </p:sp>
      <p:sp>
        <p:nvSpPr>
          <p:cNvPr id="4" name="スライド番号プレースホルダー 3">
            <a:extLst>
              <a:ext uri="{FF2B5EF4-FFF2-40B4-BE49-F238E27FC236}">
                <a16:creationId xmlns:a16="http://schemas.microsoft.com/office/drawing/2014/main" id="{5DB050B5-B0C0-3DED-F939-F09FC8CDBD22}"/>
              </a:ext>
            </a:extLst>
          </p:cNvPr>
          <p:cNvSpPr>
            <a:spLocks noGrp="1"/>
          </p:cNvSpPr>
          <p:nvPr>
            <p:ph type="sldNum" sz="quarter" idx="12"/>
          </p:nvPr>
        </p:nvSpPr>
        <p:spPr/>
        <p:txBody>
          <a:bodyPr/>
          <a:lstStyle/>
          <a:p>
            <a:fld id="{8A7A6979-0714-4377-B894-6BE4C2D6E202}" type="slidenum">
              <a:rPr lang="en-US" smtClean="0"/>
              <a:pPr/>
              <a:t>67</a:t>
            </a:fld>
            <a:endParaRPr lang="en-US" dirty="0"/>
          </a:p>
        </p:txBody>
      </p:sp>
      <p:sp>
        <p:nvSpPr>
          <p:cNvPr id="3" name="タイトル 1">
            <a:extLst>
              <a:ext uri="{FF2B5EF4-FFF2-40B4-BE49-F238E27FC236}">
                <a16:creationId xmlns:a16="http://schemas.microsoft.com/office/drawing/2014/main" id="{AF53187C-1BBF-5087-2DDD-25EC470E79EC}"/>
              </a:ext>
            </a:extLst>
          </p:cNvPr>
          <p:cNvSpPr txBox="1">
            <a:spLocks/>
          </p:cNvSpPr>
          <p:nvPr/>
        </p:nvSpPr>
        <p:spPr bwMode="blackWhite">
          <a:xfrm>
            <a:off x="1600200" y="3166364"/>
            <a:ext cx="8991600" cy="2864612"/>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kumimoji="1" sz="3800" kern="1200" cap="all" spc="200" baseline="0">
                <a:solidFill>
                  <a:srgbClr val="262626"/>
                </a:solidFill>
                <a:latin typeface="+mj-lt"/>
                <a:ea typeface="+mj-ea"/>
                <a:cs typeface="+mj-cs"/>
              </a:defRPr>
            </a:lvl1pPr>
          </a:lstStyle>
          <a:p>
            <a:r>
              <a:rPr lang="ja-JP" altLang="en-US" sz="2000" dirty="0"/>
              <a:t>参考文献</a:t>
            </a:r>
            <a:endParaRPr lang="en-US" altLang="ja-JP" sz="2000" dirty="0"/>
          </a:p>
          <a:p>
            <a:endParaRPr lang="en-US" altLang="ja-JP" sz="2000" dirty="0"/>
          </a:p>
          <a:p>
            <a:pPr algn="l"/>
            <a:r>
              <a:rPr lang="ja-JP" altLang="en-US" sz="2000" dirty="0"/>
              <a:t>伊藤敬介・荻島誠治・諏訪部貴嗣「新・証券投資論</a:t>
            </a:r>
            <a:r>
              <a:rPr lang="en-US" altLang="ja-JP" sz="2000" dirty="0"/>
              <a:t>Ⅱ</a:t>
            </a:r>
            <a:r>
              <a:rPr lang="ja-JP" altLang="en-US" sz="2000" dirty="0"/>
              <a:t>実務篇」</a:t>
            </a:r>
            <a:endParaRPr lang="en-US" altLang="ja-JP" sz="2000" dirty="0"/>
          </a:p>
          <a:p>
            <a:pPr algn="l"/>
            <a:r>
              <a:rPr lang="ja-JP" altLang="en-US" sz="2000" dirty="0"/>
              <a:t>佐野三郎「パーフェクト証券アナリスト第</a:t>
            </a:r>
            <a:r>
              <a:rPr lang="en-US" altLang="ja-JP" sz="2000" dirty="0"/>
              <a:t>2</a:t>
            </a:r>
            <a:r>
              <a:rPr lang="ja-JP" altLang="en-US" sz="2000" dirty="0"/>
              <a:t>次レベル」</a:t>
            </a:r>
            <a:endParaRPr lang="en-US" altLang="ja-JP" sz="2000" dirty="0"/>
          </a:p>
          <a:p>
            <a:pPr algn="l"/>
            <a:r>
              <a:rPr lang="ja-JP" altLang="en-US" sz="2000" dirty="0"/>
              <a:t>山嵜輝「デリバティブ入門」</a:t>
            </a:r>
            <a:endParaRPr lang="en-US" altLang="ja-JP" sz="2000" dirty="0"/>
          </a:p>
          <a:p>
            <a:pPr algn="l"/>
            <a:r>
              <a:rPr lang="ja-JP" altLang="en-US" sz="2000" dirty="0"/>
              <a:t>山嵜輝「確率統計入門」</a:t>
            </a:r>
            <a:endParaRPr lang="en-US" altLang="ja-JP" sz="2000" dirty="0"/>
          </a:p>
          <a:p>
            <a:endParaRPr lang="en-US" altLang="ja-JP" sz="2000" dirty="0"/>
          </a:p>
        </p:txBody>
      </p:sp>
    </p:spTree>
    <p:extLst>
      <p:ext uri="{BB962C8B-B14F-4D97-AF65-F5344CB8AC3E}">
        <p14:creationId xmlns:p14="http://schemas.microsoft.com/office/powerpoint/2010/main" val="1190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1064E52-E06A-7605-F5E0-C4CD8043EAA9}"/>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29718C6A-E01B-2D1D-8E7D-0152A8C126B6}"/>
                  </a:ext>
                </a:extLst>
              </p:cNvPr>
              <p:cNvSpPr txBox="1">
                <a:spLocks/>
              </p:cNvSpPr>
              <p:nvPr/>
            </p:nvSpPr>
            <p:spPr>
              <a:xfrm>
                <a:off x="441879" y="412096"/>
                <a:ext cx="11308241" cy="6033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500" b="1" dirty="0"/>
                  <a:t>フォワード（先渡し）レートはどのように決まるのか</a:t>
                </a:r>
                <a:r>
                  <a:rPr lang="ja-JP" altLang="en-US" sz="2500" dirty="0"/>
                  <a:t>（教</a:t>
                </a:r>
                <a:r>
                  <a:rPr lang="en-US" altLang="ja-JP" sz="2500" dirty="0"/>
                  <a:t>p.180 </a:t>
                </a:r>
                <a:r>
                  <a:rPr lang="ja-JP" altLang="en-US" sz="2500" dirty="0"/>
                  <a:t>）</a:t>
                </a:r>
                <a:endParaRPr lang="en-US" altLang="ja-JP" sz="2500" dirty="0"/>
              </a:p>
              <a:p>
                <a:pPr marL="0" indent="0">
                  <a:buFont typeface="Arial" panose="020B0604020202020204" pitchFamily="34" charset="0"/>
                  <a:buNone/>
                </a:pPr>
                <a:endParaRPr lang="en-US" altLang="ja-JP" sz="2500" b="1" dirty="0"/>
              </a:p>
              <a:p>
                <a:pPr marL="0" indent="0">
                  <a:buFont typeface="Arial" panose="020B0604020202020204" pitchFamily="34" charset="0"/>
                  <a:buNone/>
                </a:pPr>
                <a:r>
                  <a:rPr lang="ja-JP" altLang="en-US" sz="2500" dirty="0"/>
                  <a:t>無裁定取引条件：初期投資コストが等しく、リスクのない</a:t>
                </a:r>
                <a:r>
                  <a:rPr lang="en-US" altLang="ja-JP" sz="2500" dirty="0"/>
                  <a:t>2</a:t>
                </a:r>
                <a:r>
                  <a:rPr lang="ja-JP" altLang="en-US" sz="2500" dirty="0"/>
                  <a:t>つの投資戦略が</a:t>
                </a:r>
                <a:br>
                  <a:rPr lang="en-US" altLang="ja-JP" sz="2500" dirty="0"/>
                </a:br>
                <a:r>
                  <a:rPr lang="ja-JP" altLang="en-US" sz="2500" dirty="0"/>
                  <a:t>　　　　　　　　あったとき、これらの戦略の結果は同じでなければならない</a:t>
                </a:r>
                <a:endParaRPr lang="en-US" altLang="ja-JP" sz="2500" dirty="0"/>
              </a:p>
              <a:p>
                <a:pPr marL="0" indent="0">
                  <a:buFont typeface="Arial" panose="020B0604020202020204" pitchFamily="34" charset="0"/>
                  <a:buNone/>
                </a:pPr>
                <a:endParaRPr lang="en-US" altLang="ja-JP" sz="2500" dirty="0"/>
              </a:p>
              <a:p>
                <a:pPr marL="0" indent="0">
                  <a:buFont typeface="Arial" panose="020B0604020202020204" pitchFamily="34" charset="0"/>
                  <a:buNone/>
                </a:pPr>
                <a:endParaRPr lang="en-US" altLang="ja-JP" sz="2500" dirty="0"/>
              </a:p>
              <a:p>
                <a:pPr marL="0" indent="0">
                  <a:buNone/>
                </a:pPr>
                <a:r>
                  <a:rPr lang="ja-JP" altLang="en-US" sz="2500" b="0" dirty="0"/>
                  <a:t>　</a:t>
                </a:r>
                <a14:m>
                  <m:oMath xmlns:m="http://schemas.openxmlformats.org/officeDocument/2006/math">
                    <m:r>
                      <a:rPr lang="ja-JP" altLang="en-US" sz="2500" i="1">
                        <a:latin typeface="Cambria Math" panose="02040503050406030204" pitchFamily="18" charset="0"/>
                      </a:rPr>
                      <m:t>　</m:t>
                    </m:r>
                    <m:r>
                      <a:rPr lang="ja-JP" altLang="en-US" sz="2500" i="1" smtClean="0">
                        <a:latin typeface="Cambria Math" panose="02040503050406030204" pitchFamily="18" charset="0"/>
                      </a:rPr>
                      <m:t>　</m:t>
                    </m:r>
                    <m:r>
                      <a:rPr lang="ja-JP" altLang="en-US" sz="2500" i="1">
                        <a:latin typeface="Cambria Math" panose="02040503050406030204" pitchFamily="18" charset="0"/>
                      </a:rPr>
                      <m:t>　</m:t>
                    </m:r>
                    <m:r>
                      <a:rPr lang="ja-JP" altLang="en-US" sz="2500" i="1" smtClean="0">
                        <a:latin typeface="Cambria Math" panose="02040503050406030204" pitchFamily="18" charset="0"/>
                      </a:rPr>
                      <m:t>　</m:t>
                    </m:r>
                    <m:r>
                      <a:rPr lang="ja-JP" altLang="en-US" sz="2500" i="1">
                        <a:latin typeface="Cambria Math" panose="02040503050406030204" pitchFamily="18" charset="0"/>
                      </a:rPr>
                      <m:t>　</m:t>
                    </m:r>
                    <m:r>
                      <a:rPr lang="ja-JP" altLang="en-US" sz="2500" i="1" smtClean="0">
                        <a:latin typeface="Cambria Math" panose="02040503050406030204" pitchFamily="18" charset="0"/>
                      </a:rPr>
                      <m:t>　</m:t>
                    </m:r>
                    <m:r>
                      <a:rPr lang="ja-JP" altLang="en-US" sz="2500" i="1">
                        <a:latin typeface="Cambria Math" panose="02040503050406030204" pitchFamily="18" charset="0"/>
                      </a:rPr>
                      <m:t>　</m:t>
                    </m:r>
                    <m:r>
                      <a:rPr lang="ja-JP" altLang="en-US" sz="2500" i="1" smtClean="0">
                        <a:latin typeface="Cambria Math" panose="02040503050406030204" pitchFamily="18" charset="0"/>
                      </a:rPr>
                      <m:t>　</m:t>
                    </m:r>
                    <m:r>
                      <a:rPr lang="en-US" altLang="ja-JP" sz="2500" b="0" i="1" smtClean="0">
                        <a:latin typeface="Cambria Math" panose="02040503050406030204" pitchFamily="18" charset="0"/>
                      </a:rPr>
                      <m:t>1+</m:t>
                    </m:r>
                    <m:sSub>
                      <m:sSubPr>
                        <m:ctrlPr>
                          <a:rPr lang="en-US" altLang="ja-JP" sz="2500" b="0" i="1" smtClean="0">
                            <a:latin typeface="Cambria Math" panose="02040503050406030204" pitchFamily="18" charset="0"/>
                          </a:rPr>
                        </m:ctrlPr>
                      </m:sSubPr>
                      <m:e>
                        <m:r>
                          <a:rPr lang="en-US" altLang="ja-JP" sz="2500" b="0" i="1" smtClean="0">
                            <a:latin typeface="Cambria Math" panose="02040503050406030204" pitchFamily="18" charset="0"/>
                          </a:rPr>
                          <m:t>𝑟</m:t>
                        </m:r>
                      </m:e>
                      <m:sub>
                        <m:r>
                          <a:rPr lang="en-US" altLang="ja-JP" sz="2500" b="0" i="1" smtClean="0">
                            <a:latin typeface="Cambria Math" panose="02040503050406030204" pitchFamily="18" charset="0"/>
                          </a:rPr>
                          <m:t>𝐽</m:t>
                        </m:r>
                      </m:sub>
                    </m:sSub>
                  </m:oMath>
                </a14:m>
                <a:r>
                  <a:rPr lang="en-US" altLang="ja-JP" sz="2500" dirty="0"/>
                  <a:t>  </a:t>
                </a:r>
                <a:r>
                  <a:rPr lang="ja-JP" altLang="en-US" sz="2500" dirty="0"/>
                  <a:t>　＝　  </a:t>
                </a:r>
                <a:r>
                  <a:rPr lang="en-US" altLang="ja-JP" sz="2500" dirty="0"/>
                  <a:t> </a:t>
                </a:r>
                <a14:m>
                  <m:oMath xmlns:m="http://schemas.openxmlformats.org/officeDocument/2006/math">
                    <m:d>
                      <m:dPr>
                        <m:begChr m:val="["/>
                        <m:endChr m:val="]"/>
                        <m:ctrlPr>
                          <a:rPr lang="en-US" altLang="ja-JP" sz="2500" b="0" i="1" dirty="0" smtClean="0">
                            <a:latin typeface="Cambria Math" panose="02040503050406030204" pitchFamily="18" charset="0"/>
                            <a:ea typeface="Cambria Math" panose="02040503050406030204" pitchFamily="18" charset="0"/>
                          </a:rPr>
                        </m:ctrlPr>
                      </m:dPr>
                      <m:e>
                        <m:f>
                          <m:fPr>
                            <m:ctrlPr>
                              <a:rPr lang="en-US" altLang="ja-JP" sz="2500" b="0" i="1" dirty="0" smtClean="0">
                                <a:latin typeface="Cambria Math" panose="02040503050406030204" pitchFamily="18" charset="0"/>
                                <a:ea typeface="Cambria Math" panose="02040503050406030204" pitchFamily="18" charset="0"/>
                              </a:rPr>
                            </m:ctrlPr>
                          </m:fPr>
                          <m:num>
                            <m:r>
                              <a:rPr lang="en-US" altLang="ja-JP" sz="2500" b="0" i="1" dirty="0" smtClean="0">
                                <a:latin typeface="Cambria Math" panose="02040503050406030204" pitchFamily="18" charset="0"/>
                                <a:ea typeface="Cambria Math" panose="02040503050406030204" pitchFamily="18" charset="0"/>
                              </a:rPr>
                              <m:t>1</m:t>
                            </m:r>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den>
                        </m:f>
                        <m:r>
                          <a:rPr lang="en-US" altLang="ja-JP" sz="2500" b="0" i="1" dirty="0" smtClean="0">
                            <a:latin typeface="Cambria Math" panose="02040503050406030204" pitchFamily="18" charset="0"/>
                            <a:ea typeface="Cambria Math" panose="02040503050406030204" pitchFamily="18" charset="0"/>
                          </a:rPr>
                          <m:t>×(1+</m:t>
                        </m:r>
                        <m:sSub>
                          <m:sSubPr>
                            <m:ctrlPr>
                              <a:rPr lang="en-US" altLang="ja-JP" sz="2500" b="0" i="1" dirty="0" smtClean="0">
                                <a:latin typeface="Cambria Math" panose="02040503050406030204" pitchFamily="18" charset="0"/>
                                <a:ea typeface="Cambria Math" panose="02040503050406030204" pitchFamily="18" charset="0"/>
                              </a:rPr>
                            </m:ctrlPr>
                          </m:sSubPr>
                          <m:e>
                            <m:r>
                              <a:rPr lang="en-US" altLang="ja-JP" sz="2500" b="0" i="1" dirty="0" smtClean="0">
                                <a:latin typeface="Cambria Math" panose="02040503050406030204" pitchFamily="18" charset="0"/>
                                <a:ea typeface="Cambria Math" panose="02040503050406030204" pitchFamily="18" charset="0"/>
                              </a:rPr>
                              <m:t>𝑟</m:t>
                            </m:r>
                          </m:e>
                          <m:sub>
                            <m:r>
                              <a:rPr lang="en-US" altLang="ja-JP" sz="2500" b="0" i="1" dirty="0" smtClean="0">
                                <a:latin typeface="Cambria Math" panose="02040503050406030204" pitchFamily="18" charset="0"/>
                                <a:ea typeface="Cambria Math" panose="02040503050406030204" pitchFamily="18" charset="0"/>
                              </a:rPr>
                              <m:t>𝑈𝑆</m:t>
                            </m:r>
                          </m:sub>
                        </m:sSub>
                        <m:r>
                          <a:rPr lang="en-US" altLang="ja-JP" sz="2500" b="0" i="1" dirty="0" smtClean="0">
                            <a:latin typeface="Cambria Math" panose="02040503050406030204" pitchFamily="18" charset="0"/>
                            <a:ea typeface="Cambria Math" panose="02040503050406030204" pitchFamily="18" charset="0"/>
                          </a:rPr>
                          <m:t>)</m:t>
                        </m:r>
                      </m:e>
                    </m:d>
                    <m:r>
                      <a:rPr lang="en-US" altLang="ja-JP" sz="2500" i="1" dirty="0">
                        <a:latin typeface="Cambria Math" panose="02040503050406030204" pitchFamily="18" charset="0"/>
                        <a:ea typeface="Cambria Math" panose="02040503050406030204" pitchFamily="18" charset="0"/>
                      </a:rPr>
                      <m:t>×</m:t>
                    </m:r>
                    <m:r>
                      <a:rPr lang="en-US" altLang="ja-JP" sz="2500" i="1" dirty="0">
                        <a:latin typeface="Cambria Math" panose="02040503050406030204" pitchFamily="18" charset="0"/>
                      </a:rPr>
                      <m:t>𝑓</m:t>
                    </m:r>
                  </m:oMath>
                </a14:m>
                <a:endParaRPr lang="en-US" altLang="ja-JP" sz="2500" dirty="0"/>
              </a:p>
              <a:p>
                <a:pPr marL="0" indent="0">
                  <a:buFont typeface="Arial" panose="020B0604020202020204" pitchFamily="34" charset="0"/>
                  <a:buNone/>
                </a:pPr>
                <a:endParaRPr lang="en-US" altLang="ja-JP" sz="2500" dirty="0"/>
              </a:p>
              <a:p>
                <a:pPr marL="0" indent="0">
                  <a:buFont typeface="Arial" panose="020B0604020202020204" pitchFamily="34" charset="0"/>
                  <a:buNone/>
                </a:pPr>
                <a:endParaRPr lang="en-US" altLang="ja-JP" sz="2500" dirty="0"/>
              </a:p>
              <a:p>
                <a:pPr marL="0" indent="0">
                  <a:buFont typeface="Arial" panose="020B0604020202020204" pitchFamily="34" charset="0"/>
                  <a:buNone/>
                </a:pPr>
                <a:endParaRPr lang="en-US" altLang="ja-JP" sz="2500" dirty="0"/>
              </a:p>
              <a:p>
                <a:pPr marL="0" indent="0">
                  <a:buNone/>
                </a:pPr>
                <a:r>
                  <a:rPr lang="ja-JP" altLang="en-US" sz="2500" dirty="0"/>
                  <a:t>　　　　　　　　</a:t>
                </a:r>
                <a:endParaRPr lang="en-US" altLang="ja-JP" sz="2500" dirty="0"/>
              </a:p>
              <a:p>
                <a:pPr marL="0" indent="0">
                  <a:buNone/>
                </a:pPr>
                <a:r>
                  <a:rPr lang="ja-JP" altLang="en-US" sz="2500" dirty="0"/>
                  <a:t>　　　　　　　　  　</a:t>
                </a:r>
                <a14:m>
                  <m:oMath xmlns:m="http://schemas.openxmlformats.org/officeDocument/2006/math">
                    <m:r>
                      <a:rPr lang="en-US" altLang="ja-JP" sz="2500" i="0" dirty="0">
                        <a:latin typeface="Cambria Math" panose="02040503050406030204" pitchFamily="18" charset="0"/>
                      </a:rPr>
                      <m:t>\</m:t>
                    </m:r>
                  </m:oMath>
                </a14:m>
                <a:r>
                  <a:rPr lang="en-US" altLang="ja-JP" sz="2500" dirty="0"/>
                  <a:t>1                              </a:t>
                </a:r>
                <a14:m>
                  <m:oMath xmlns:m="http://schemas.openxmlformats.org/officeDocument/2006/math">
                    <m:r>
                      <a:rPr lang="en-US" altLang="ja-JP" sz="2500" b="0" i="0" smtClean="0">
                        <a:latin typeface="Cambria Math" panose="02040503050406030204" pitchFamily="18" charset="0"/>
                      </a:rPr>
                      <m:t>$</m:t>
                    </m:r>
                    <m:f>
                      <m:fPr>
                        <m:ctrlPr>
                          <a:rPr lang="en-US" altLang="ja-JP" sz="2500" i="1" smtClean="0">
                            <a:latin typeface="Cambria Math" panose="02040503050406030204" pitchFamily="18" charset="0"/>
                          </a:rPr>
                        </m:ctrlPr>
                      </m:fPr>
                      <m:num>
                        <m:r>
                          <a:rPr lang="en-US" altLang="ja-JP" sz="2500" b="0" i="1" smtClean="0">
                            <a:latin typeface="Cambria Math" panose="02040503050406030204" pitchFamily="18" charset="0"/>
                          </a:rPr>
                          <m:t>1</m:t>
                        </m:r>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0</m:t>
                            </m:r>
                          </m:sub>
                        </m:sSub>
                      </m:den>
                    </m:f>
                  </m:oMath>
                </a14:m>
                <a:endParaRPr lang="ja-JP" altLang="en-US" sz="2500" dirty="0"/>
              </a:p>
            </p:txBody>
          </p:sp>
        </mc:Choice>
        <mc:Fallback xmlns="">
          <p:sp>
            <p:nvSpPr>
              <p:cNvPr id="8" name="コンテンツ プレースホルダー 2">
                <a:extLst>
                  <a:ext uri="{FF2B5EF4-FFF2-40B4-BE49-F238E27FC236}">
                    <a16:creationId xmlns:a16="http://schemas.microsoft.com/office/drawing/2014/main" id="{29718C6A-E01B-2D1D-8E7D-0152A8C126B6}"/>
                  </a:ext>
                </a:extLst>
              </p:cNvPr>
              <p:cNvSpPr txBox="1">
                <a:spLocks noRot="1" noChangeAspect="1" noMove="1" noResize="1" noEditPoints="1" noAdjustHandles="1" noChangeArrowheads="1" noChangeShapeType="1" noTextEdit="1"/>
              </p:cNvSpPr>
              <p:nvPr/>
            </p:nvSpPr>
            <p:spPr>
              <a:xfrm>
                <a:off x="441879" y="412096"/>
                <a:ext cx="11308241" cy="6033807"/>
              </a:xfrm>
              <a:prstGeom prst="rect">
                <a:avLst/>
              </a:prstGeom>
              <a:blipFill>
                <a:blip r:embed="rId3"/>
                <a:stretch>
                  <a:fillRect l="-862" t="-1517" r="-6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A726A54-2FEF-4E30-AE37-5C99D87C9CB2}"/>
                  </a:ext>
                </a:extLst>
              </p:cNvPr>
              <p:cNvSpPr txBox="1"/>
              <p:nvPr/>
            </p:nvSpPr>
            <p:spPr>
              <a:xfrm>
                <a:off x="266701" y="4488824"/>
                <a:ext cx="3297991" cy="729367"/>
              </a:xfrm>
              <a:prstGeom prst="rect">
                <a:avLst/>
              </a:prstGeom>
              <a:noFill/>
            </p:spPr>
            <p:txBody>
              <a:bodyPr wrap="square" rtlCol="0">
                <a:spAutoFit/>
              </a:bodyPr>
              <a:lstStyle/>
              <a:p>
                <a:r>
                  <a:rPr kumimoji="1" lang="en-US" altLang="ja-JP" sz="2000" dirty="0"/>
                  <a:t>1</a:t>
                </a:r>
                <a:r>
                  <a:rPr kumimoji="1" lang="ja-JP" altLang="en-US" sz="2000" dirty="0"/>
                  <a:t>円を円建ての割引国債</a:t>
                </a:r>
                <a:br>
                  <a:rPr kumimoji="1" lang="en-US" altLang="ja-JP" sz="2000" dirty="0"/>
                </a:br>
                <a:r>
                  <a:rPr kumimoji="1" lang="en-US" altLang="ja-JP" sz="2000" dirty="0"/>
                  <a:t>(</a:t>
                </a:r>
                <a:r>
                  <a:rPr kumimoji="1" lang="ja-JP" altLang="en-US" sz="2000" dirty="0"/>
                  <a:t>利回り</a:t>
                </a:r>
                <a:r>
                  <a:rPr lang="en-US" altLang="ja-JP" sz="2000" b="0" dirty="0"/>
                  <a:t> </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𝑟</m:t>
                        </m:r>
                      </m:e>
                      <m:sub>
                        <m:r>
                          <a:rPr lang="en-US" altLang="ja-JP" sz="2000" b="0" i="1" smtClean="0">
                            <a:latin typeface="Cambria Math" panose="02040503050406030204" pitchFamily="18" charset="0"/>
                          </a:rPr>
                          <m:t>𝐽</m:t>
                        </m:r>
                      </m:sub>
                    </m:sSub>
                  </m:oMath>
                </a14:m>
                <a:r>
                  <a:rPr lang="en-US" altLang="ja-JP" sz="2000" dirty="0"/>
                  <a:t>)</a:t>
                </a:r>
                <a:r>
                  <a:rPr lang="ja-JP" altLang="en-US" sz="2000" dirty="0"/>
                  <a:t>で</a:t>
                </a:r>
                <a:r>
                  <a:rPr lang="en-US" altLang="ja-JP" sz="2000" dirty="0"/>
                  <a:t>1</a:t>
                </a:r>
                <a:r>
                  <a:rPr lang="ja-JP" altLang="en-US" sz="2000" dirty="0"/>
                  <a:t>年間運用する</a:t>
                </a:r>
                <a:r>
                  <a:rPr lang="en-US" altLang="ja-JP" sz="2000" dirty="0"/>
                  <a:t> </a:t>
                </a:r>
                <a:endParaRPr kumimoji="1" lang="ja-JP" altLang="en-US" sz="2000" dirty="0"/>
              </a:p>
            </p:txBody>
          </p:sp>
        </mc:Choice>
        <mc:Fallback xmlns="">
          <p:sp>
            <p:nvSpPr>
              <p:cNvPr id="9" name="テキスト ボックス 8">
                <a:extLst>
                  <a:ext uri="{FF2B5EF4-FFF2-40B4-BE49-F238E27FC236}">
                    <a16:creationId xmlns:a16="http://schemas.microsoft.com/office/drawing/2014/main" id="{DA726A54-2FEF-4E30-AE37-5C99D87C9CB2}"/>
                  </a:ext>
                </a:extLst>
              </p:cNvPr>
              <p:cNvSpPr txBox="1">
                <a:spLocks noRot="1" noChangeAspect="1" noMove="1" noResize="1" noEditPoints="1" noAdjustHandles="1" noChangeArrowheads="1" noChangeShapeType="1" noTextEdit="1"/>
              </p:cNvSpPr>
              <p:nvPr/>
            </p:nvSpPr>
            <p:spPr>
              <a:xfrm>
                <a:off x="266701" y="4488824"/>
                <a:ext cx="3297991" cy="729367"/>
              </a:xfrm>
              <a:prstGeom prst="rect">
                <a:avLst/>
              </a:prstGeom>
              <a:blipFill>
                <a:blip r:embed="rId4"/>
                <a:stretch>
                  <a:fillRect l="-2033" t="-4167" r="-739" b="-11667"/>
                </a:stretch>
              </a:blipFill>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BAFE4538-93C4-40CE-FF52-DFAEA299348E}"/>
              </a:ext>
            </a:extLst>
          </p:cNvPr>
          <p:cNvCxnSpPr>
            <a:cxnSpLocks/>
          </p:cNvCxnSpPr>
          <p:nvPr/>
        </p:nvCxnSpPr>
        <p:spPr>
          <a:xfrm flipV="1">
            <a:off x="3742337" y="3765280"/>
            <a:ext cx="0" cy="181771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E3AC0FA1-64E6-27E2-378B-803C27CCF021}"/>
              </a:ext>
            </a:extLst>
          </p:cNvPr>
          <p:cNvCxnSpPr>
            <a:cxnSpLocks/>
          </p:cNvCxnSpPr>
          <p:nvPr/>
        </p:nvCxnSpPr>
        <p:spPr>
          <a:xfrm>
            <a:off x="4027548" y="5901198"/>
            <a:ext cx="1852257"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A728317-1AFE-6B8C-7290-2ACE40DCBF27}"/>
              </a:ext>
            </a:extLst>
          </p:cNvPr>
          <p:cNvCxnSpPr>
            <a:cxnSpLocks/>
          </p:cNvCxnSpPr>
          <p:nvPr/>
        </p:nvCxnSpPr>
        <p:spPr>
          <a:xfrm flipV="1">
            <a:off x="6273014" y="3827281"/>
            <a:ext cx="0" cy="1693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28B2C18-08AE-69EC-A5DB-6779558314A3}"/>
                  </a:ext>
                </a:extLst>
              </p:cNvPr>
              <p:cNvSpPr txBox="1"/>
              <p:nvPr/>
            </p:nvSpPr>
            <p:spPr>
              <a:xfrm>
                <a:off x="6573607" y="3929029"/>
                <a:ext cx="5046199" cy="1490216"/>
              </a:xfrm>
              <a:prstGeom prst="rect">
                <a:avLst/>
              </a:prstGeom>
              <a:noFill/>
            </p:spPr>
            <p:txBody>
              <a:bodyPr wrap="square" rtlCol="0">
                <a:spAutoFit/>
              </a:bodyPr>
              <a:lstStyle/>
              <a:p>
                <a:r>
                  <a:rPr kumimoji="1" lang="en-US" altLang="ja-JP" sz="2000" dirty="0"/>
                  <a:t>1</a:t>
                </a:r>
                <a:r>
                  <a:rPr kumimoji="1" lang="ja-JP" altLang="en-US" sz="2000" dirty="0"/>
                  <a:t>円をドルに交換し</a:t>
                </a:r>
                <a:r>
                  <a:rPr kumimoji="1" lang="en-US" altLang="ja-JP" sz="2000" dirty="0"/>
                  <a:t>(1</a:t>
                </a:r>
                <a:r>
                  <a:rPr kumimoji="1" lang="ja-JP" altLang="en-US" sz="2000" dirty="0"/>
                  <a:t>ドル</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𝐸</m:t>
                        </m:r>
                      </m:e>
                      <m:sub>
                        <m:r>
                          <a:rPr lang="en-US" altLang="ja-JP" sz="2000" i="1">
                            <a:latin typeface="Cambria Math" panose="02040503050406030204" pitchFamily="18" charset="0"/>
                          </a:rPr>
                          <m:t>0</m:t>
                        </m:r>
                      </m:sub>
                    </m:sSub>
                    <m:r>
                      <a:rPr lang="ja-JP" altLang="en-US" sz="2000" i="1">
                        <a:latin typeface="Cambria Math" panose="02040503050406030204" pitchFamily="18" charset="0"/>
                      </a:rPr>
                      <m:t>円</m:t>
                    </m:r>
                  </m:oMath>
                </a14:m>
                <a:r>
                  <a:rPr kumimoji="1" lang="ja-JP" altLang="en-US" sz="2000" dirty="0"/>
                  <a:t>なら</a:t>
                </a:r>
                <a14:m>
                  <m:oMath xmlns:m="http://schemas.openxmlformats.org/officeDocument/2006/math">
                    <m:f>
                      <m:fPr>
                        <m:ctrlPr>
                          <a:rPr lang="en-US" altLang="ja-JP" sz="2000" i="1" dirty="0">
                            <a:latin typeface="Cambria Math" panose="02040503050406030204" pitchFamily="18" charset="0"/>
                            <a:ea typeface="Cambria Math" panose="02040503050406030204" pitchFamily="18" charset="0"/>
                          </a:rPr>
                        </m:ctrlPr>
                      </m:fPr>
                      <m:num>
                        <m:r>
                          <a:rPr lang="en-US" altLang="ja-JP" sz="2000" i="1" dirty="0">
                            <a:latin typeface="Cambria Math" panose="02040503050406030204" pitchFamily="18" charset="0"/>
                            <a:ea typeface="Cambria Math" panose="02040503050406030204" pitchFamily="18" charset="0"/>
                          </a:rPr>
                          <m:t>1</m:t>
                        </m:r>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𝐸</m:t>
                            </m:r>
                          </m:e>
                          <m:sub>
                            <m:r>
                              <a:rPr lang="en-US" altLang="ja-JP" sz="2000" i="1">
                                <a:latin typeface="Cambria Math" panose="02040503050406030204" pitchFamily="18" charset="0"/>
                              </a:rPr>
                              <m:t>0</m:t>
                            </m:r>
                          </m:sub>
                        </m:sSub>
                      </m:den>
                    </m:f>
                  </m:oMath>
                </a14:m>
                <a:r>
                  <a:rPr kumimoji="1" lang="ja-JP" altLang="en-US" sz="2000" dirty="0"/>
                  <a:t>ドル</a:t>
                </a:r>
                <a:r>
                  <a:rPr kumimoji="1" lang="en-US" altLang="ja-JP" sz="2000" dirty="0"/>
                  <a:t>)</a:t>
                </a:r>
                <a:r>
                  <a:rPr kumimoji="1" lang="ja-JP" altLang="en-US" sz="2000" dirty="0"/>
                  <a:t>、</a:t>
                </a:r>
                <a:r>
                  <a:rPr lang="ja-JP" altLang="en-US" sz="2000" dirty="0"/>
                  <a:t>無リスク資産</a:t>
                </a:r>
                <a:r>
                  <a:rPr lang="en-US" altLang="ja-JP" sz="2000" dirty="0"/>
                  <a:t>(</a:t>
                </a:r>
                <a:r>
                  <a:rPr lang="ja-JP" altLang="en-US" sz="2000" dirty="0"/>
                  <a:t>利回り</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b="0" i="1" smtClean="0">
                            <a:latin typeface="Cambria Math" panose="02040503050406030204" pitchFamily="18" charset="0"/>
                          </a:rPr>
                          <m:t>𝑈𝑆</m:t>
                        </m:r>
                      </m:sub>
                    </m:sSub>
                  </m:oMath>
                </a14:m>
                <a:r>
                  <a:rPr lang="en-US" altLang="ja-JP" sz="2000" dirty="0"/>
                  <a:t>)</a:t>
                </a:r>
                <a:r>
                  <a:rPr lang="ja-JP" altLang="en-US" sz="2000" dirty="0"/>
                  <a:t>で</a:t>
                </a:r>
                <a:r>
                  <a:rPr lang="en-US" altLang="ja-JP" sz="2000" dirty="0"/>
                  <a:t>1</a:t>
                </a:r>
                <a:r>
                  <a:rPr lang="ja-JP" altLang="en-US" sz="2000" dirty="0"/>
                  <a:t>年間運用する</a:t>
                </a:r>
                <a:endParaRPr lang="en-US" altLang="ja-JP" sz="2000" dirty="0"/>
              </a:p>
              <a:p>
                <a:r>
                  <a:rPr lang="ja-JP" altLang="en-US" sz="2000" dirty="0"/>
                  <a:t>また、ドル先物売りをして、</a:t>
                </a:r>
                <a:r>
                  <a:rPr lang="en-US" altLang="ja-JP" sz="2000" dirty="0"/>
                  <a:t>1</a:t>
                </a:r>
                <a:r>
                  <a:rPr lang="ja-JP" altLang="en-US" sz="2000" dirty="0"/>
                  <a:t>年先の</a:t>
                </a:r>
                <a:br>
                  <a:rPr lang="en-US" altLang="ja-JP" sz="2000" dirty="0"/>
                </a:br>
                <a:r>
                  <a:rPr kumimoji="1" lang="ja-JP" altLang="en-US" sz="2000" dirty="0"/>
                  <a:t>フォワード</a:t>
                </a:r>
                <a:r>
                  <a:rPr lang="ja-JP" altLang="en-US" sz="2000" dirty="0"/>
                  <a:t>レート</a:t>
                </a:r>
                <a:r>
                  <a:rPr lang="en-US" altLang="ja-JP" sz="2000" dirty="0"/>
                  <a:t>1</a:t>
                </a:r>
                <a:r>
                  <a:rPr lang="ja-JP" altLang="en-US" sz="2000" dirty="0"/>
                  <a:t>ドル</a:t>
                </a:r>
                <a14:m>
                  <m:oMath xmlns:m="http://schemas.openxmlformats.org/officeDocument/2006/math">
                    <m:r>
                      <a:rPr lang="en-US" altLang="ja-JP" sz="2000" b="0" i="1" dirty="0" smtClean="0">
                        <a:latin typeface="Cambria Math" panose="02040503050406030204" pitchFamily="18" charset="0"/>
                      </a:rPr>
                      <m:t>𝑓</m:t>
                    </m:r>
                  </m:oMath>
                </a14:m>
                <a:r>
                  <a:rPr kumimoji="1" lang="ja-JP" altLang="en-US" sz="2000" dirty="0"/>
                  <a:t>円で円に</a:t>
                </a:r>
                <a:r>
                  <a:rPr lang="ja-JP" altLang="en-US" sz="2000" dirty="0"/>
                  <a:t>戻す</a:t>
                </a:r>
                <a:endParaRPr kumimoji="1" lang="ja-JP" altLang="en-US" sz="2000" dirty="0"/>
              </a:p>
            </p:txBody>
          </p:sp>
        </mc:Choice>
        <mc:Fallback xmlns="">
          <p:sp>
            <p:nvSpPr>
              <p:cNvPr id="15" name="テキスト ボックス 14">
                <a:extLst>
                  <a:ext uri="{FF2B5EF4-FFF2-40B4-BE49-F238E27FC236}">
                    <a16:creationId xmlns:a16="http://schemas.microsoft.com/office/drawing/2014/main" id="{E28B2C18-08AE-69EC-A5DB-6779558314A3}"/>
                  </a:ext>
                </a:extLst>
              </p:cNvPr>
              <p:cNvSpPr txBox="1">
                <a:spLocks noRot="1" noChangeAspect="1" noMove="1" noResize="1" noEditPoints="1" noAdjustHandles="1" noChangeArrowheads="1" noChangeShapeType="1" noTextEdit="1"/>
              </p:cNvSpPr>
              <p:nvPr/>
            </p:nvSpPr>
            <p:spPr>
              <a:xfrm>
                <a:off x="6573607" y="3929029"/>
                <a:ext cx="5046199" cy="1490216"/>
              </a:xfrm>
              <a:prstGeom prst="rect">
                <a:avLst/>
              </a:prstGeom>
              <a:blipFill>
                <a:blip r:embed="rId5"/>
                <a:stretch>
                  <a:fillRect l="-1208" r="-6280" b="-65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9259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23B26CF-7801-13F3-5004-F2B16D42B891}"/>
              </a:ext>
            </a:extLst>
          </p:cNvPr>
          <p:cNvSpPr>
            <a:spLocks noGrp="1"/>
          </p:cNvSpPr>
          <p:nvPr>
            <p:ph type="sldNum" sz="quarter" idx="12"/>
          </p:nvPr>
        </p:nvSpPr>
        <p:spPr/>
        <p:txBody>
          <a:bodyPr/>
          <a:lstStyle/>
          <a:p>
            <a:fld id="{8A7A6979-0714-4377-B894-6BE4C2D6E202}" type="slidenum">
              <a:rPr lang="en-US" smtClean="0"/>
              <a:t>7</a:t>
            </a:fld>
            <a:endParaRPr 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35EDF6C-037A-D114-FC70-FE935894D366}"/>
                  </a:ext>
                </a:extLst>
              </p:cNvPr>
              <p:cNvSpPr txBox="1">
                <a:spLocks/>
              </p:cNvSpPr>
              <p:nvPr/>
            </p:nvSpPr>
            <p:spPr>
              <a:xfrm>
                <a:off x="944526" y="679197"/>
                <a:ext cx="10302948" cy="5499606"/>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endParaRPr lang="en-US" altLang="ja-JP" sz="16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ja-JP" sz="2500" i="1" smtClean="0">
                          <a:latin typeface="Cambria Math" panose="02040503050406030204" pitchFamily="18" charset="0"/>
                        </a:rPr>
                        <m:t>1+</m:t>
                      </m:r>
                      <m:sSub>
                        <m:sSubPr>
                          <m:ctrlPr>
                            <a:rPr lang="en-US" altLang="ja-JP" sz="2500" i="1" smtClean="0">
                              <a:latin typeface="Cambria Math" panose="02040503050406030204" pitchFamily="18" charset="0"/>
                            </a:rPr>
                          </m:ctrlPr>
                        </m:sSubPr>
                        <m:e>
                          <m:r>
                            <a:rPr lang="en-US" altLang="ja-JP" sz="2500" i="1" smtClean="0">
                              <a:latin typeface="Cambria Math" panose="02040503050406030204" pitchFamily="18" charset="0"/>
                            </a:rPr>
                            <m:t>𝑟</m:t>
                          </m:r>
                        </m:e>
                        <m:sub>
                          <m:r>
                            <a:rPr lang="en-US" altLang="ja-JP" sz="2500" i="1" smtClean="0">
                              <a:latin typeface="Cambria Math" panose="02040503050406030204" pitchFamily="18" charset="0"/>
                            </a:rPr>
                            <m:t>𝐽</m:t>
                          </m:r>
                        </m:sub>
                      </m:sSub>
                      <m:r>
                        <a:rPr lang="en-US" altLang="ja-JP" sz="2500" i="1" smtClean="0">
                          <a:latin typeface="Cambria Math" panose="02040503050406030204" pitchFamily="18" charset="0"/>
                        </a:rPr>
                        <m:t>=</m:t>
                      </m:r>
                      <m:f>
                        <m:fPr>
                          <m:ctrlPr>
                            <a:rPr lang="en-US" altLang="ja-JP" sz="2500" i="1" smtClean="0">
                              <a:latin typeface="Cambria Math" panose="02040503050406030204" pitchFamily="18" charset="0"/>
                            </a:rPr>
                          </m:ctrlPr>
                        </m:fPr>
                        <m:num>
                          <m:r>
                            <a:rPr lang="en-US" altLang="ja-JP" sz="2500" i="1" smtClean="0">
                              <a:latin typeface="Cambria Math" panose="02040503050406030204" pitchFamily="18" charset="0"/>
                            </a:rPr>
                            <m:t>1</m:t>
                          </m:r>
                        </m:num>
                        <m:den>
                          <m:sSub>
                            <m:sSubPr>
                              <m:ctrlPr>
                                <a:rPr lang="en-US" altLang="ja-JP" sz="2500" i="1" smtClean="0">
                                  <a:latin typeface="Cambria Math" panose="02040503050406030204" pitchFamily="18" charset="0"/>
                                </a:rPr>
                              </m:ctrlPr>
                            </m:sSubPr>
                            <m:e>
                              <m:r>
                                <a:rPr lang="en-US" altLang="ja-JP" sz="2500" i="1" smtClean="0">
                                  <a:latin typeface="Cambria Math" panose="02040503050406030204" pitchFamily="18" charset="0"/>
                                </a:rPr>
                                <m:t>𝐸</m:t>
                              </m:r>
                            </m:e>
                            <m:sub>
                              <m:r>
                                <a:rPr lang="en-US" altLang="ja-JP" sz="2500" i="1" smtClean="0">
                                  <a:latin typeface="Cambria Math" panose="02040503050406030204" pitchFamily="18" charset="0"/>
                                </a:rPr>
                                <m:t>0</m:t>
                              </m:r>
                            </m:sub>
                          </m:sSub>
                        </m:den>
                      </m:f>
                      <m:r>
                        <a:rPr lang="en-US" altLang="ja-JP" sz="2500" i="1">
                          <a:latin typeface="Cambria Math" panose="02040503050406030204" pitchFamily="18" charset="0"/>
                          <a:ea typeface="Cambria Math" panose="02040503050406030204" pitchFamily="18" charset="0"/>
                        </a:rPr>
                        <m:t>×</m:t>
                      </m:r>
                      <m:d>
                        <m:dPr>
                          <m:ctrlPr>
                            <a:rPr lang="en-US" altLang="ja-JP" sz="2500" i="1" smtClean="0">
                              <a:latin typeface="Cambria Math" panose="02040503050406030204" pitchFamily="18" charset="0"/>
                              <a:ea typeface="Cambria Math" panose="02040503050406030204" pitchFamily="18" charset="0"/>
                            </a:rPr>
                          </m:ctrlPr>
                        </m:dPr>
                        <m:e>
                          <m:r>
                            <a:rPr lang="en-US" altLang="ja-JP" sz="2500" i="1" smtClean="0">
                              <a:latin typeface="Cambria Math" panose="02040503050406030204" pitchFamily="18" charset="0"/>
                              <a:ea typeface="Cambria Math" panose="02040503050406030204" pitchFamily="18" charset="0"/>
                            </a:rPr>
                            <m:t>1+</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smtClean="0">
                                  <a:latin typeface="Cambria Math" panose="02040503050406030204" pitchFamily="18" charset="0"/>
                                  <a:ea typeface="Cambria Math" panose="02040503050406030204" pitchFamily="18" charset="0"/>
                                </a:rPr>
                                <m:t>𝑟</m:t>
                              </m:r>
                            </m:e>
                            <m:sub>
                              <m:r>
                                <a:rPr lang="en-US" altLang="ja-JP" sz="2500" i="1" smtClean="0">
                                  <a:latin typeface="Cambria Math" panose="02040503050406030204" pitchFamily="18" charset="0"/>
                                  <a:ea typeface="Cambria Math" panose="02040503050406030204" pitchFamily="18" charset="0"/>
                                </a:rPr>
                                <m:t>𝑢𝑠</m:t>
                              </m:r>
                            </m:sub>
                          </m:sSub>
                        </m:e>
                      </m:d>
                      <m:r>
                        <a:rPr lang="en-US" altLang="ja-JP" sz="2500" i="1" smtClean="0">
                          <a:latin typeface="Cambria Math" panose="02040503050406030204" pitchFamily="18" charset="0"/>
                          <a:ea typeface="Cambria Math" panose="02040503050406030204" pitchFamily="18" charset="0"/>
                        </a:rPr>
                        <m:t>×</m:t>
                      </m:r>
                      <m:r>
                        <a:rPr lang="en-US" altLang="ja-JP" sz="2500" i="1" smtClean="0">
                          <a:latin typeface="Cambria Math" panose="02040503050406030204" pitchFamily="18" charset="0"/>
                          <a:ea typeface="Cambria Math" panose="02040503050406030204" pitchFamily="18" charset="0"/>
                        </a:rPr>
                        <m:t>𝑓</m:t>
                      </m:r>
                    </m:oMath>
                  </m:oMathPara>
                </a14:m>
                <a:br>
                  <a:rPr lang="en-US" altLang="ja-JP" sz="2500" dirty="0">
                    <a:ea typeface="Cambria Math" panose="02040503050406030204" pitchFamily="18" charset="0"/>
                  </a:rPr>
                </a:br>
                <a:endParaRPr lang="en-US" altLang="ja-JP" sz="2500" dirty="0">
                  <a:ea typeface="Cambria Math" panose="02040503050406030204" pitchFamily="18" charset="0"/>
                </a:endParaRPr>
              </a:p>
              <a:p>
                <a:pPr marL="0" indent="0">
                  <a:buFont typeface="Arial" panose="020B0604020202020204" pitchFamily="34" charset="0"/>
                  <a:buNone/>
                </a:pPr>
                <a:endParaRPr lang="en-US" altLang="ja-JP" sz="2500" dirty="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ja-JP" sz="2500" i="1" smtClean="0">
                          <a:latin typeface="Cambria Math" panose="02040503050406030204" pitchFamily="18" charset="0"/>
                          <a:ea typeface="Cambria Math" panose="02040503050406030204" pitchFamily="18" charset="0"/>
                        </a:rPr>
                        <m:t>𝑓</m:t>
                      </m:r>
                      <m:r>
                        <a:rPr lang="en-US" altLang="ja-JP" sz="2500" i="1" smtClean="0">
                          <a:latin typeface="Cambria Math" panose="02040503050406030204" pitchFamily="18" charset="0"/>
                          <a:ea typeface="Cambria Math" panose="02040503050406030204" pitchFamily="18" charset="0"/>
                        </a:rPr>
                        <m:t>=</m:t>
                      </m:r>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𝐸</m:t>
                          </m:r>
                        </m:e>
                        <m:sub>
                          <m:r>
                            <a:rPr lang="en-US" altLang="ja-JP" sz="2500" i="1">
                              <a:latin typeface="Cambria Math" panose="02040503050406030204" pitchFamily="18" charset="0"/>
                            </a:rPr>
                            <m:t>0</m:t>
                          </m:r>
                        </m:sub>
                      </m:sSub>
                      <m:r>
                        <a:rPr lang="en-US" altLang="ja-JP" sz="2500" i="1">
                          <a:latin typeface="Cambria Math" panose="02040503050406030204" pitchFamily="18" charset="0"/>
                          <a:ea typeface="Cambria Math" panose="02040503050406030204" pitchFamily="18" charset="0"/>
                        </a:rPr>
                        <m:t>×</m:t>
                      </m:r>
                      <m:f>
                        <m:fPr>
                          <m:ctrlPr>
                            <a:rPr lang="en-US" altLang="ja-JP" sz="2500" i="1" smtClean="0">
                              <a:latin typeface="Cambria Math" panose="02040503050406030204" pitchFamily="18" charset="0"/>
                              <a:ea typeface="Cambria Math" panose="02040503050406030204" pitchFamily="18" charset="0"/>
                            </a:rPr>
                          </m:ctrlPr>
                        </m:fPr>
                        <m:num>
                          <m:r>
                            <a:rPr lang="en-US" altLang="ja-JP" sz="2500" i="1" smtClean="0">
                              <a:latin typeface="Cambria Math" panose="02040503050406030204" pitchFamily="18" charset="0"/>
                              <a:ea typeface="Cambria Math" panose="02040503050406030204" pitchFamily="18" charset="0"/>
                            </a:rPr>
                            <m:t>1+</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smtClean="0">
                                  <a:latin typeface="Cambria Math" panose="02040503050406030204" pitchFamily="18" charset="0"/>
                                  <a:ea typeface="Cambria Math" panose="02040503050406030204" pitchFamily="18" charset="0"/>
                                </a:rPr>
                                <m:t>𝑟</m:t>
                              </m:r>
                            </m:e>
                            <m:sub>
                              <m:r>
                                <a:rPr lang="en-US" altLang="ja-JP" sz="2500" i="1" smtClean="0">
                                  <a:latin typeface="Cambria Math" panose="02040503050406030204" pitchFamily="18" charset="0"/>
                                  <a:ea typeface="Cambria Math" panose="02040503050406030204" pitchFamily="18" charset="0"/>
                                </a:rPr>
                                <m:t>𝐽</m:t>
                              </m:r>
                            </m:sub>
                          </m:sSub>
                        </m:num>
                        <m:den>
                          <m:r>
                            <a:rPr lang="en-US" altLang="ja-JP" sz="2500" i="1" smtClean="0">
                              <a:latin typeface="Cambria Math" panose="02040503050406030204" pitchFamily="18" charset="0"/>
                              <a:ea typeface="Cambria Math" panose="02040503050406030204" pitchFamily="18" charset="0"/>
                            </a:rPr>
                            <m:t>1+</m:t>
                          </m:r>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smtClean="0">
                                  <a:latin typeface="Cambria Math" panose="02040503050406030204" pitchFamily="18" charset="0"/>
                                  <a:ea typeface="Cambria Math" panose="02040503050406030204" pitchFamily="18" charset="0"/>
                                </a:rPr>
                                <m:t>𝑟</m:t>
                              </m:r>
                            </m:e>
                            <m:sub>
                              <m:r>
                                <a:rPr lang="en-US" altLang="ja-JP" sz="2500" i="1" smtClean="0">
                                  <a:latin typeface="Cambria Math" panose="02040503050406030204" pitchFamily="18" charset="0"/>
                                  <a:ea typeface="Cambria Math" panose="02040503050406030204" pitchFamily="18" charset="0"/>
                                </a:rPr>
                                <m:t>𝑢𝑠</m:t>
                              </m:r>
                            </m:sub>
                          </m:sSub>
                        </m:den>
                      </m:f>
                    </m:oMath>
                  </m:oMathPara>
                </a14:m>
                <a:endParaRPr lang="en-US" altLang="ja-JP" sz="2500" dirty="0"/>
              </a:p>
              <a:p>
                <a:pPr marL="0" indent="0">
                  <a:buFont typeface="Arial" panose="020B0604020202020204" pitchFamily="34" charset="0"/>
                  <a:buNone/>
                </a:pPr>
                <a:endParaRPr lang="en-US" altLang="ja-JP" sz="2500" dirty="0"/>
              </a:p>
              <a:p>
                <a:pPr marL="0" indent="0">
                  <a:buFont typeface="Arial" panose="020B0604020202020204" pitchFamily="34" charset="0"/>
                  <a:buNone/>
                </a:pPr>
                <a:endParaRPr lang="en-US" altLang="ja-JP" sz="2500" dirty="0"/>
              </a:p>
              <a:p>
                <a:pPr marL="0" indent="0">
                  <a:buNone/>
                </a:pPr>
                <a:r>
                  <a:rPr lang="en-US" altLang="ja-JP" sz="2500" dirty="0">
                    <a:ea typeface="Cambria Math" panose="02040503050406030204" pitchFamily="18" charset="0"/>
                  </a:rPr>
                  <a:t>   </a:t>
                </a:r>
                <a14:m>
                  <m:oMath xmlns:m="http://schemas.openxmlformats.org/officeDocument/2006/math">
                    <m:r>
                      <a:rPr lang="en-US" altLang="ja-JP" sz="2500" i="1" smtClean="0">
                        <a:latin typeface="Cambria Math" panose="02040503050406030204" pitchFamily="18" charset="0"/>
                        <a:ea typeface="Cambria Math" panose="02040503050406030204" pitchFamily="18" charset="0"/>
                      </a:rPr>
                      <m:t>𝑓</m:t>
                    </m:r>
                  </m:oMath>
                </a14:m>
                <a:r>
                  <a:rPr lang="ja-JP" altLang="en-US" sz="2500" dirty="0"/>
                  <a:t>＝フォワードレート</a:t>
                </a:r>
                <a:endParaRPr lang="en-US" altLang="ja-JP" sz="2500" i="1" dirty="0">
                  <a:latin typeface="Cambria Math" panose="02040503050406030204" pitchFamily="18" charset="0"/>
                </a:endParaRPr>
              </a:p>
              <a:p>
                <a:pPr marL="0" indent="0">
                  <a:buNone/>
                </a:pPr>
                <a14:m>
                  <m:oMath xmlns:m="http://schemas.openxmlformats.org/officeDocument/2006/math">
                    <m:r>
                      <a:rPr lang="en-US" altLang="ja-JP" sz="2500" b="0" i="1" smtClean="0">
                        <a:latin typeface="Cambria Math" panose="02040503050406030204" pitchFamily="18" charset="0"/>
                      </a:rPr>
                      <m:t> </m:t>
                    </m:r>
                    <m:sSub>
                      <m:sSubPr>
                        <m:ctrlPr>
                          <a:rPr lang="en-US" altLang="ja-JP" sz="2500" i="1" smtClean="0">
                            <a:latin typeface="Cambria Math" panose="02040503050406030204" pitchFamily="18" charset="0"/>
                          </a:rPr>
                        </m:ctrlPr>
                      </m:sSubPr>
                      <m:e>
                        <m:r>
                          <a:rPr lang="en-US" altLang="ja-JP" sz="2500" i="1">
                            <a:latin typeface="Cambria Math" panose="02040503050406030204" pitchFamily="18" charset="0"/>
                          </a:rPr>
                          <m:t>𝐸</m:t>
                        </m:r>
                      </m:e>
                      <m:sub>
                        <m:r>
                          <a:rPr lang="en-US" altLang="ja-JP" sz="2500" i="1">
                            <a:latin typeface="Cambria Math" panose="02040503050406030204" pitchFamily="18" charset="0"/>
                          </a:rPr>
                          <m:t>0</m:t>
                        </m:r>
                      </m:sub>
                    </m:sSub>
                  </m:oMath>
                </a14:m>
                <a:r>
                  <a:rPr lang="ja-JP" altLang="en-US" sz="2500" dirty="0"/>
                  <a:t>＝現在の日米為替レート</a:t>
                </a:r>
                <a:endParaRPr lang="en-US" altLang="ja-JP" sz="2500"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altLang="ja-JP" sz="2500" i="1" smtClean="0">
                            <a:latin typeface="Cambria Math" panose="02040503050406030204" pitchFamily="18" charset="0"/>
                            <a:ea typeface="Cambria Math" panose="02040503050406030204" pitchFamily="18" charset="0"/>
                          </a:rPr>
                        </m:ctrlPr>
                      </m:sSubPr>
                      <m:e>
                        <m:r>
                          <a:rPr lang="en-US" altLang="ja-JP" sz="2500" i="1" smtClean="0">
                            <a:latin typeface="Cambria Math" panose="02040503050406030204" pitchFamily="18" charset="0"/>
                            <a:ea typeface="Cambria Math" panose="02040503050406030204" pitchFamily="18" charset="0"/>
                          </a:rPr>
                          <m:t>𝑟</m:t>
                        </m:r>
                      </m:e>
                      <m:sub>
                        <m:r>
                          <a:rPr lang="en-US" altLang="ja-JP" sz="2500" i="1" smtClean="0">
                            <a:latin typeface="Cambria Math" panose="02040503050406030204" pitchFamily="18" charset="0"/>
                            <a:ea typeface="Cambria Math" panose="02040503050406030204" pitchFamily="18" charset="0"/>
                          </a:rPr>
                          <m:t>𝑢𝑠</m:t>
                        </m:r>
                      </m:sub>
                    </m:sSub>
                  </m:oMath>
                </a14:m>
                <a:r>
                  <a:rPr lang="ja-JP" altLang="en-US" sz="2500" dirty="0"/>
                  <a:t>＝米国の金利　</a:t>
                </a:r>
                <a:endParaRPr lang="en-US" altLang="ja-JP" sz="2500" dirty="0"/>
              </a:p>
              <a:p>
                <a:pPr marL="0" indent="0">
                  <a:buNone/>
                </a:pPr>
                <a14:m>
                  <m:oMath xmlns:m="http://schemas.openxmlformats.org/officeDocument/2006/math">
                    <m:r>
                      <a:rPr lang="en-US" altLang="ja-JP" sz="2500" b="0" i="1" smtClean="0">
                        <a:latin typeface="Cambria Math" panose="02040503050406030204" pitchFamily="18" charset="0"/>
                      </a:rPr>
                      <m:t> </m:t>
                    </m:r>
                    <m:sSub>
                      <m:sSubPr>
                        <m:ctrlPr>
                          <a:rPr lang="en-US" altLang="ja-JP" sz="2500" i="1" smtClean="0">
                            <a:latin typeface="Cambria Math" panose="02040503050406030204" pitchFamily="18" charset="0"/>
                          </a:rPr>
                        </m:ctrlPr>
                      </m:sSubPr>
                      <m:e>
                        <m:r>
                          <a:rPr lang="en-US" altLang="ja-JP" sz="2500" i="1" smtClean="0">
                            <a:latin typeface="Cambria Math" panose="02040503050406030204" pitchFamily="18" charset="0"/>
                          </a:rPr>
                          <m:t>𝑟</m:t>
                        </m:r>
                      </m:e>
                      <m:sub>
                        <m:r>
                          <a:rPr lang="en-US" altLang="ja-JP" sz="2500" i="1" smtClean="0">
                            <a:latin typeface="Cambria Math" panose="02040503050406030204" pitchFamily="18" charset="0"/>
                          </a:rPr>
                          <m:t>𝐽</m:t>
                        </m:r>
                      </m:sub>
                    </m:sSub>
                  </m:oMath>
                </a14:m>
                <a:r>
                  <a:rPr lang="ja-JP" altLang="en-US" sz="2500" dirty="0"/>
                  <a:t> ＝日本の金利　</a:t>
                </a:r>
                <a:endParaRPr lang="en-US" altLang="ja-JP" sz="2500" dirty="0"/>
              </a:p>
            </p:txBody>
          </p:sp>
        </mc:Choice>
        <mc:Fallback xmlns="">
          <p:sp>
            <p:nvSpPr>
              <p:cNvPr id="3" name="コンテンツ プレースホルダー 2">
                <a:extLst>
                  <a:ext uri="{FF2B5EF4-FFF2-40B4-BE49-F238E27FC236}">
                    <a16:creationId xmlns:a16="http://schemas.microsoft.com/office/drawing/2014/main" id="{035EDF6C-037A-D114-FC70-FE935894D366}"/>
                  </a:ext>
                </a:extLst>
              </p:cNvPr>
              <p:cNvSpPr txBox="1">
                <a:spLocks noRot="1" noChangeAspect="1" noMove="1" noResize="1" noEditPoints="1" noAdjustHandles="1" noChangeArrowheads="1" noChangeShapeType="1" noTextEdit="1"/>
              </p:cNvSpPr>
              <p:nvPr/>
            </p:nvSpPr>
            <p:spPr>
              <a:xfrm>
                <a:off x="944526" y="679197"/>
                <a:ext cx="10302948" cy="5499606"/>
              </a:xfrm>
              <a:prstGeom prst="rect">
                <a:avLst/>
              </a:prstGeom>
              <a:blipFill>
                <a:blip r:embed="rId2"/>
                <a:stretch>
                  <a:fillRect b="-18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4174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B4F10-8960-B6A2-B327-D7A60FCB5803}"/>
              </a:ext>
            </a:extLst>
          </p:cNvPr>
          <p:cNvSpPr>
            <a:spLocks noGrp="1"/>
          </p:cNvSpPr>
          <p:nvPr>
            <p:ph type="title"/>
          </p:nvPr>
        </p:nvSpPr>
        <p:spPr/>
        <p:txBody>
          <a:bodyPr/>
          <a:lstStyle/>
          <a:p>
            <a:r>
              <a:rPr kumimoji="1" lang="ja-JP" altLang="en-US" dirty="0"/>
              <a:t>問１（１）</a:t>
            </a:r>
          </a:p>
        </p:txBody>
      </p:sp>
      <p:sp>
        <p:nvSpPr>
          <p:cNvPr id="4" name="スライド番号プレースホルダー 3">
            <a:extLst>
              <a:ext uri="{FF2B5EF4-FFF2-40B4-BE49-F238E27FC236}">
                <a16:creationId xmlns:a16="http://schemas.microsoft.com/office/drawing/2014/main" id="{0A4A89BA-ABCC-6FF8-77B8-481954445DB3}"/>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
        <p:nvSpPr>
          <p:cNvPr id="7" name="コンテンツ プレースホルダー 2">
            <a:extLst>
              <a:ext uri="{FF2B5EF4-FFF2-40B4-BE49-F238E27FC236}">
                <a16:creationId xmlns:a16="http://schemas.microsoft.com/office/drawing/2014/main" id="{8CC325A3-68E0-8B51-858D-BB1898F1DBD4}"/>
              </a:ext>
            </a:extLst>
          </p:cNvPr>
          <p:cNvSpPr>
            <a:spLocks noGrp="1"/>
          </p:cNvSpPr>
          <p:nvPr>
            <p:ph idx="1"/>
          </p:nvPr>
        </p:nvSpPr>
        <p:spPr>
          <a:xfrm>
            <a:off x="733952" y="1434212"/>
            <a:ext cx="10724092" cy="4785267"/>
          </a:xfrm>
        </p:spPr>
        <p:txBody>
          <a:bodyPr>
            <a:normAutofit/>
          </a:bodyPr>
          <a:lstStyle/>
          <a:p>
            <a:pPr marL="0" indent="0">
              <a:buNone/>
            </a:pPr>
            <a:r>
              <a:rPr kumimoji="1" lang="ja-JP" altLang="en-US" sz="2400" dirty="0">
                <a:solidFill>
                  <a:schemeClr val="tx1"/>
                </a:solidFill>
              </a:rPr>
              <a:t>前期の期首に契約していたフォワード為替レートはいくらですか。</a:t>
            </a:r>
            <a:br>
              <a:rPr kumimoji="1" lang="en-US" altLang="ja-JP" sz="2400" dirty="0">
                <a:solidFill>
                  <a:schemeClr val="tx1"/>
                </a:solidFill>
              </a:rPr>
            </a:br>
            <a:r>
              <a:rPr kumimoji="1" lang="ja-JP" altLang="en-US" sz="2400" dirty="0">
                <a:solidFill>
                  <a:schemeClr val="tx1"/>
                </a:solidFill>
              </a:rPr>
              <a:t>円単位で小数第</a:t>
            </a:r>
            <a:r>
              <a:rPr kumimoji="1" lang="en-US" altLang="ja-JP" sz="2400" dirty="0">
                <a:solidFill>
                  <a:schemeClr val="tx1"/>
                </a:solidFill>
              </a:rPr>
              <a:t>1</a:t>
            </a:r>
            <a:r>
              <a:rPr kumimoji="1" lang="ja-JP" altLang="en-US" sz="2400" dirty="0">
                <a:solidFill>
                  <a:schemeClr val="tx1"/>
                </a:solidFill>
              </a:rPr>
              <a:t>位まで求めること。</a:t>
            </a:r>
            <a:endParaRPr kumimoji="1" lang="en-US" altLang="ja-JP" sz="2400" dirty="0">
              <a:solidFill>
                <a:schemeClr val="tx1"/>
              </a:solidFill>
            </a:endParaRPr>
          </a:p>
          <a:p>
            <a:pPr marL="0" indent="0">
              <a:buNone/>
            </a:pPr>
            <a:endParaRPr lang="en-US" altLang="ja-JP" sz="2400" dirty="0">
              <a:solidFill>
                <a:schemeClr val="tx1"/>
              </a:solidFill>
            </a:endParaRPr>
          </a:p>
          <a:p>
            <a:pPr marL="0" indent="0">
              <a:buNone/>
            </a:pPr>
            <a:endParaRPr kumimoji="1" lang="en-US" altLang="ja-JP" sz="2400" dirty="0">
              <a:solidFill>
                <a:schemeClr val="tx1"/>
              </a:solidFill>
            </a:endParaRPr>
          </a:p>
          <a:p>
            <a:pPr marL="0" indent="0">
              <a:buNone/>
            </a:pPr>
            <a:endParaRPr lang="en-US" altLang="ja-JP" sz="2400" dirty="0">
              <a:solidFill>
                <a:schemeClr val="tx1"/>
              </a:solidFill>
            </a:endParaRPr>
          </a:p>
          <a:p>
            <a:pPr marL="0" indent="0">
              <a:buNone/>
            </a:pPr>
            <a:endParaRPr kumimoji="1" lang="en-US" altLang="ja-JP" sz="2400" dirty="0">
              <a:solidFill>
                <a:schemeClr val="tx1"/>
              </a:solidFill>
            </a:endParaRPr>
          </a:p>
          <a:p>
            <a:pPr marL="0" indent="0">
              <a:buNone/>
            </a:pPr>
            <a:endParaRPr lang="en-US" altLang="ja-JP" sz="2400" dirty="0">
              <a:solidFill>
                <a:schemeClr val="tx1"/>
              </a:solidFill>
            </a:endParaRPr>
          </a:p>
          <a:p>
            <a:pPr marL="0" indent="0">
              <a:buNone/>
            </a:pPr>
            <a:endParaRPr kumimoji="1" lang="en-US" altLang="ja-JP" sz="2400" dirty="0">
              <a:solidFill>
                <a:schemeClr val="tx1"/>
              </a:solidFill>
            </a:endParaRPr>
          </a:p>
          <a:p>
            <a:pPr marL="0" indent="0">
              <a:buNone/>
            </a:pPr>
            <a:r>
              <a:rPr kumimoji="1" lang="ja-JP" altLang="en-US" sz="2400" dirty="0"/>
              <a:t>・</a:t>
            </a:r>
            <a:r>
              <a:rPr kumimoji="1" lang="en-US" altLang="ja-JP" sz="2400" dirty="0"/>
              <a:t>1</a:t>
            </a:r>
            <a:r>
              <a:rPr kumimoji="1" lang="ja-JP" altLang="en-US" sz="2400" dirty="0"/>
              <a:t>年為替フォワード契約は、前期の期首に短期金利によって裁定ができない</a:t>
            </a:r>
            <a:br>
              <a:rPr kumimoji="1" lang="en-US" altLang="ja-JP" sz="2400" dirty="0"/>
            </a:br>
            <a:r>
              <a:rPr kumimoji="1" lang="ja-JP" altLang="en-US" sz="2400" dirty="0"/>
              <a:t>　レートで行うことができた。</a:t>
            </a:r>
          </a:p>
        </p:txBody>
      </p:sp>
      <p:pic>
        <p:nvPicPr>
          <p:cNvPr id="8" name="図 7" descr="テキスト, 手紙&#10;&#10;自動的に生成された説明">
            <a:extLst>
              <a:ext uri="{FF2B5EF4-FFF2-40B4-BE49-F238E27FC236}">
                <a16:creationId xmlns:a16="http://schemas.microsoft.com/office/drawing/2014/main" id="{BF8239AA-84F0-A4B4-5CD3-A8DF61F6DC5A}"/>
              </a:ext>
            </a:extLst>
          </p:cNvPr>
          <p:cNvPicPr>
            <a:picLocks noChangeAspect="1"/>
          </p:cNvPicPr>
          <p:nvPr/>
        </p:nvPicPr>
        <p:blipFill>
          <a:blip r:embed="rId2"/>
          <a:stretch>
            <a:fillRect/>
          </a:stretch>
        </p:blipFill>
        <p:spPr>
          <a:xfrm>
            <a:off x="2856596" y="2396783"/>
            <a:ext cx="6478805" cy="2716918"/>
          </a:xfrm>
          <a:prstGeom prst="rect">
            <a:avLst/>
          </a:prstGeom>
        </p:spPr>
      </p:pic>
    </p:spTree>
    <p:extLst>
      <p:ext uri="{BB962C8B-B14F-4D97-AF65-F5344CB8AC3E}">
        <p14:creationId xmlns:p14="http://schemas.microsoft.com/office/powerpoint/2010/main" val="3476748556"/>
      </p:ext>
    </p:extLst>
  </p:cSld>
  <p:clrMapOvr>
    <a:masterClrMapping/>
  </p:clrMapOvr>
</p:sld>
</file>

<file path=ppt/theme/theme1.xml><?xml version="1.0" encoding="utf-8"?>
<a:theme xmlns:a="http://schemas.openxmlformats.org/drawingml/2006/main" name="パーセル">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alibri&amp;游ゴシック Medium">
      <a:majorFont>
        <a:latin typeface="Calibri"/>
        <a:ea typeface="游ゴシック Medium"/>
        <a:cs typeface=""/>
      </a:majorFont>
      <a:minorFont>
        <a:latin typeface="Calibri"/>
        <a:ea typeface="游ゴシック Medium"/>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TM10001115[[fn=パーセル]]</Template>
  <TotalTime>8802</TotalTime>
  <Words>5243</Words>
  <Application>Microsoft Office PowerPoint</Application>
  <PresentationFormat>ワイド画面</PresentationFormat>
  <Paragraphs>682</Paragraphs>
  <Slides>68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68</vt:i4>
      </vt:variant>
    </vt:vector>
  </HeadingPairs>
  <TitlesOfParts>
    <vt:vector size="75" baseType="lpstr">
      <vt:lpstr>Söhne</vt:lpstr>
      <vt:lpstr>游ゴシック</vt:lpstr>
      <vt:lpstr>游ゴシック Medium</vt:lpstr>
      <vt:lpstr>Arial</vt:lpstr>
      <vt:lpstr>Calibri</vt:lpstr>
      <vt:lpstr>Cambria Math</vt:lpstr>
      <vt:lpstr>パーセル</vt:lpstr>
      <vt:lpstr>2023年度 卒業レポート 中村・庭野・田中チーム</vt:lpstr>
      <vt:lpstr>問１</vt:lpstr>
      <vt:lpstr>問１</vt:lpstr>
      <vt:lpstr>PowerPoint プレゼンテーション</vt:lpstr>
      <vt:lpstr>問１（１）</vt:lpstr>
      <vt:lpstr>補論：フォワード取引・為替ヘッジ</vt:lpstr>
      <vt:lpstr>PowerPoint プレゼンテーション</vt:lpstr>
      <vt:lpstr>PowerPoint プレゼンテーション</vt:lpstr>
      <vt:lpstr>問１（１）</vt:lpstr>
      <vt:lpstr>PowerPoint プレゼンテーション</vt:lpstr>
      <vt:lpstr>問１（２）</vt:lpstr>
      <vt:lpstr>補論：ヘッジコスト</vt:lpstr>
      <vt:lpstr>PowerPoint プレゼンテーション</vt:lpstr>
      <vt:lpstr>問１（２）</vt:lpstr>
      <vt:lpstr>問１（３）</vt:lpstr>
      <vt:lpstr>問１（３）</vt:lpstr>
      <vt:lpstr>問１  まとめ</vt:lpstr>
      <vt:lpstr>問２</vt:lpstr>
      <vt:lpstr>問２</vt:lpstr>
      <vt:lpstr>補論：エクスポージャー</vt:lpstr>
      <vt:lpstr>補論：ヘッジなしリターン</vt:lpstr>
      <vt:lpstr>補論：ヘッジなしリターン</vt:lpstr>
      <vt:lpstr>補論：ヘッジなしリターン</vt:lpstr>
      <vt:lpstr>補論：ヘッジ付きリターン</vt:lpstr>
      <vt:lpstr>補論：ヘッジ付きリターン</vt:lpstr>
      <vt:lpstr>補論：エクスポージャー</vt:lpstr>
      <vt:lpstr>補論：エクスポージャー</vt:lpstr>
      <vt:lpstr>エクスポージャーの例：株</vt:lpstr>
      <vt:lpstr>エクスポージャーの例：デリバティブ</vt:lpstr>
      <vt:lpstr>エクスポージャーの例：その他</vt:lpstr>
      <vt:lpstr>問２（１）</vt:lpstr>
      <vt:lpstr>問２（１）</vt:lpstr>
      <vt:lpstr>問２（２）</vt:lpstr>
      <vt:lpstr>問２（２）</vt:lpstr>
      <vt:lpstr>問３</vt:lpstr>
      <vt:lpstr>問３</vt:lpstr>
      <vt:lpstr>PowerPoint プレゼンテーション</vt:lpstr>
      <vt:lpstr>補論：エクスポージャー・リターン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問題文</vt:lpstr>
      <vt:lpstr>PowerPoint プレゼンテーション</vt:lpstr>
      <vt:lpstr>PowerPoint プレゼンテーション</vt:lpstr>
      <vt:lpstr>問３</vt:lpstr>
      <vt:lpstr>問３（２）</vt:lpstr>
      <vt:lpstr>問３（2） 解答過程</vt:lpstr>
      <vt:lpstr>問３（２） 解答過程</vt:lpstr>
      <vt:lpstr>問３（２） 解答</vt:lpstr>
      <vt:lpstr>問３（１）</vt:lpstr>
      <vt:lpstr>問３（１） 解答過程</vt:lpstr>
      <vt:lpstr>問３（１） 解答</vt:lpstr>
      <vt:lpstr>問４</vt:lpstr>
      <vt:lpstr>問４</vt:lpstr>
      <vt:lpstr>PowerPoint プレゼンテーション</vt:lpstr>
      <vt:lpstr>PowerPoint プレゼンテーション</vt:lpstr>
      <vt:lpstr>PowerPoint プレゼンテーション</vt:lpstr>
      <vt:lpstr>問５</vt:lpstr>
      <vt:lpstr>問５</vt:lpstr>
      <vt:lpstr>問５解答</vt:lpstr>
      <vt:lpstr>補論：分断された市場</vt:lpstr>
      <vt:lpstr>補論：部分的に統合化された市場</vt:lpstr>
      <vt:lpstr>補論：株式市場の統合化と投資戦略</vt:lpstr>
      <vt:lpstr>補論：株式市場の統合化と投資戦略</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user01</dc:creator>
  <cp:lastModifiedBy>user01</cp:lastModifiedBy>
  <cp:revision>126</cp:revision>
  <dcterms:created xsi:type="dcterms:W3CDTF">2023-10-02T06:53:00Z</dcterms:created>
  <dcterms:modified xsi:type="dcterms:W3CDTF">2023-12-18T07:55:20Z</dcterms:modified>
</cp:coreProperties>
</file>