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83" r:id="rId10"/>
    <p:sldId id="263" r:id="rId11"/>
    <p:sldId id="284" r:id="rId12"/>
    <p:sldId id="269" r:id="rId13"/>
    <p:sldId id="270" r:id="rId14"/>
    <p:sldId id="276" r:id="rId15"/>
    <p:sldId id="280" r:id="rId16"/>
    <p:sldId id="271" r:id="rId17"/>
    <p:sldId id="281" r:id="rId18"/>
    <p:sldId id="272" r:id="rId19"/>
    <p:sldId id="273" r:id="rId20"/>
    <p:sldId id="274" r:id="rId21"/>
    <p:sldId id="275" r:id="rId22"/>
    <p:sldId id="278" r:id="rId23"/>
    <p:sldId id="285" r:id="rId24"/>
    <p:sldId id="286" r:id="rId25"/>
    <p:sldId id="299" r:id="rId26"/>
    <p:sldId id="300" r:id="rId27"/>
    <p:sldId id="288" r:id="rId28"/>
    <p:sldId id="289" r:id="rId29"/>
    <p:sldId id="290" r:id="rId30"/>
    <p:sldId id="291" r:id="rId31"/>
    <p:sldId id="292" r:id="rId32"/>
    <p:sldId id="293" r:id="rId33"/>
    <p:sldId id="297" r:id="rId34"/>
    <p:sldId id="298" r:id="rId35"/>
    <p:sldId id="303" r:id="rId36"/>
    <p:sldId id="287" r:id="rId37"/>
    <p:sldId id="295" r:id="rId38"/>
    <p:sldId id="301" r:id="rId39"/>
    <p:sldId id="304" r:id="rId40"/>
    <p:sldId id="294" r:id="rId41"/>
    <p:sldId id="26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83578"/>
  </p:normalViewPr>
  <p:slideViewPr>
    <p:cSldViewPr snapToGrid="0">
      <p:cViewPr>
        <p:scale>
          <a:sx n="74" d="100"/>
          <a:sy n="74" d="100"/>
        </p:scale>
        <p:origin x="1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C0732-B61B-9847-B82A-60ABF01DDFE8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B5E6D3-2CA9-C542-A419-BAD3FA62C2F1}">
      <dgm:prSet phldrT="[文本]" custT="1"/>
      <dgm:spPr/>
      <dgm:t>
        <a:bodyPr/>
        <a:lstStyle/>
        <a:p>
          <a:r>
            <a:rPr lang="zh-CN" altLang="en-US" sz="3200" b="0" dirty="0"/>
            <a:t>個人</a:t>
          </a:r>
        </a:p>
      </dgm:t>
    </dgm:pt>
    <dgm:pt modelId="{E94ABF01-39BE-B942-91A0-48C40BF7A46F}" type="parTrans" cxnId="{283AE1AB-71D7-7F44-9F7E-99C5133D05BF}">
      <dgm:prSet/>
      <dgm:spPr/>
      <dgm:t>
        <a:bodyPr/>
        <a:lstStyle/>
        <a:p>
          <a:endParaRPr lang="zh-CN" altLang="en-US"/>
        </a:p>
      </dgm:t>
    </dgm:pt>
    <dgm:pt modelId="{BBEA73A6-6179-9F41-8B06-1F67D248E996}" type="sibTrans" cxnId="{283AE1AB-71D7-7F44-9F7E-99C5133D05BF}">
      <dgm:prSet/>
      <dgm:spPr/>
      <dgm:t>
        <a:bodyPr/>
        <a:lstStyle/>
        <a:p>
          <a:endParaRPr lang="zh-CN" altLang="en-US"/>
        </a:p>
      </dgm:t>
    </dgm:pt>
    <dgm:pt modelId="{8B3A54E1-59C7-3F40-B52A-36AE9E39F57C}">
      <dgm:prSet phldrT="[文本]" custT="1"/>
      <dgm:spPr/>
      <dgm:t>
        <a:bodyPr/>
        <a:lstStyle/>
        <a:p>
          <a:r>
            <a:rPr lang="zh-CN" altLang="en-US" sz="2000" dirty="0"/>
            <a:t>環境問題に関心を持っていた</a:t>
          </a:r>
        </a:p>
      </dgm:t>
    </dgm:pt>
    <dgm:pt modelId="{A779D7E5-95AF-8F48-A7CC-1CA4696B20F0}" type="parTrans" cxnId="{EE8E60E3-57CB-1743-92C5-6CB92829FC78}">
      <dgm:prSet/>
      <dgm:spPr/>
      <dgm:t>
        <a:bodyPr/>
        <a:lstStyle/>
        <a:p>
          <a:endParaRPr lang="zh-CN" altLang="en-US"/>
        </a:p>
      </dgm:t>
    </dgm:pt>
    <dgm:pt modelId="{A33E05FB-3FC6-D943-A1FA-18D9E2B11A0D}" type="sibTrans" cxnId="{EE8E60E3-57CB-1743-92C5-6CB92829FC78}">
      <dgm:prSet/>
      <dgm:spPr/>
      <dgm:t>
        <a:bodyPr/>
        <a:lstStyle/>
        <a:p>
          <a:endParaRPr lang="zh-CN" altLang="en-US"/>
        </a:p>
      </dgm:t>
    </dgm:pt>
    <dgm:pt modelId="{47702A9A-B0FA-1746-B134-FA4BAFDC6F45}">
      <dgm:prSet phldrT="[文本]"/>
      <dgm:spPr/>
      <dgm:t>
        <a:bodyPr/>
        <a:lstStyle/>
        <a:p>
          <a:r>
            <a:rPr lang="zh-CN" altLang="en-US" dirty="0"/>
            <a:t>ゼミの講演会で感銘を受けた</a:t>
          </a:r>
        </a:p>
      </dgm:t>
    </dgm:pt>
    <dgm:pt modelId="{F601FB72-2759-FC4C-A6AD-1326C3ABDAF0}" type="parTrans" cxnId="{68C46277-A5FB-1A4B-B133-6F154BC8CC96}">
      <dgm:prSet/>
      <dgm:spPr/>
      <dgm:t>
        <a:bodyPr/>
        <a:lstStyle/>
        <a:p>
          <a:endParaRPr lang="zh-CN" altLang="en-US"/>
        </a:p>
      </dgm:t>
    </dgm:pt>
    <dgm:pt modelId="{28305EAC-C1CE-5349-9B2A-476076D0C5DA}" type="sibTrans" cxnId="{68C46277-A5FB-1A4B-B133-6F154BC8CC96}">
      <dgm:prSet/>
      <dgm:spPr/>
      <dgm:t>
        <a:bodyPr/>
        <a:lstStyle/>
        <a:p>
          <a:endParaRPr lang="zh-CN" altLang="en-US"/>
        </a:p>
      </dgm:t>
    </dgm:pt>
    <dgm:pt modelId="{B8F8C21F-820B-9544-A5A1-F6F859A51A63}">
      <dgm:prSet phldrT="[文本]"/>
      <dgm:spPr/>
      <dgm:t>
        <a:bodyPr/>
        <a:lstStyle/>
        <a:p>
          <a:r>
            <a:rPr lang="zh-CN" altLang="en-US" dirty="0"/>
            <a:t>模擬国連で相関議題を議論していた</a:t>
          </a:r>
        </a:p>
      </dgm:t>
    </dgm:pt>
    <dgm:pt modelId="{2EE44078-95C7-2D4B-9D35-527A1F37D49B}" type="parTrans" cxnId="{4D89FDE6-70B6-FE40-ADDA-39FF321487D6}">
      <dgm:prSet/>
      <dgm:spPr/>
      <dgm:t>
        <a:bodyPr/>
        <a:lstStyle/>
        <a:p>
          <a:endParaRPr lang="zh-CN" altLang="en-US"/>
        </a:p>
      </dgm:t>
    </dgm:pt>
    <dgm:pt modelId="{77E78503-4A4B-7146-9AC6-E4913E6E0120}" type="sibTrans" cxnId="{4D89FDE6-70B6-FE40-ADDA-39FF321487D6}">
      <dgm:prSet/>
      <dgm:spPr/>
      <dgm:t>
        <a:bodyPr/>
        <a:lstStyle/>
        <a:p>
          <a:endParaRPr lang="zh-CN" altLang="en-US"/>
        </a:p>
      </dgm:t>
    </dgm:pt>
    <dgm:pt modelId="{AD46B840-B308-214A-BC89-ACE7743FEACC}">
      <dgm:prSet phldrT="[文本]" custT="1"/>
      <dgm:spPr/>
      <dgm:t>
        <a:bodyPr/>
        <a:lstStyle/>
        <a:p>
          <a:r>
            <a:rPr lang="zh-CN" altLang="en-US" sz="3200" dirty="0"/>
            <a:t>世界</a:t>
          </a:r>
        </a:p>
      </dgm:t>
    </dgm:pt>
    <dgm:pt modelId="{7CADF6E2-E775-C74B-800E-FCC41A1FA7A0}" type="parTrans" cxnId="{B2AF4105-D4D3-7449-BB9C-31AA27732BF4}">
      <dgm:prSet/>
      <dgm:spPr/>
      <dgm:t>
        <a:bodyPr/>
        <a:lstStyle/>
        <a:p>
          <a:endParaRPr lang="zh-CN" altLang="en-US"/>
        </a:p>
      </dgm:t>
    </dgm:pt>
    <dgm:pt modelId="{63CACE8E-54F4-9A48-968E-6B53A10D37E2}" type="sibTrans" cxnId="{B2AF4105-D4D3-7449-BB9C-31AA27732BF4}">
      <dgm:prSet/>
      <dgm:spPr/>
      <dgm:t>
        <a:bodyPr/>
        <a:lstStyle/>
        <a:p>
          <a:endParaRPr lang="zh-CN" altLang="en-US"/>
        </a:p>
      </dgm:t>
    </dgm:pt>
    <dgm:pt modelId="{D3A666C7-3517-8D41-B804-EB7E274A0377}">
      <dgm:prSet phldrT="[文本]"/>
      <dgm:spPr/>
      <dgm:t>
        <a:bodyPr/>
        <a:lstStyle/>
        <a:p>
          <a:r>
            <a:rPr lang="en-US" altLang="zh-CN" dirty="0"/>
            <a:t>ESG</a:t>
          </a:r>
          <a:r>
            <a:rPr lang="zh-CN" altLang="en-US" dirty="0"/>
            <a:t>投資が益々注目されている</a:t>
          </a:r>
        </a:p>
      </dgm:t>
    </dgm:pt>
    <dgm:pt modelId="{C524D6AF-D4CF-794E-A3CB-44B9D1324A72}" type="parTrans" cxnId="{3949E5D2-480E-5942-B1DF-1B37CF6D6812}">
      <dgm:prSet/>
      <dgm:spPr/>
      <dgm:t>
        <a:bodyPr/>
        <a:lstStyle/>
        <a:p>
          <a:endParaRPr lang="zh-CN" altLang="en-US"/>
        </a:p>
      </dgm:t>
    </dgm:pt>
    <dgm:pt modelId="{E80C1617-97E0-AD4A-B44B-6EB3E13D79D7}" type="sibTrans" cxnId="{3949E5D2-480E-5942-B1DF-1B37CF6D6812}">
      <dgm:prSet/>
      <dgm:spPr/>
      <dgm:t>
        <a:bodyPr/>
        <a:lstStyle/>
        <a:p>
          <a:endParaRPr lang="zh-CN" altLang="en-US"/>
        </a:p>
      </dgm:t>
    </dgm:pt>
    <dgm:pt modelId="{E2662E1F-6352-1B47-983E-A105ACC6C776}">
      <dgm:prSet phldrT="[文本]" custT="1"/>
      <dgm:spPr/>
      <dgm:t>
        <a:bodyPr/>
        <a:lstStyle/>
        <a:p>
          <a:r>
            <a:rPr lang="en-US" altLang="zh-CN" sz="2000" dirty="0"/>
            <a:t>ESG</a:t>
          </a:r>
          <a:r>
            <a:rPr lang="zh-CN" altLang="en-US" sz="2000" dirty="0"/>
            <a:t>投資のパフォーマンスは</a:t>
          </a:r>
          <a:endParaRPr lang="en-US" altLang="zh-CN" sz="2000" dirty="0"/>
        </a:p>
        <a:p>
          <a:r>
            <a:rPr lang="zh-CN" altLang="en-US" sz="2000" dirty="0"/>
            <a:t>まだ明らかでない</a:t>
          </a:r>
        </a:p>
      </dgm:t>
    </dgm:pt>
    <dgm:pt modelId="{6B4D4475-9E27-794B-BC96-91DF611F3E79}" type="parTrans" cxnId="{4F4990CE-E9CF-6A4E-861B-2C0982A11094}">
      <dgm:prSet/>
      <dgm:spPr/>
      <dgm:t>
        <a:bodyPr/>
        <a:lstStyle/>
        <a:p>
          <a:endParaRPr lang="zh-CN" altLang="en-US"/>
        </a:p>
      </dgm:t>
    </dgm:pt>
    <dgm:pt modelId="{EE34FA29-18E4-5C46-BDAF-C130DB51FE7D}" type="sibTrans" cxnId="{4F4990CE-E9CF-6A4E-861B-2C0982A11094}">
      <dgm:prSet/>
      <dgm:spPr/>
      <dgm:t>
        <a:bodyPr/>
        <a:lstStyle/>
        <a:p>
          <a:endParaRPr lang="zh-CN" altLang="en-US"/>
        </a:p>
      </dgm:t>
    </dgm:pt>
    <dgm:pt modelId="{B09C0CAE-9B13-EC49-906C-FF503340DFB5}" type="pres">
      <dgm:prSet presAssocID="{A82C0732-B61B-9847-B82A-60ABF01DDFE8}" presName="layout" presStyleCnt="0">
        <dgm:presLayoutVars>
          <dgm:chMax/>
          <dgm:chPref/>
          <dgm:dir/>
          <dgm:resizeHandles/>
        </dgm:presLayoutVars>
      </dgm:prSet>
      <dgm:spPr/>
    </dgm:pt>
    <dgm:pt modelId="{62779465-BA6D-5248-8EC3-464B0EAE8851}" type="pres">
      <dgm:prSet presAssocID="{E9B5E6D3-2CA9-C542-A419-BAD3FA62C2F1}" presName="root" presStyleCnt="0">
        <dgm:presLayoutVars>
          <dgm:chMax/>
          <dgm:chPref/>
        </dgm:presLayoutVars>
      </dgm:prSet>
      <dgm:spPr/>
    </dgm:pt>
    <dgm:pt modelId="{58989D10-9F32-1F4A-9E23-AC2C1E281BE7}" type="pres">
      <dgm:prSet presAssocID="{E9B5E6D3-2CA9-C542-A419-BAD3FA62C2F1}" presName="rootComposite" presStyleCnt="0">
        <dgm:presLayoutVars/>
      </dgm:prSet>
      <dgm:spPr/>
    </dgm:pt>
    <dgm:pt modelId="{2FF328CB-4ACF-D64C-A0F7-CC1CF3607809}" type="pres">
      <dgm:prSet presAssocID="{E9B5E6D3-2CA9-C542-A419-BAD3FA62C2F1}" presName="ParentAccent" presStyleLbl="alignNode1" presStyleIdx="0" presStyleCnt="2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</dgm:pt>
    <dgm:pt modelId="{40E0D016-0E9A-4148-8F78-2987EABA9821}" type="pres">
      <dgm:prSet presAssocID="{E9B5E6D3-2CA9-C542-A419-BAD3FA62C2F1}" presName="ParentSmallAccent" presStyleLbl="fgAcc1" presStyleIdx="0" presStyleCnt="2" custLinFactY="100000" custLinFactNeighborX="0" custLinFactNeighborY="133300"/>
      <dgm:spPr/>
    </dgm:pt>
    <dgm:pt modelId="{9BFFF55A-C9DD-A24A-B50E-A82587D2B95A}" type="pres">
      <dgm:prSet presAssocID="{E9B5E6D3-2CA9-C542-A419-BAD3FA62C2F1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2C5D2FE8-E596-4C48-8E98-8CC3E5B7CC77}" type="pres">
      <dgm:prSet presAssocID="{E9B5E6D3-2CA9-C542-A419-BAD3FA62C2F1}" presName="childShape" presStyleCnt="0">
        <dgm:presLayoutVars>
          <dgm:chMax val="0"/>
          <dgm:chPref val="0"/>
        </dgm:presLayoutVars>
      </dgm:prSet>
      <dgm:spPr/>
    </dgm:pt>
    <dgm:pt modelId="{AC0B9DCE-9056-E14A-8637-C5C8CB86604C}" type="pres">
      <dgm:prSet presAssocID="{8B3A54E1-59C7-3F40-B52A-36AE9E39F57C}" presName="childComposite" presStyleCnt="0">
        <dgm:presLayoutVars>
          <dgm:chMax val="0"/>
          <dgm:chPref val="0"/>
        </dgm:presLayoutVars>
      </dgm:prSet>
      <dgm:spPr/>
    </dgm:pt>
    <dgm:pt modelId="{179F6E1B-5708-0847-A0C6-2A33B8F607DE}" type="pres">
      <dgm:prSet presAssocID="{8B3A54E1-59C7-3F40-B52A-36AE9E39F57C}" presName="ChildAccent" presStyleLbl="solidFgAcc1" presStyleIdx="0" presStyleCnt="5"/>
      <dgm:spPr/>
    </dgm:pt>
    <dgm:pt modelId="{7B894E93-DACF-D241-B818-9DA9236B59D8}" type="pres">
      <dgm:prSet presAssocID="{8B3A54E1-59C7-3F40-B52A-36AE9E39F57C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714FECC5-6CBE-1245-95E3-3EF1A59428B4}" type="pres">
      <dgm:prSet presAssocID="{47702A9A-B0FA-1746-B134-FA4BAFDC6F45}" presName="childComposite" presStyleCnt="0">
        <dgm:presLayoutVars>
          <dgm:chMax val="0"/>
          <dgm:chPref val="0"/>
        </dgm:presLayoutVars>
      </dgm:prSet>
      <dgm:spPr/>
    </dgm:pt>
    <dgm:pt modelId="{EAC7F874-1D84-E048-B6BB-B6AAEAC582F8}" type="pres">
      <dgm:prSet presAssocID="{47702A9A-B0FA-1746-B134-FA4BAFDC6F45}" presName="ChildAccent" presStyleLbl="solidFgAcc1" presStyleIdx="1" presStyleCnt="5"/>
      <dgm:spPr/>
    </dgm:pt>
    <dgm:pt modelId="{60676ED1-2574-274A-9781-7588F377F53F}" type="pres">
      <dgm:prSet presAssocID="{47702A9A-B0FA-1746-B134-FA4BAFDC6F45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3831B51-6AD6-4440-B542-4792DF7A5E89}" type="pres">
      <dgm:prSet presAssocID="{B8F8C21F-820B-9544-A5A1-F6F859A51A63}" presName="childComposite" presStyleCnt="0">
        <dgm:presLayoutVars>
          <dgm:chMax val="0"/>
          <dgm:chPref val="0"/>
        </dgm:presLayoutVars>
      </dgm:prSet>
      <dgm:spPr/>
    </dgm:pt>
    <dgm:pt modelId="{D77E6CA8-30D6-D843-82E7-990148929864}" type="pres">
      <dgm:prSet presAssocID="{B8F8C21F-820B-9544-A5A1-F6F859A51A63}" presName="ChildAccent" presStyleLbl="solidFgAcc1" presStyleIdx="2" presStyleCnt="5"/>
      <dgm:spPr/>
    </dgm:pt>
    <dgm:pt modelId="{8D973DCE-0C1D-3641-BE5B-D7889D1C0FE7}" type="pres">
      <dgm:prSet presAssocID="{B8F8C21F-820B-9544-A5A1-F6F859A51A63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64CF63A2-1F04-C543-AB2F-E95E1C7DA5FB}" type="pres">
      <dgm:prSet presAssocID="{AD46B840-B308-214A-BC89-ACE7743FEACC}" presName="root" presStyleCnt="0">
        <dgm:presLayoutVars>
          <dgm:chMax/>
          <dgm:chPref/>
        </dgm:presLayoutVars>
      </dgm:prSet>
      <dgm:spPr/>
    </dgm:pt>
    <dgm:pt modelId="{7D135682-618F-F444-ADE6-727789F115FA}" type="pres">
      <dgm:prSet presAssocID="{AD46B840-B308-214A-BC89-ACE7743FEACC}" presName="rootComposite" presStyleCnt="0">
        <dgm:presLayoutVars/>
      </dgm:prSet>
      <dgm:spPr/>
    </dgm:pt>
    <dgm:pt modelId="{13BBC744-AAA0-DF48-A07C-74F94626677A}" type="pres">
      <dgm:prSet presAssocID="{AD46B840-B308-214A-BC89-ACE7743FEACC}" presName="ParentAccent" presStyleLbl="alignNode1" presStyleIdx="1" presStyleCnt="2"/>
      <dgm:spPr>
        <a:solidFill>
          <a:schemeClr val="accent1">
            <a:hueOff val="0"/>
            <a:satOff val="0"/>
            <a:lumOff val="0"/>
            <a:alpha val="65156"/>
          </a:schemeClr>
        </a:solidFill>
      </dgm:spPr>
    </dgm:pt>
    <dgm:pt modelId="{206D9E3B-09DF-A346-8926-7C5217B9C567}" type="pres">
      <dgm:prSet presAssocID="{AD46B840-B308-214A-BC89-ACE7743FEACC}" presName="ParentSmallAccent" presStyleLbl="fgAcc1" presStyleIdx="1" presStyleCnt="2" custLinFactX="-700000" custLinFactY="100000" custLinFactNeighborX="-731609" custLinFactNeighborY="135791"/>
      <dgm:spPr/>
    </dgm:pt>
    <dgm:pt modelId="{E53A28FC-9C4B-D343-A7F0-685C5F7E86F1}" type="pres">
      <dgm:prSet presAssocID="{AD46B840-B308-214A-BC89-ACE7743FEACC}" presName="Parent" presStyleLbl="revTx" presStyleIdx="4" presStyleCnt="7">
        <dgm:presLayoutVars>
          <dgm:chMax/>
          <dgm:chPref val="4"/>
          <dgm:bulletEnabled val="1"/>
        </dgm:presLayoutVars>
      </dgm:prSet>
      <dgm:spPr/>
    </dgm:pt>
    <dgm:pt modelId="{BE3EEF4A-7E43-F849-BB7B-33A21C8BAB5D}" type="pres">
      <dgm:prSet presAssocID="{AD46B840-B308-214A-BC89-ACE7743FEACC}" presName="childShape" presStyleCnt="0">
        <dgm:presLayoutVars>
          <dgm:chMax val="0"/>
          <dgm:chPref val="0"/>
        </dgm:presLayoutVars>
      </dgm:prSet>
      <dgm:spPr/>
    </dgm:pt>
    <dgm:pt modelId="{B7E86E29-0CD5-664B-B88E-15658FE0439A}" type="pres">
      <dgm:prSet presAssocID="{D3A666C7-3517-8D41-B804-EB7E274A0377}" presName="childComposite" presStyleCnt="0">
        <dgm:presLayoutVars>
          <dgm:chMax val="0"/>
          <dgm:chPref val="0"/>
        </dgm:presLayoutVars>
      </dgm:prSet>
      <dgm:spPr/>
    </dgm:pt>
    <dgm:pt modelId="{4EE6AC55-2DA1-9E4B-95C6-241BA079D2DC}" type="pres">
      <dgm:prSet presAssocID="{D3A666C7-3517-8D41-B804-EB7E274A0377}" presName="ChildAccent" presStyleLbl="solidFgAcc1" presStyleIdx="3" presStyleCnt="5"/>
      <dgm:spPr/>
    </dgm:pt>
    <dgm:pt modelId="{D09A7DDC-CA8E-B94D-B2B5-BA6730093A3C}" type="pres">
      <dgm:prSet presAssocID="{D3A666C7-3517-8D41-B804-EB7E274A0377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79E687F2-C80C-1548-8255-28E670FDED93}" type="pres">
      <dgm:prSet presAssocID="{E2662E1F-6352-1B47-983E-A105ACC6C776}" presName="childComposite" presStyleCnt="0">
        <dgm:presLayoutVars>
          <dgm:chMax val="0"/>
          <dgm:chPref val="0"/>
        </dgm:presLayoutVars>
      </dgm:prSet>
      <dgm:spPr/>
    </dgm:pt>
    <dgm:pt modelId="{85128FCC-B3FC-E24E-9FB6-779605F12694}" type="pres">
      <dgm:prSet presAssocID="{E2662E1F-6352-1B47-983E-A105ACC6C776}" presName="ChildAccent" presStyleLbl="solidFgAcc1" presStyleIdx="4" presStyleCnt="5"/>
      <dgm:spPr/>
    </dgm:pt>
    <dgm:pt modelId="{C088343B-7595-F24E-AC4C-E8BADE3B7F23}" type="pres">
      <dgm:prSet presAssocID="{E2662E1F-6352-1B47-983E-A105ACC6C776}" presName="Child" presStyleLbl="revTx" presStyleIdx="6" presStyleCnt="7" custLinFactNeighborX="1469" custLinFactNeighborY="19714">
        <dgm:presLayoutVars>
          <dgm:chMax val="0"/>
          <dgm:chPref val="0"/>
          <dgm:bulletEnabled val="1"/>
        </dgm:presLayoutVars>
      </dgm:prSet>
      <dgm:spPr/>
    </dgm:pt>
  </dgm:ptLst>
  <dgm:cxnLst>
    <dgm:cxn modelId="{B2AF4105-D4D3-7449-BB9C-31AA27732BF4}" srcId="{A82C0732-B61B-9847-B82A-60ABF01DDFE8}" destId="{AD46B840-B308-214A-BC89-ACE7743FEACC}" srcOrd="1" destOrd="0" parTransId="{7CADF6E2-E775-C74B-800E-FCC41A1FA7A0}" sibTransId="{63CACE8E-54F4-9A48-968E-6B53A10D37E2}"/>
    <dgm:cxn modelId="{64C73A28-B472-CC4B-998C-F86459CED293}" type="presOf" srcId="{B8F8C21F-820B-9544-A5A1-F6F859A51A63}" destId="{8D973DCE-0C1D-3641-BE5B-D7889D1C0FE7}" srcOrd="0" destOrd="0" presId="urn:microsoft.com/office/officeart/2008/layout/SquareAccentList"/>
    <dgm:cxn modelId="{1D2D4B28-E7D2-2441-97C5-B51664B08064}" type="presOf" srcId="{A82C0732-B61B-9847-B82A-60ABF01DDFE8}" destId="{B09C0CAE-9B13-EC49-906C-FF503340DFB5}" srcOrd="0" destOrd="0" presId="urn:microsoft.com/office/officeart/2008/layout/SquareAccentList"/>
    <dgm:cxn modelId="{EDF52451-3D39-8B4F-91F8-E51D357F31B6}" type="presOf" srcId="{8B3A54E1-59C7-3F40-B52A-36AE9E39F57C}" destId="{7B894E93-DACF-D241-B818-9DA9236B59D8}" srcOrd="0" destOrd="0" presId="urn:microsoft.com/office/officeart/2008/layout/SquareAccentList"/>
    <dgm:cxn modelId="{465A7D53-C185-9842-BDAB-BF9AC0C76CCE}" type="presOf" srcId="{E9B5E6D3-2CA9-C542-A419-BAD3FA62C2F1}" destId="{9BFFF55A-C9DD-A24A-B50E-A82587D2B95A}" srcOrd="0" destOrd="0" presId="urn:microsoft.com/office/officeart/2008/layout/SquareAccentList"/>
    <dgm:cxn modelId="{8B0CFD67-F750-4F47-A661-69A84D90B3B2}" type="presOf" srcId="{E2662E1F-6352-1B47-983E-A105ACC6C776}" destId="{C088343B-7595-F24E-AC4C-E8BADE3B7F23}" srcOrd="0" destOrd="0" presId="urn:microsoft.com/office/officeart/2008/layout/SquareAccentList"/>
    <dgm:cxn modelId="{68C46277-A5FB-1A4B-B133-6F154BC8CC96}" srcId="{E9B5E6D3-2CA9-C542-A419-BAD3FA62C2F1}" destId="{47702A9A-B0FA-1746-B134-FA4BAFDC6F45}" srcOrd="1" destOrd="0" parTransId="{F601FB72-2759-FC4C-A6AD-1326C3ABDAF0}" sibTransId="{28305EAC-C1CE-5349-9B2A-476076D0C5DA}"/>
    <dgm:cxn modelId="{EE46FA85-934C-3640-8F56-0B68C00E762E}" type="presOf" srcId="{47702A9A-B0FA-1746-B134-FA4BAFDC6F45}" destId="{60676ED1-2574-274A-9781-7588F377F53F}" srcOrd="0" destOrd="0" presId="urn:microsoft.com/office/officeart/2008/layout/SquareAccentList"/>
    <dgm:cxn modelId="{9FD23CA8-A943-D44F-98E2-E2CAF48F0210}" type="presOf" srcId="{D3A666C7-3517-8D41-B804-EB7E274A0377}" destId="{D09A7DDC-CA8E-B94D-B2B5-BA6730093A3C}" srcOrd="0" destOrd="0" presId="urn:microsoft.com/office/officeart/2008/layout/SquareAccentList"/>
    <dgm:cxn modelId="{283AE1AB-71D7-7F44-9F7E-99C5133D05BF}" srcId="{A82C0732-B61B-9847-B82A-60ABF01DDFE8}" destId="{E9B5E6D3-2CA9-C542-A419-BAD3FA62C2F1}" srcOrd="0" destOrd="0" parTransId="{E94ABF01-39BE-B942-91A0-48C40BF7A46F}" sibTransId="{BBEA73A6-6179-9F41-8B06-1F67D248E996}"/>
    <dgm:cxn modelId="{DD9680CE-D535-B744-A447-B456F6C93EBE}" type="presOf" srcId="{AD46B840-B308-214A-BC89-ACE7743FEACC}" destId="{E53A28FC-9C4B-D343-A7F0-685C5F7E86F1}" srcOrd="0" destOrd="0" presId="urn:microsoft.com/office/officeart/2008/layout/SquareAccentList"/>
    <dgm:cxn modelId="{4F4990CE-E9CF-6A4E-861B-2C0982A11094}" srcId="{AD46B840-B308-214A-BC89-ACE7743FEACC}" destId="{E2662E1F-6352-1B47-983E-A105ACC6C776}" srcOrd="1" destOrd="0" parTransId="{6B4D4475-9E27-794B-BC96-91DF611F3E79}" sibTransId="{EE34FA29-18E4-5C46-BDAF-C130DB51FE7D}"/>
    <dgm:cxn modelId="{3949E5D2-480E-5942-B1DF-1B37CF6D6812}" srcId="{AD46B840-B308-214A-BC89-ACE7743FEACC}" destId="{D3A666C7-3517-8D41-B804-EB7E274A0377}" srcOrd="0" destOrd="0" parTransId="{C524D6AF-D4CF-794E-A3CB-44B9D1324A72}" sibTransId="{E80C1617-97E0-AD4A-B44B-6EB3E13D79D7}"/>
    <dgm:cxn modelId="{EE8E60E3-57CB-1743-92C5-6CB92829FC78}" srcId="{E9B5E6D3-2CA9-C542-A419-BAD3FA62C2F1}" destId="{8B3A54E1-59C7-3F40-B52A-36AE9E39F57C}" srcOrd="0" destOrd="0" parTransId="{A779D7E5-95AF-8F48-A7CC-1CA4696B20F0}" sibTransId="{A33E05FB-3FC6-D943-A1FA-18D9E2B11A0D}"/>
    <dgm:cxn modelId="{4D89FDE6-70B6-FE40-ADDA-39FF321487D6}" srcId="{E9B5E6D3-2CA9-C542-A419-BAD3FA62C2F1}" destId="{B8F8C21F-820B-9544-A5A1-F6F859A51A63}" srcOrd="2" destOrd="0" parTransId="{2EE44078-95C7-2D4B-9D35-527A1F37D49B}" sibTransId="{77E78503-4A4B-7146-9AC6-E4913E6E0120}"/>
    <dgm:cxn modelId="{B87005C0-5E5D-C843-9664-4437A0071C1A}" type="presParOf" srcId="{B09C0CAE-9B13-EC49-906C-FF503340DFB5}" destId="{62779465-BA6D-5248-8EC3-464B0EAE8851}" srcOrd="0" destOrd="0" presId="urn:microsoft.com/office/officeart/2008/layout/SquareAccentList"/>
    <dgm:cxn modelId="{A607C5FC-0402-C344-8E1C-820CD137546D}" type="presParOf" srcId="{62779465-BA6D-5248-8EC3-464B0EAE8851}" destId="{58989D10-9F32-1F4A-9E23-AC2C1E281BE7}" srcOrd="0" destOrd="0" presId="urn:microsoft.com/office/officeart/2008/layout/SquareAccentList"/>
    <dgm:cxn modelId="{4A9B88E8-5D78-D944-8B21-D35486E4594E}" type="presParOf" srcId="{58989D10-9F32-1F4A-9E23-AC2C1E281BE7}" destId="{2FF328CB-4ACF-D64C-A0F7-CC1CF3607809}" srcOrd="0" destOrd="0" presId="urn:microsoft.com/office/officeart/2008/layout/SquareAccentList"/>
    <dgm:cxn modelId="{46324139-3600-7E46-9F4F-075372F654EA}" type="presParOf" srcId="{58989D10-9F32-1F4A-9E23-AC2C1E281BE7}" destId="{40E0D016-0E9A-4148-8F78-2987EABA9821}" srcOrd="1" destOrd="0" presId="urn:microsoft.com/office/officeart/2008/layout/SquareAccentList"/>
    <dgm:cxn modelId="{80D298CE-F578-0C40-BF32-6CBB5A30F3CB}" type="presParOf" srcId="{58989D10-9F32-1F4A-9E23-AC2C1E281BE7}" destId="{9BFFF55A-C9DD-A24A-B50E-A82587D2B95A}" srcOrd="2" destOrd="0" presId="urn:microsoft.com/office/officeart/2008/layout/SquareAccentList"/>
    <dgm:cxn modelId="{FB3C9B13-5164-AD40-9A52-530DD9034D38}" type="presParOf" srcId="{62779465-BA6D-5248-8EC3-464B0EAE8851}" destId="{2C5D2FE8-E596-4C48-8E98-8CC3E5B7CC77}" srcOrd="1" destOrd="0" presId="urn:microsoft.com/office/officeart/2008/layout/SquareAccentList"/>
    <dgm:cxn modelId="{90F4DC8D-CAAD-E943-8F0C-71808A0B2861}" type="presParOf" srcId="{2C5D2FE8-E596-4C48-8E98-8CC3E5B7CC77}" destId="{AC0B9DCE-9056-E14A-8637-C5C8CB86604C}" srcOrd="0" destOrd="0" presId="urn:microsoft.com/office/officeart/2008/layout/SquareAccentList"/>
    <dgm:cxn modelId="{CCAC9A1A-FFFD-C04A-BC48-FB98D934156C}" type="presParOf" srcId="{AC0B9DCE-9056-E14A-8637-C5C8CB86604C}" destId="{179F6E1B-5708-0847-A0C6-2A33B8F607DE}" srcOrd="0" destOrd="0" presId="urn:microsoft.com/office/officeart/2008/layout/SquareAccentList"/>
    <dgm:cxn modelId="{AC550683-AFD0-5446-B536-47FD43ABE915}" type="presParOf" srcId="{AC0B9DCE-9056-E14A-8637-C5C8CB86604C}" destId="{7B894E93-DACF-D241-B818-9DA9236B59D8}" srcOrd="1" destOrd="0" presId="urn:microsoft.com/office/officeart/2008/layout/SquareAccentList"/>
    <dgm:cxn modelId="{E6295C0E-567A-584E-98C2-5BDD14FA07E2}" type="presParOf" srcId="{2C5D2FE8-E596-4C48-8E98-8CC3E5B7CC77}" destId="{714FECC5-6CBE-1245-95E3-3EF1A59428B4}" srcOrd="1" destOrd="0" presId="urn:microsoft.com/office/officeart/2008/layout/SquareAccentList"/>
    <dgm:cxn modelId="{5529953A-E3E3-A447-A296-AB4BA9941C1B}" type="presParOf" srcId="{714FECC5-6CBE-1245-95E3-3EF1A59428B4}" destId="{EAC7F874-1D84-E048-B6BB-B6AAEAC582F8}" srcOrd="0" destOrd="0" presId="urn:microsoft.com/office/officeart/2008/layout/SquareAccentList"/>
    <dgm:cxn modelId="{89D6E058-F6B5-2740-8DBF-2B29A681DF8A}" type="presParOf" srcId="{714FECC5-6CBE-1245-95E3-3EF1A59428B4}" destId="{60676ED1-2574-274A-9781-7588F377F53F}" srcOrd="1" destOrd="0" presId="urn:microsoft.com/office/officeart/2008/layout/SquareAccentList"/>
    <dgm:cxn modelId="{9C8CF118-8ACD-C845-B8E8-BD7D425CAA6B}" type="presParOf" srcId="{2C5D2FE8-E596-4C48-8E98-8CC3E5B7CC77}" destId="{23831B51-6AD6-4440-B542-4792DF7A5E89}" srcOrd="2" destOrd="0" presId="urn:microsoft.com/office/officeart/2008/layout/SquareAccentList"/>
    <dgm:cxn modelId="{3039C001-DB12-D349-B30E-375ED824F9C1}" type="presParOf" srcId="{23831B51-6AD6-4440-B542-4792DF7A5E89}" destId="{D77E6CA8-30D6-D843-82E7-990148929864}" srcOrd="0" destOrd="0" presId="urn:microsoft.com/office/officeart/2008/layout/SquareAccentList"/>
    <dgm:cxn modelId="{7BA6AC85-5719-F248-80A7-63532C69E825}" type="presParOf" srcId="{23831B51-6AD6-4440-B542-4792DF7A5E89}" destId="{8D973DCE-0C1D-3641-BE5B-D7889D1C0FE7}" srcOrd="1" destOrd="0" presId="urn:microsoft.com/office/officeart/2008/layout/SquareAccentList"/>
    <dgm:cxn modelId="{1F4E77DD-7124-6A41-853A-BBFE5CDD016E}" type="presParOf" srcId="{B09C0CAE-9B13-EC49-906C-FF503340DFB5}" destId="{64CF63A2-1F04-C543-AB2F-E95E1C7DA5FB}" srcOrd="1" destOrd="0" presId="urn:microsoft.com/office/officeart/2008/layout/SquareAccentList"/>
    <dgm:cxn modelId="{F81A9706-7040-6945-8463-8D8644B31438}" type="presParOf" srcId="{64CF63A2-1F04-C543-AB2F-E95E1C7DA5FB}" destId="{7D135682-618F-F444-ADE6-727789F115FA}" srcOrd="0" destOrd="0" presId="urn:microsoft.com/office/officeart/2008/layout/SquareAccentList"/>
    <dgm:cxn modelId="{6D8BF273-3CC2-1540-9542-83F1B3055936}" type="presParOf" srcId="{7D135682-618F-F444-ADE6-727789F115FA}" destId="{13BBC744-AAA0-DF48-A07C-74F94626677A}" srcOrd="0" destOrd="0" presId="urn:microsoft.com/office/officeart/2008/layout/SquareAccentList"/>
    <dgm:cxn modelId="{85A84741-A185-8B44-946B-C9EDDB39149A}" type="presParOf" srcId="{7D135682-618F-F444-ADE6-727789F115FA}" destId="{206D9E3B-09DF-A346-8926-7C5217B9C567}" srcOrd="1" destOrd="0" presId="urn:microsoft.com/office/officeart/2008/layout/SquareAccentList"/>
    <dgm:cxn modelId="{38B3B4FD-D6A0-784E-8103-E705BD83A971}" type="presParOf" srcId="{7D135682-618F-F444-ADE6-727789F115FA}" destId="{E53A28FC-9C4B-D343-A7F0-685C5F7E86F1}" srcOrd="2" destOrd="0" presId="urn:microsoft.com/office/officeart/2008/layout/SquareAccentList"/>
    <dgm:cxn modelId="{7735F40A-6B87-EC43-A912-48F327465B2F}" type="presParOf" srcId="{64CF63A2-1F04-C543-AB2F-E95E1C7DA5FB}" destId="{BE3EEF4A-7E43-F849-BB7B-33A21C8BAB5D}" srcOrd="1" destOrd="0" presId="urn:microsoft.com/office/officeart/2008/layout/SquareAccentList"/>
    <dgm:cxn modelId="{FC90B657-5D29-C745-AEF4-7C6001F0FDD8}" type="presParOf" srcId="{BE3EEF4A-7E43-F849-BB7B-33A21C8BAB5D}" destId="{B7E86E29-0CD5-664B-B88E-15658FE0439A}" srcOrd="0" destOrd="0" presId="urn:microsoft.com/office/officeart/2008/layout/SquareAccentList"/>
    <dgm:cxn modelId="{EC3B11CC-3036-2147-9EF7-0F0D815C8C84}" type="presParOf" srcId="{B7E86E29-0CD5-664B-B88E-15658FE0439A}" destId="{4EE6AC55-2DA1-9E4B-95C6-241BA079D2DC}" srcOrd="0" destOrd="0" presId="urn:microsoft.com/office/officeart/2008/layout/SquareAccentList"/>
    <dgm:cxn modelId="{94639E06-35CD-2E47-9C81-DC014EA2A3D7}" type="presParOf" srcId="{B7E86E29-0CD5-664B-B88E-15658FE0439A}" destId="{D09A7DDC-CA8E-B94D-B2B5-BA6730093A3C}" srcOrd="1" destOrd="0" presId="urn:microsoft.com/office/officeart/2008/layout/SquareAccentList"/>
    <dgm:cxn modelId="{69B04C89-78A7-3844-860A-A53223B747E0}" type="presParOf" srcId="{BE3EEF4A-7E43-F849-BB7B-33A21C8BAB5D}" destId="{79E687F2-C80C-1548-8255-28E670FDED93}" srcOrd="1" destOrd="0" presId="urn:microsoft.com/office/officeart/2008/layout/SquareAccentList"/>
    <dgm:cxn modelId="{9CE24A35-57E0-7646-9BF9-A51D07756187}" type="presParOf" srcId="{79E687F2-C80C-1548-8255-28E670FDED93}" destId="{85128FCC-B3FC-E24E-9FB6-779605F12694}" srcOrd="0" destOrd="0" presId="urn:microsoft.com/office/officeart/2008/layout/SquareAccentList"/>
    <dgm:cxn modelId="{EB81DD49-4ED9-084A-9A73-20EA7C18B6BF}" type="presParOf" srcId="{79E687F2-C80C-1548-8255-28E670FDED93}" destId="{C088343B-7595-F24E-AC4C-E8BADE3B7F2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4AA47-EEEC-EE49-BCCB-7B051B7AB4A0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A381A9-246E-E045-837C-4EE7C9577B02}">
      <dgm:prSet phldrT="[文本]"/>
      <dgm:spPr/>
      <dgm:t>
        <a:bodyPr/>
        <a:lstStyle/>
        <a:p>
          <a:r>
            <a:rPr lang="zh-CN" altLang="en-US" dirty="0"/>
            <a:t>プラス</a:t>
          </a:r>
        </a:p>
      </dgm:t>
    </dgm:pt>
    <dgm:pt modelId="{E34BE64E-C12B-6040-81EF-D4401654D98D}" type="parTrans" cxnId="{B13C82D0-CE19-EA40-B7C6-60E9DF7C7640}">
      <dgm:prSet/>
      <dgm:spPr/>
      <dgm:t>
        <a:bodyPr/>
        <a:lstStyle/>
        <a:p>
          <a:endParaRPr lang="zh-CN" altLang="en-US"/>
        </a:p>
      </dgm:t>
    </dgm:pt>
    <dgm:pt modelId="{93E89CF3-63A7-B547-A391-45BBAF03993F}" type="sibTrans" cxnId="{B13C82D0-CE19-EA40-B7C6-60E9DF7C7640}">
      <dgm:prSet/>
      <dgm:spPr/>
      <dgm:t>
        <a:bodyPr/>
        <a:lstStyle/>
        <a:p>
          <a:endParaRPr lang="zh-CN" altLang="en-US"/>
        </a:p>
      </dgm:t>
    </dgm:pt>
    <dgm:pt modelId="{F2DADC15-3E69-BC40-837F-24ADFC036CED}">
      <dgm:prSet phldrT="[文本]"/>
      <dgm:spPr/>
      <dgm:t>
        <a:bodyPr/>
        <a:lstStyle/>
        <a:p>
          <a:r>
            <a:rPr lang="zh-CN" altLang="en-US" dirty="0"/>
            <a:t>証券価格が過小評価され</a:t>
          </a:r>
        </a:p>
      </dgm:t>
    </dgm:pt>
    <dgm:pt modelId="{9ACA36F4-901B-D84C-A27D-A5FA6B689A95}" type="parTrans" cxnId="{637B4E74-A23E-5F4A-AC70-9555421B43F9}">
      <dgm:prSet/>
      <dgm:spPr/>
      <dgm:t>
        <a:bodyPr/>
        <a:lstStyle/>
        <a:p>
          <a:endParaRPr lang="zh-CN" altLang="en-US"/>
        </a:p>
      </dgm:t>
    </dgm:pt>
    <dgm:pt modelId="{C2295E8A-513E-2948-AF3E-8A80602C71B4}" type="sibTrans" cxnId="{637B4E74-A23E-5F4A-AC70-9555421B43F9}">
      <dgm:prSet/>
      <dgm:spPr/>
      <dgm:t>
        <a:bodyPr/>
        <a:lstStyle/>
        <a:p>
          <a:endParaRPr lang="zh-CN" altLang="en-US"/>
        </a:p>
      </dgm:t>
    </dgm:pt>
    <dgm:pt modelId="{11FBA296-6B42-E64F-B740-66F4B3ABE5E1}">
      <dgm:prSet phldrT="[文本]"/>
      <dgm:spPr/>
      <dgm:t>
        <a:bodyPr/>
        <a:lstStyle/>
        <a:p>
          <a:r>
            <a:rPr lang="zh-CN" altLang="en-US" dirty="0"/>
            <a:t>マイナス</a:t>
          </a:r>
        </a:p>
      </dgm:t>
    </dgm:pt>
    <dgm:pt modelId="{88E9C9ED-B0C4-024C-AE5A-7F0845216243}" type="parTrans" cxnId="{95B9452A-859E-DF43-B899-6078D6FF4CD3}">
      <dgm:prSet/>
      <dgm:spPr/>
      <dgm:t>
        <a:bodyPr/>
        <a:lstStyle/>
        <a:p>
          <a:endParaRPr lang="zh-CN" altLang="en-US"/>
        </a:p>
      </dgm:t>
    </dgm:pt>
    <dgm:pt modelId="{DF27D8E9-015B-584C-A8D6-938A35F0CAE1}" type="sibTrans" cxnId="{95B9452A-859E-DF43-B899-6078D6FF4CD3}">
      <dgm:prSet/>
      <dgm:spPr/>
      <dgm:t>
        <a:bodyPr/>
        <a:lstStyle/>
        <a:p>
          <a:endParaRPr lang="zh-CN" altLang="en-US"/>
        </a:p>
      </dgm:t>
    </dgm:pt>
    <dgm:pt modelId="{66FE0E6B-AB90-714F-BD81-7432E431A2E7}">
      <dgm:prSet phldrT="[文本]"/>
      <dgm:spPr/>
      <dgm:t>
        <a:bodyPr/>
        <a:lstStyle/>
        <a:p>
          <a:r>
            <a:rPr lang="zh-CN" altLang="en-US" dirty="0"/>
            <a:t>証券価格が過小評価され</a:t>
          </a:r>
        </a:p>
      </dgm:t>
    </dgm:pt>
    <dgm:pt modelId="{F8386DBD-0937-8646-987E-F4F55DDE5AC1}" type="parTrans" cxnId="{A095D12B-F7A7-934F-9E53-3F6C296398B8}">
      <dgm:prSet/>
      <dgm:spPr/>
      <dgm:t>
        <a:bodyPr/>
        <a:lstStyle/>
        <a:p>
          <a:endParaRPr lang="zh-CN" altLang="en-US"/>
        </a:p>
      </dgm:t>
    </dgm:pt>
    <dgm:pt modelId="{48BE7BA8-2216-7443-BA36-3B6792FAB08F}" type="sibTrans" cxnId="{A095D12B-F7A7-934F-9E53-3F6C296398B8}">
      <dgm:prSet/>
      <dgm:spPr/>
      <dgm:t>
        <a:bodyPr/>
        <a:lstStyle/>
        <a:p>
          <a:endParaRPr lang="zh-CN" altLang="en-US"/>
        </a:p>
      </dgm:t>
    </dgm:pt>
    <dgm:pt modelId="{E3B6FC8E-2633-EC4C-B1EF-7A9482A64C3D}">
      <dgm:prSet phldrT="[文本]"/>
      <dgm:spPr/>
      <dgm:t>
        <a:bodyPr/>
        <a:lstStyle/>
        <a:p>
          <a:r>
            <a:rPr lang="zh-CN" altLang="en-US" dirty="0"/>
            <a:t>→買いシグナル</a:t>
          </a:r>
        </a:p>
      </dgm:t>
    </dgm:pt>
    <dgm:pt modelId="{4C753BC7-796C-384D-897C-A6ED278CBB05}" type="parTrans" cxnId="{61EE4BA3-546E-1249-BFFD-4E6222D9851C}">
      <dgm:prSet/>
      <dgm:spPr/>
      <dgm:t>
        <a:bodyPr/>
        <a:lstStyle/>
        <a:p>
          <a:endParaRPr lang="zh-CN" altLang="en-US"/>
        </a:p>
      </dgm:t>
    </dgm:pt>
    <dgm:pt modelId="{BDF63D82-3220-B84A-90CB-81F4768E5924}" type="sibTrans" cxnId="{61EE4BA3-546E-1249-BFFD-4E6222D9851C}">
      <dgm:prSet/>
      <dgm:spPr/>
      <dgm:t>
        <a:bodyPr/>
        <a:lstStyle/>
        <a:p>
          <a:endParaRPr lang="zh-CN" altLang="en-US"/>
        </a:p>
      </dgm:t>
    </dgm:pt>
    <dgm:pt modelId="{5E0B338E-2C3D-4548-93FC-40E43BCD2631}">
      <dgm:prSet/>
      <dgm:spPr/>
      <dgm:t>
        <a:bodyPr/>
        <a:lstStyle/>
        <a:p>
          <a:r>
            <a:rPr lang="zh-CN" altLang="en-US" dirty="0"/>
            <a:t>→売りシグナル</a:t>
          </a:r>
        </a:p>
      </dgm:t>
    </dgm:pt>
    <dgm:pt modelId="{EA863A93-151F-C847-AB5F-11861BD64EC3}" type="parTrans" cxnId="{070703C7-81CA-C444-97A5-86739D85303C}">
      <dgm:prSet/>
      <dgm:spPr/>
      <dgm:t>
        <a:bodyPr/>
        <a:lstStyle/>
        <a:p>
          <a:endParaRPr lang="zh-CN" altLang="en-US"/>
        </a:p>
      </dgm:t>
    </dgm:pt>
    <dgm:pt modelId="{FEE8A3F0-6BDC-4E4E-920F-61B4E68FDB63}" type="sibTrans" cxnId="{070703C7-81CA-C444-97A5-86739D85303C}">
      <dgm:prSet/>
      <dgm:spPr/>
      <dgm:t>
        <a:bodyPr/>
        <a:lstStyle/>
        <a:p>
          <a:endParaRPr lang="zh-CN" altLang="en-US"/>
        </a:p>
      </dgm:t>
    </dgm:pt>
    <dgm:pt modelId="{82C17D85-33E1-3244-9BBB-B8174077DF4F}" type="pres">
      <dgm:prSet presAssocID="{D024AA47-EEEC-EE49-BCCB-7B051B7AB4A0}" presName="linear" presStyleCnt="0">
        <dgm:presLayoutVars>
          <dgm:animLvl val="lvl"/>
          <dgm:resizeHandles val="exact"/>
        </dgm:presLayoutVars>
      </dgm:prSet>
      <dgm:spPr/>
    </dgm:pt>
    <dgm:pt modelId="{11910E9E-AFDA-2143-8BE2-93D67A04B59D}" type="pres">
      <dgm:prSet presAssocID="{59A381A9-246E-E045-837C-4EE7C9577B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416D0B-DB5C-DF4B-92B7-AC812622C156}" type="pres">
      <dgm:prSet presAssocID="{59A381A9-246E-E045-837C-4EE7C9577B02}" presName="childText" presStyleLbl="revTx" presStyleIdx="0" presStyleCnt="2">
        <dgm:presLayoutVars>
          <dgm:bulletEnabled val="1"/>
        </dgm:presLayoutVars>
      </dgm:prSet>
      <dgm:spPr/>
    </dgm:pt>
    <dgm:pt modelId="{7CCE2732-4BF9-484A-8A11-FD56CD5D0078}" type="pres">
      <dgm:prSet presAssocID="{11FBA296-6B42-E64F-B740-66F4B3ABE5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67E619-0ECD-2545-8290-EE555AE720E3}" type="pres">
      <dgm:prSet presAssocID="{11FBA296-6B42-E64F-B740-66F4B3ABE5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5B9452A-859E-DF43-B899-6078D6FF4CD3}" srcId="{D024AA47-EEEC-EE49-BCCB-7B051B7AB4A0}" destId="{11FBA296-6B42-E64F-B740-66F4B3ABE5E1}" srcOrd="1" destOrd="0" parTransId="{88E9C9ED-B0C4-024C-AE5A-7F0845216243}" sibTransId="{DF27D8E9-015B-584C-A8D6-938A35F0CAE1}"/>
    <dgm:cxn modelId="{A095D12B-F7A7-934F-9E53-3F6C296398B8}" srcId="{11FBA296-6B42-E64F-B740-66F4B3ABE5E1}" destId="{66FE0E6B-AB90-714F-BD81-7432E431A2E7}" srcOrd="0" destOrd="0" parTransId="{F8386DBD-0937-8646-987E-F4F55DDE5AC1}" sibTransId="{48BE7BA8-2216-7443-BA36-3B6792FAB08F}"/>
    <dgm:cxn modelId="{507EE363-1FFE-F545-9385-A4F69150F925}" type="presOf" srcId="{11FBA296-6B42-E64F-B740-66F4B3ABE5E1}" destId="{7CCE2732-4BF9-484A-8A11-FD56CD5D0078}" srcOrd="0" destOrd="0" presId="urn:microsoft.com/office/officeart/2005/8/layout/vList2"/>
    <dgm:cxn modelId="{06CE4D6C-1D54-594C-A603-3AAFD2144943}" type="presOf" srcId="{F2DADC15-3E69-BC40-837F-24ADFC036CED}" destId="{A3416D0B-DB5C-DF4B-92B7-AC812622C156}" srcOrd="0" destOrd="0" presId="urn:microsoft.com/office/officeart/2005/8/layout/vList2"/>
    <dgm:cxn modelId="{637B4E74-A23E-5F4A-AC70-9555421B43F9}" srcId="{59A381A9-246E-E045-837C-4EE7C9577B02}" destId="{F2DADC15-3E69-BC40-837F-24ADFC036CED}" srcOrd="0" destOrd="0" parTransId="{9ACA36F4-901B-D84C-A27D-A5FA6B689A95}" sibTransId="{C2295E8A-513E-2948-AF3E-8A80602C71B4}"/>
    <dgm:cxn modelId="{1D6E2187-AEBA-BB4B-9931-6655A7167E6E}" type="presOf" srcId="{5E0B338E-2C3D-4548-93FC-40E43BCD2631}" destId="{A067E619-0ECD-2545-8290-EE555AE720E3}" srcOrd="0" destOrd="1" presId="urn:microsoft.com/office/officeart/2005/8/layout/vList2"/>
    <dgm:cxn modelId="{79C39B88-7939-AA48-993A-C6C8943E8E2C}" type="presOf" srcId="{E3B6FC8E-2633-EC4C-B1EF-7A9482A64C3D}" destId="{A3416D0B-DB5C-DF4B-92B7-AC812622C156}" srcOrd="0" destOrd="1" presId="urn:microsoft.com/office/officeart/2005/8/layout/vList2"/>
    <dgm:cxn modelId="{43137D9E-5E54-0944-9429-6955DF18964B}" type="presOf" srcId="{D024AA47-EEEC-EE49-BCCB-7B051B7AB4A0}" destId="{82C17D85-33E1-3244-9BBB-B8174077DF4F}" srcOrd="0" destOrd="0" presId="urn:microsoft.com/office/officeart/2005/8/layout/vList2"/>
    <dgm:cxn modelId="{61EE4BA3-546E-1249-BFFD-4E6222D9851C}" srcId="{59A381A9-246E-E045-837C-4EE7C9577B02}" destId="{E3B6FC8E-2633-EC4C-B1EF-7A9482A64C3D}" srcOrd="1" destOrd="0" parTransId="{4C753BC7-796C-384D-897C-A6ED278CBB05}" sibTransId="{BDF63D82-3220-B84A-90CB-81F4768E5924}"/>
    <dgm:cxn modelId="{DED671B4-84B4-A542-A744-8AF7659E8AFD}" type="presOf" srcId="{66FE0E6B-AB90-714F-BD81-7432E431A2E7}" destId="{A067E619-0ECD-2545-8290-EE555AE720E3}" srcOrd="0" destOrd="0" presId="urn:microsoft.com/office/officeart/2005/8/layout/vList2"/>
    <dgm:cxn modelId="{070703C7-81CA-C444-97A5-86739D85303C}" srcId="{11FBA296-6B42-E64F-B740-66F4B3ABE5E1}" destId="{5E0B338E-2C3D-4548-93FC-40E43BCD2631}" srcOrd="1" destOrd="0" parTransId="{EA863A93-151F-C847-AB5F-11861BD64EC3}" sibTransId="{FEE8A3F0-6BDC-4E4E-920F-61B4E68FDB63}"/>
    <dgm:cxn modelId="{B13C82D0-CE19-EA40-B7C6-60E9DF7C7640}" srcId="{D024AA47-EEEC-EE49-BCCB-7B051B7AB4A0}" destId="{59A381A9-246E-E045-837C-4EE7C9577B02}" srcOrd="0" destOrd="0" parTransId="{E34BE64E-C12B-6040-81EF-D4401654D98D}" sibTransId="{93E89CF3-63A7-B547-A391-45BBAF03993F}"/>
    <dgm:cxn modelId="{90AEC3FE-413F-B54C-A692-C37FE4D6C56C}" type="presOf" srcId="{59A381A9-246E-E045-837C-4EE7C9577B02}" destId="{11910E9E-AFDA-2143-8BE2-93D67A04B59D}" srcOrd="0" destOrd="0" presId="urn:microsoft.com/office/officeart/2005/8/layout/vList2"/>
    <dgm:cxn modelId="{250CFF14-F475-A643-A59E-E7DFA6F1BAB9}" type="presParOf" srcId="{82C17D85-33E1-3244-9BBB-B8174077DF4F}" destId="{11910E9E-AFDA-2143-8BE2-93D67A04B59D}" srcOrd="0" destOrd="0" presId="urn:microsoft.com/office/officeart/2005/8/layout/vList2"/>
    <dgm:cxn modelId="{5DC57AF3-0931-5D4E-91CF-B42A52D0FE56}" type="presParOf" srcId="{82C17D85-33E1-3244-9BBB-B8174077DF4F}" destId="{A3416D0B-DB5C-DF4B-92B7-AC812622C156}" srcOrd="1" destOrd="0" presId="urn:microsoft.com/office/officeart/2005/8/layout/vList2"/>
    <dgm:cxn modelId="{10FED1F9-A429-C34B-8DBD-41BCD269F5FD}" type="presParOf" srcId="{82C17D85-33E1-3244-9BBB-B8174077DF4F}" destId="{7CCE2732-4BF9-484A-8A11-FD56CD5D0078}" srcOrd="2" destOrd="0" presId="urn:microsoft.com/office/officeart/2005/8/layout/vList2"/>
    <dgm:cxn modelId="{799690F7-9C0B-7E4D-990A-7155286853EE}" type="presParOf" srcId="{82C17D85-33E1-3244-9BBB-B8174077DF4F}" destId="{A067E619-0ECD-2545-8290-EE555AE720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328CB-4ACF-D64C-A0F7-CC1CF3607809}">
      <dsp:nvSpPr>
        <dsp:cNvPr id="0" name=""/>
        <dsp:cNvSpPr/>
      </dsp:nvSpPr>
      <dsp:spPr>
        <a:xfrm>
          <a:off x="5690" y="1048154"/>
          <a:ext cx="4959482" cy="58346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0D016-0E9A-4148-8F78-2987EABA9821}">
      <dsp:nvSpPr>
        <dsp:cNvPr id="0" name=""/>
        <dsp:cNvSpPr/>
      </dsp:nvSpPr>
      <dsp:spPr>
        <a:xfrm>
          <a:off x="5690" y="2117290"/>
          <a:ext cx="364341" cy="364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FF55A-C9DD-A24A-B50E-A82587D2B95A}">
      <dsp:nvSpPr>
        <dsp:cNvPr id="0" name=""/>
        <dsp:cNvSpPr/>
      </dsp:nvSpPr>
      <dsp:spPr>
        <a:xfrm>
          <a:off x="5690" y="0"/>
          <a:ext cx="4959482" cy="104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kern="1200" dirty="0"/>
            <a:t>個人</a:t>
          </a:r>
        </a:p>
      </dsp:txBody>
      <dsp:txXfrm>
        <a:off x="5690" y="0"/>
        <a:ext cx="4959482" cy="1048154"/>
      </dsp:txXfrm>
    </dsp:sp>
    <dsp:sp modelId="{179F6E1B-5708-0847-A0C6-2A33B8F607DE}">
      <dsp:nvSpPr>
        <dsp:cNvPr id="0" name=""/>
        <dsp:cNvSpPr/>
      </dsp:nvSpPr>
      <dsp:spPr>
        <a:xfrm>
          <a:off x="5690" y="2116550"/>
          <a:ext cx="364332" cy="364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94E93-DACF-D241-B818-9DA9236B59D8}">
      <dsp:nvSpPr>
        <dsp:cNvPr id="0" name=""/>
        <dsp:cNvSpPr/>
      </dsp:nvSpPr>
      <dsp:spPr>
        <a:xfrm>
          <a:off x="352854" y="1874087"/>
          <a:ext cx="4612318" cy="84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環境問題に関心を持っていた</a:t>
          </a:r>
        </a:p>
      </dsp:txBody>
      <dsp:txXfrm>
        <a:off x="352854" y="1874087"/>
        <a:ext cx="4612318" cy="849260"/>
      </dsp:txXfrm>
    </dsp:sp>
    <dsp:sp modelId="{EAC7F874-1D84-E048-B6BB-B6AAEAC582F8}">
      <dsp:nvSpPr>
        <dsp:cNvPr id="0" name=""/>
        <dsp:cNvSpPr/>
      </dsp:nvSpPr>
      <dsp:spPr>
        <a:xfrm>
          <a:off x="5690" y="2965810"/>
          <a:ext cx="364332" cy="364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76ED1-2574-274A-9781-7588F377F53F}">
      <dsp:nvSpPr>
        <dsp:cNvPr id="0" name=""/>
        <dsp:cNvSpPr/>
      </dsp:nvSpPr>
      <dsp:spPr>
        <a:xfrm>
          <a:off x="352854" y="2723347"/>
          <a:ext cx="4612318" cy="84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ゼミの講演会で感銘を受けた</a:t>
          </a:r>
        </a:p>
      </dsp:txBody>
      <dsp:txXfrm>
        <a:off x="352854" y="2723347"/>
        <a:ext cx="4612318" cy="849260"/>
      </dsp:txXfrm>
    </dsp:sp>
    <dsp:sp modelId="{D77E6CA8-30D6-D843-82E7-990148929864}">
      <dsp:nvSpPr>
        <dsp:cNvPr id="0" name=""/>
        <dsp:cNvSpPr/>
      </dsp:nvSpPr>
      <dsp:spPr>
        <a:xfrm>
          <a:off x="5690" y="3815070"/>
          <a:ext cx="364332" cy="364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3DCE-0C1D-3641-BE5B-D7889D1C0FE7}">
      <dsp:nvSpPr>
        <dsp:cNvPr id="0" name=""/>
        <dsp:cNvSpPr/>
      </dsp:nvSpPr>
      <dsp:spPr>
        <a:xfrm>
          <a:off x="352854" y="3572607"/>
          <a:ext cx="4612318" cy="84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模擬国連で相関議題を議論していた</a:t>
          </a:r>
        </a:p>
      </dsp:txBody>
      <dsp:txXfrm>
        <a:off x="352854" y="3572607"/>
        <a:ext cx="4612318" cy="849260"/>
      </dsp:txXfrm>
    </dsp:sp>
    <dsp:sp modelId="{13BBC744-AAA0-DF48-A07C-74F94626677A}">
      <dsp:nvSpPr>
        <dsp:cNvPr id="0" name=""/>
        <dsp:cNvSpPr/>
      </dsp:nvSpPr>
      <dsp:spPr>
        <a:xfrm>
          <a:off x="5213147" y="1048154"/>
          <a:ext cx="4959482" cy="58346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156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D9E3B-09DF-A346-8926-7C5217B9C567}">
      <dsp:nvSpPr>
        <dsp:cNvPr id="0" name=""/>
        <dsp:cNvSpPr/>
      </dsp:nvSpPr>
      <dsp:spPr>
        <a:xfrm>
          <a:off x="0" y="2126366"/>
          <a:ext cx="364341" cy="364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A28FC-9C4B-D343-A7F0-685C5F7E86F1}">
      <dsp:nvSpPr>
        <dsp:cNvPr id="0" name=""/>
        <dsp:cNvSpPr/>
      </dsp:nvSpPr>
      <dsp:spPr>
        <a:xfrm>
          <a:off x="5213147" y="0"/>
          <a:ext cx="4959482" cy="104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世界</a:t>
          </a:r>
        </a:p>
      </dsp:txBody>
      <dsp:txXfrm>
        <a:off x="5213147" y="0"/>
        <a:ext cx="4959482" cy="1048154"/>
      </dsp:txXfrm>
    </dsp:sp>
    <dsp:sp modelId="{4EE6AC55-2DA1-9E4B-95C6-241BA079D2DC}">
      <dsp:nvSpPr>
        <dsp:cNvPr id="0" name=""/>
        <dsp:cNvSpPr/>
      </dsp:nvSpPr>
      <dsp:spPr>
        <a:xfrm>
          <a:off x="5213147" y="2116550"/>
          <a:ext cx="364332" cy="364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A7DDC-CA8E-B94D-B2B5-BA6730093A3C}">
      <dsp:nvSpPr>
        <dsp:cNvPr id="0" name=""/>
        <dsp:cNvSpPr/>
      </dsp:nvSpPr>
      <dsp:spPr>
        <a:xfrm>
          <a:off x="5560311" y="1874087"/>
          <a:ext cx="4612318" cy="84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ESG</a:t>
          </a:r>
          <a:r>
            <a:rPr lang="zh-CN" altLang="en-US" sz="2100" kern="1200" dirty="0"/>
            <a:t>投資が益々注目されている</a:t>
          </a:r>
        </a:p>
      </dsp:txBody>
      <dsp:txXfrm>
        <a:off x="5560311" y="1874087"/>
        <a:ext cx="4612318" cy="849260"/>
      </dsp:txXfrm>
    </dsp:sp>
    <dsp:sp modelId="{85128FCC-B3FC-E24E-9FB6-779605F12694}">
      <dsp:nvSpPr>
        <dsp:cNvPr id="0" name=""/>
        <dsp:cNvSpPr/>
      </dsp:nvSpPr>
      <dsp:spPr>
        <a:xfrm>
          <a:off x="5213147" y="2965810"/>
          <a:ext cx="364332" cy="3643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8343B-7595-F24E-AC4C-E8BADE3B7F23}">
      <dsp:nvSpPr>
        <dsp:cNvPr id="0" name=""/>
        <dsp:cNvSpPr/>
      </dsp:nvSpPr>
      <dsp:spPr>
        <a:xfrm>
          <a:off x="5566002" y="2890770"/>
          <a:ext cx="4612318" cy="84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ESG</a:t>
          </a:r>
          <a:r>
            <a:rPr lang="zh-CN" altLang="en-US" sz="2000" kern="1200" dirty="0"/>
            <a:t>投資のパフォーマンスは</a:t>
          </a:r>
          <a:endParaRPr lang="en-US" altLang="zh-CN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まだ明らかでない</a:t>
          </a:r>
        </a:p>
      </dsp:txBody>
      <dsp:txXfrm>
        <a:off x="5566002" y="2890770"/>
        <a:ext cx="4612318" cy="849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10E9E-AFDA-2143-8BE2-93D67A04B59D}">
      <dsp:nvSpPr>
        <dsp:cNvPr id="0" name=""/>
        <dsp:cNvSpPr/>
      </dsp:nvSpPr>
      <dsp:spPr>
        <a:xfrm>
          <a:off x="0" y="145631"/>
          <a:ext cx="3015006" cy="64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プラス</a:t>
          </a:r>
        </a:p>
      </dsp:txBody>
      <dsp:txXfrm>
        <a:off x="31527" y="177158"/>
        <a:ext cx="2951952" cy="582786"/>
      </dsp:txXfrm>
    </dsp:sp>
    <dsp:sp modelId="{A3416D0B-DB5C-DF4B-92B7-AC812622C156}">
      <dsp:nvSpPr>
        <dsp:cNvPr id="0" name=""/>
        <dsp:cNvSpPr/>
      </dsp:nvSpPr>
      <dsp:spPr>
        <a:xfrm>
          <a:off x="0" y="791472"/>
          <a:ext cx="3015006" cy="74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2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証券価格が過小評価され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→買いシグナル</a:t>
          </a:r>
        </a:p>
      </dsp:txBody>
      <dsp:txXfrm>
        <a:off x="0" y="791472"/>
        <a:ext cx="3015006" cy="749857"/>
      </dsp:txXfrm>
    </dsp:sp>
    <dsp:sp modelId="{7CCE2732-4BF9-484A-8A11-FD56CD5D0078}">
      <dsp:nvSpPr>
        <dsp:cNvPr id="0" name=""/>
        <dsp:cNvSpPr/>
      </dsp:nvSpPr>
      <dsp:spPr>
        <a:xfrm>
          <a:off x="0" y="1541329"/>
          <a:ext cx="3015006" cy="64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マイナス</a:t>
          </a:r>
        </a:p>
      </dsp:txBody>
      <dsp:txXfrm>
        <a:off x="31527" y="1572856"/>
        <a:ext cx="2951952" cy="582786"/>
      </dsp:txXfrm>
    </dsp:sp>
    <dsp:sp modelId="{A067E619-0ECD-2545-8290-EE555AE720E3}">
      <dsp:nvSpPr>
        <dsp:cNvPr id="0" name=""/>
        <dsp:cNvSpPr/>
      </dsp:nvSpPr>
      <dsp:spPr>
        <a:xfrm>
          <a:off x="0" y="2187169"/>
          <a:ext cx="3015006" cy="74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2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証券価格が過小評価され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800" kern="1200" dirty="0"/>
            <a:t>→売りシグナル</a:t>
          </a:r>
        </a:p>
      </dsp:txBody>
      <dsp:txXfrm>
        <a:off x="0" y="2187169"/>
        <a:ext cx="3015006" cy="74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996F-00E0-DD45-B3F3-9837FD64D191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BC35C-4A77-394F-AEB8-A12FC5ABCDC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24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7532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  <a:latin typeface="Helvetica" pitchFamily="2" charset="0"/>
              </a:rPr>
              <a:t>CAPM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zh-CN" altLang="en-US" dirty="0">
                <a:effectLst/>
                <a:latin typeface="Helvetica" pitchFamily="2" charset="0"/>
              </a:rPr>
              <a:t>式</a:t>
            </a:r>
            <a:r>
              <a:rPr lang="ja-JP" altLang="en-US">
                <a:effectLst/>
                <a:latin typeface="Helvetica" pitchFamily="2" charset="0"/>
              </a:rPr>
              <a:t>に</a:t>
            </a:r>
            <a:r>
              <a:rPr lang="zh-CN" altLang="en-US" dirty="0">
                <a:effectLst/>
                <a:latin typeface="Helvetica" pitchFamily="2" charset="0"/>
              </a:rPr>
              <a:t>従</a:t>
            </a:r>
            <a:r>
              <a:rPr lang="ja-JP" altLang="en-US">
                <a:effectLst/>
                <a:latin typeface="Helvetica" pitchFamily="2" charset="0"/>
              </a:rPr>
              <a:t>い、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非説明変数</a:t>
            </a:r>
            <a:r>
              <a:rPr lang="en-US" altLang="zh-CN" dirty="0">
                <a:solidFill>
                  <a:srgbClr val="333333"/>
                </a:solidFill>
                <a:effectLst/>
                <a:latin typeface="Helvetica" pitchFamily="2" charset="0"/>
              </a:rPr>
              <a:t>y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は</a:t>
            </a:r>
            <a:r>
              <a:rPr lang="zh-CN" altLang="en-US" dirty="0">
                <a:effectLst/>
                <a:latin typeface="Helvetica" pitchFamily="2" charset="0"/>
              </a:rPr>
              <a:t>各分位</a:t>
            </a:r>
            <a:r>
              <a:rPr lang="ja-JP" altLang="en-US">
                <a:effectLst/>
                <a:latin typeface="Helvetica" pitchFamily="2" charset="0"/>
              </a:rPr>
              <a:t>ポートフォリオの</a:t>
            </a:r>
            <a:r>
              <a:rPr lang="zh-CN" altLang="en-US" dirty="0">
                <a:effectLst/>
                <a:latin typeface="Helvetica" pitchFamily="2" charset="0"/>
              </a:rPr>
              <a:t>月次平均</a:t>
            </a:r>
            <a:r>
              <a:rPr lang="ja-JP" altLang="en-US">
                <a:effectLst/>
                <a:latin typeface="Helvetica" pitchFamily="2" charset="0"/>
              </a:rPr>
              <a:t>リターンから</a:t>
            </a:r>
            <a:r>
              <a:rPr lang="en-US" altLang="ja-JP" dirty="0">
                <a:solidFill>
                  <a:srgbClr val="333333"/>
                </a:solidFill>
                <a:effectLst/>
                <a:latin typeface="Helvetica" pitchFamily="2" charset="0"/>
              </a:rPr>
              <a:t>10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年債月次利回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りを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引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いた</a:t>
            </a:r>
            <a:endParaRPr lang="ja-JP" altLang="en-US">
              <a:effectLst/>
              <a:latin typeface="Helvetica" pitchFamily="2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値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であるべきだったが、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自身の誤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りによって、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本研究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では「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各分位</a:t>
            </a:r>
            <a:r>
              <a:rPr lang="ja-JP" altLang="en-US">
                <a:solidFill>
                  <a:srgbClr val="000000"/>
                </a:solidFill>
                <a:effectLst/>
                <a:latin typeface="Helvetica" pitchFamily="2" charset="0"/>
              </a:rPr>
              <a:t>ポートフォリオの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月次平均</a:t>
            </a:r>
            <a:r>
              <a:rPr lang="ja-JP" altLang="en-US">
                <a:solidFill>
                  <a:srgbClr val="000000"/>
                </a:solidFill>
                <a:effectLst/>
                <a:latin typeface="Helvetica" pitchFamily="2" charset="0"/>
              </a:rPr>
              <a:t>リターン」を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非説</a:t>
            </a:r>
          </a:p>
          <a:p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明変数</a:t>
            </a:r>
            <a:r>
              <a:rPr lang="en-US" altLang="zh-CN" dirty="0">
                <a:solidFill>
                  <a:srgbClr val="333333"/>
                </a:solidFill>
                <a:effectLst/>
                <a:latin typeface="Helvetica" pitchFamily="2" charset="0"/>
              </a:rPr>
              <a:t>y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として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設定</a:t>
            </a:r>
            <a:r>
              <a:rPr lang="ja-JP" altLang="en-US">
                <a:solidFill>
                  <a:srgbClr val="333333"/>
                </a:solidFill>
                <a:effectLst/>
                <a:latin typeface="Helvetica" pitchFamily="2" charset="0"/>
              </a:rPr>
              <a:t>する。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914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回帰係数</a:t>
            </a:r>
            <a:r>
              <a:rPr kumimoji="1" lang="ja-JP" altLang="en-US"/>
              <a:t>は</a:t>
            </a:r>
            <a:r>
              <a:rPr kumimoji="1" lang="zh-CN" altLang="en-US" dirty="0"/>
              <a:t>説明変数</a:t>
            </a:r>
            <a:r>
              <a:rPr kumimoji="1" lang="ja-JP" altLang="en-US"/>
              <a:t>の</a:t>
            </a:r>
            <a:r>
              <a:rPr kumimoji="1" lang="zh-CN" altLang="en-US" dirty="0"/>
              <a:t>値</a:t>
            </a:r>
            <a:r>
              <a:rPr kumimoji="1" lang="ja-JP" altLang="en-US"/>
              <a:t>が</a:t>
            </a:r>
            <a:r>
              <a:rPr kumimoji="1" lang="en-US" altLang="ja-JP" dirty="0"/>
              <a:t>1</a:t>
            </a:r>
            <a:r>
              <a:rPr kumimoji="1" lang="zh-CN" altLang="en-US" dirty="0"/>
              <a:t>上</a:t>
            </a:r>
            <a:r>
              <a:rPr kumimoji="1" lang="ja-JP" altLang="en-US"/>
              <a:t>がった</a:t>
            </a:r>
            <a:r>
              <a:rPr kumimoji="1" lang="zh-CN" altLang="en-US" dirty="0"/>
              <a:t>場合</a:t>
            </a:r>
            <a:r>
              <a:rPr kumimoji="1" lang="ja-JP" altLang="en-US"/>
              <a:t>に、</a:t>
            </a:r>
            <a:r>
              <a:rPr kumimoji="1" lang="zh-CN" altLang="en-US" dirty="0"/>
              <a:t>目的変数</a:t>
            </a:r>
            <a:r>
              <a:rPr kumimoji="1" lang="ja-JP" altLang="en-US"/>
              <a:t>がどれくらい</a:t>
            </a:r>
            <a:r>
              <a:rPr kumimoji="1" lang="zh-CN" altLang="en-US" dirty="0"/>
              <a:t>増減</a:t>
            </a:r>
            <a:r>
              <a:rPr kumimoji="1" lang="ja-JP" altLang="en-US"/>
              <a:t>するかを</a:t>
            </a:r>
            <a:r>
              <a:rPr kumimoji="1" lang="zh-CN" altLang="en-US" dirty="0"/>
              <a:t>表</a:t>
            </a:r>
            <a:r>
              <a:rPr kumimoji="1" lang="ja-JP" altLang="en-US"/>
              <a:t>しています。</a:t>
            </a:r>
            <a:endParaRPr kumimoji="1" lang="en-US" altLang="ja-JP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764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97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7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1782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560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858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854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396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675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813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26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429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466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＊マイナスの場合は投資しない。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949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89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06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C35C-4A77-394F-AEB8-A12FC5ABCDC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258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66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67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29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512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1053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1755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31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303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4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37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77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102DC3-1DD7-284B-9A43-2B865F7DD284}" type="datetimeFigureOut">
              <a:rPr kumimoji="1" lang="zh-CN" altLang="en-US" smtClean="0"/>
              <a:t>2023/2/18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4E423B-CCDE-0846-B5F4-D7D41EDA39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4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msp.c.yimg.jp/images/v2/FUTi93tXq405grZVGgDqGzK1LBLIhpRBQXjXIXwZxCJd9hzliimY7f3KAvCjij1CIZ9K9Tx9sR76PamYnEo06d-VcyvgUBy3QMCEQPV2h6I9LMwzuDyiGNSLGbXVUI4HtwUOmicl6oyFpdgql0CRoGzvJGP37dXoXuVMXwuLCEA=/pfcline2.JPG?errorImage=false" TargetMode="External"/><Relationship Id="rId3" Type="http://schemas.openxmlformats.org/officeDocument/2006/relationships/hyperlink" Target="https://jp.investing.com/" TargetMode="External"/><Relationship Id="rId7" Type="http://schemas.openxmlformats.org/officeDocument/2006/relationships/hyperlink" Target="https://www.nli-research.co.jp/report/detail/id=70652?site=nl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funds.jp/lineup/1321/#tab-summary" TargetMode="External"/><Relationship Id="rId11" Type="http://schemas.openxmlformats.org/officeDocument/2006/relationships/hyperlink" Target="https://netzeronow.jp/esg/" TargetMode="External"/><Relationship Id="rId5" Type="http://schemas.openxmlformats.org/officeDocument/2006/relationships/hyperlink" Target="https://app.esgbook.com/companies" TargetMode="External"/><Relationship Id="rId10" Type="http://schemas.openxmlformats.org/officeDocument/2006/relationships/hyperlink" Target="https://www.mof.go.jp/pri/research/seminar/fy2021/lm20210622.pdf" TargetMode="External"/><Relationship Id="rId4" Type="http://schemas.openxmlformats.org/officeDocument/2006/relationships/hyperlink" Target="https://sdgsjapan.com/day19" TargetMode="External"/><Relationship Id="rId9" Type="http://schemas.openxmlformats.org/officeDocument/2006/relationships/hyperlink" Target="https://media.rakuten-sec.net/articles/-/2465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21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632E7-FAF9-CA9A-9D7D-563C2A407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34" y="912650"/>
            <a:ext cx="12080265" cy="4716625"/>
          </a:xfrm>
        </p:spPr>
        <p:txBody>
          <a:bodyPr/>
          <a:lstStyle/>
          <a:p>
            <a:r>
              <a:rPr kumimoji="1" lang="en-US" altLang="zh-CN" sz="4800" b="1" dirty="0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ESG</a:t>
            </a:r>
            <a:r>
              <a:rPr kumimoji="1" lang="zh-CN" altLang="en-US" sz="4800" b="1" dirty="0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スコアと日経登録銘柄株式投資</a:t>
            </a:r>
            <a:br>
              <a:rPr kumimoji="1" lang="en-US" altLang="zh-CN" sz="4800" b="1" dirty="0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kumimoji="1" lang="zh-CN" altLang="en-US" sz="4800" b="1" dirty="0">
                <a:solidFill>
                  <a:schemeClr val="accent2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リターンのパフォーマンス検証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0F8DE3-1EAF-93D0-03B7-3E619D28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752" y="4292064"/>
            <a:ext cx="8045373" cy="74227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最終発表資料</a:t>
            </a:r>
            <a:endParaRPr kumimoji="1" lang="en-US" altLang="zh-CN" b="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法政大学経営学部経営学科</a:t>
            </a:r>
            <a:r>
              <a:rPr kumimoji="1" lang="en-US" altLang="zh-CN" b="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kumimoji="1" lang="ja-JP" altLang="en-US" b="0">
                <a:solidFill>
                  <a:schemeClr val="bg2">
                    <a:lumMod val="50000"/>
                  </a:schemeClr>
                </a:solidFill>
              </a:rPr>
              <a:t>　周</a:t>
            </a:r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キイト</a:t>
            </a:r>
            <a:r>
              <a:rPr kumimoji="1" lang="ja-JP" altLang="en-US" b="0">
                <a:solidFill>
                  <a:schemeClr val="bg2">
                    <a:lumMod val="50000"/>
                  </a:schemeClr>
                </a:solidFill>
              </a:rPr>
              <a:t>　</a:t>
            </a:r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指導教員</a:t>
            </a:r>
            <a:r>
              <a:rPr kumimoji="1" lang="ja-JP" altLang="en-US" b="0">
                <a:solidFill>
                  <a:schemeClr val="bg2">
                    <a:lumMod val="50000"/>
                  </a:schemeClr>
                </a:solidFill>
              </a:rPr>
              <a:t>　</a:t>
            </a:r>
            <a:r>
              <a:rPr kumimoji="1" lang="zh-CN" altLang="en-US" b="0" dirty="0">
                <a:solidFill>
                  <a:schemeClr val="bg2">
                    <a:lumMod val="50000"/>
                  </a:schemeClr>
                </a:solidFill>
              </a:rPr>
              <a:t>山嵜輝</a:t>
            </a:r>
          </a:p>
        </p:txBody>
      </p:sp>
    </p:spTree>
    <p:extLst>
      <p:ext uri="{BB962C8B-B14F-4D97-AF65-F5344CB8AC3E}">
        <p14:creationId xmlns:p14="http://schemas.microsoft.com/office/powerpoint/2010/main" val="76204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+mj-ea"/>
              </a:rPr>
              <a:t>５</a:t>
            </a:r>
            <a:r>
              <a:rPr kumimoji="1" lang="en-US" altLang="zh-CN" sz="3600" dirty="0">
                <a:latin typeface="+mj-ea"/>
              </a:rPr>
              <a:t>–2</a:t>
            </a:r>
            <a:r>
              <a:rPr kumimoji="1" lang="zh-CN" altLang="en-US" sz="3600" dirty="0"/>
              <a:t>、分析方法（</a:t>
            </a:r>
            <a:r>
              <a:rPr kumimoji="1" lang="en-US" altLang="zh-CN" sz="3600" dirty="0">
                <a:latin typeface="+mj-ea"/>
              </a:rPr>
              <a:t>CAPM</a:t>
            </a:r>
            <a:r>
              <a:rPr kumimoji="1" lang="zh-CN" altLang="en-US" sz="3600" dirty="0"/>
              <a:t>）</a:t>
            </a:r>
            <a:br>
              <a:rPr kumimoji="1" lang="en-US" altLang="zh-CN" sz="3600" dirty="0"/>
            </a:b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0E751-C769-3D08-E318-77F0D262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5129"/>
            <a:ext cx="10178322" cy="5323561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手法：</a:t>
            </a:r>
            <a:r>
              <a:rPr kumimoji="1" lang="en-US" altLang="zh-CN" dirty="0"/>
              <a:t>CAPM</a:t>
            </a:r>
            <a:r>
              <a:rPr kumimoji="1" lang="zh-CN" altLang="en-US" dirty="0"/>
              <a:t>の市場ファクターで検証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0D0850-D594-04C9-AC7D-0B3F1B8AA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3246148"/>
            <a:ext cx="5218015" cy="2645244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E4653C4F-084D-7A5D-1E4D-40B274987825}"/>
              </a:ext>
            </a:extLst>
          </p:cNvPr>
          <p:cNvSpPr/>
          <p:nvPr/>
        </p:nvSpPr>
        <p:spPr>
          <a:xfrm>
            <a:off x="6835959" y="3246147"/>
            <a:ext cx="4449992" cy="23467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/>
              <a:t>E(Ri)</a:t>
            </a:r>
            <a:r>
              <a:rPr kumimoji="1" lang="zh-CN" altLang="en-US" dirty="0"/>
              <a:t>＝</a:t>
            </a:r>
            <a:r>
              <a:rPr kumimoji="1" lang="en-US" altLang="zh-CN" dirty="0"/>
              <a:t>ESG</a:t>
            </a:r>
            <a:r>
              <a:rPr kumimoji="1" lang="zh-CN" altLang="en-US" dirty="0"/>
              <a:t>各分位の月次収益率</a:t>
            </a:r>
            <a:endParaRPr kumimoji="1" lang="en-US" altLang="zh-CN" dirty="0"/>
          </a:p>
          <a:p>
            <a:r>
              <a:rPr kumimoji="1" lang="en-US" altLang="zh-CN" dirty="0"/>
              <a:t>Rf</a:t>
            </a:r>
            <a:r>
              <a:rPr kumimoji="1" lang="ja-JP" altLang="en-US"/>
              <a:t>　</a:t>
            </a:r>
            <a:r>
              <a:rPr kumimoji="1" lang="zh-CN" altLang="en-US" dirty="0"/>
              <a:t>＝</a:t>
            </a:r>
            <a:r>
              <a:rPr kumimoji="1" lang="en-US" altLang="zh-CN" dirty="0"/>
              <a:t>2013〜2022</a:t>
            </a:r>
            <a:r>
              <a:rPr kumimoji="1" lang="zh-CN" altLang="en-US" dirty="0"/>
              <a:t>の</a:t>
            </a:r>
            <a:r>
              <a:rPr kumimoji="1" lang="en-US" altLang="zh-CN" dirty="0"/>
              <a:t>10</a:t>
            </a:r>
            <a:r>
              <a:rPr kumimoji="1" lang="zh-CN" altLang="en-US" dirty="0"/>
              <a:t>年債利回り</a:t>
            </a:r>
            <a:endParaRPr kumimoji="1" lang="en-US" altLang="zh-CN" dirty="0"/>
          </a:p>
          <a:p>
            <a:r>
              <a:rPr kumimoji="1" lang="en-US" altLang="zh-CN" dirty="0"/>
              <a:t>	</a:t>
            </a:r>
            <a:r>
              <a:rPr kumimoji="1" lang="zh-CN" altLang="en-US" dirty="0"/>
              <a:t>（月次データ）</a:t>
            </a:r>
            <a:endParaRPr kumimoji="1" lang="en-US" altLang="zh-CN" dirty="0"/>
          </a:p>
          <a:p>
            <a:r>
              <a:rPr kumimoji="1" lang="el-GR" altLang="zh-CN" dirty="0"/>
              <a:t>Β</a:t>
            </a:r>
            <a:r>
              <a:rPr kumimoji="1" lang="en-US" altLang="zh-CN" dirty="0" err="1"/>
              <a:t>i</a:t>
            </a:r>
            <a:r>
              <a:rPr kumimoji="1" lang="ja-JP" altLang="en-US"/>
              <a:t> 　</a:t>
            </a:r>
            <a:r>
              <a:rPr kumimoji="1" lang="zh-CN" altLang="en-US" dirty="0"/>
              <a:t>＝日経全体の変動に対するポートフォリオの期待リターンの感応度</a:t>
            </a:r>
            <a:endParaRPr kumimoji="1" lang="en-US" altLang="zh-CN" dirty="0"/>
          </a:p>
          <a:p>
            <a:r>
              <a:rPr kumimoji="1" lang="en-US" altLang="zh-CN" dirty="0"/>
              <a:t>E(Rm)</a:t>
            </a:r>
            <a:r>
              <a:rPr kumimoji="1" lang="zh-CN" altLang="en-US" dirty="0"/>
              <a:t>＝</a:t>
            </a:r>
            <a:r>
              <a:rPr lang="zh-CN" altLang="en-US" sz="1600" b="1" i="0" dirty="0">
                <a:solidFill>
                  <a:srgbClr val="333333"/>
                </a:solidFill>
                <a:effectLst/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ＮＥＸＴ ＦＵＮＤＳ </a:t>
            </a:r>
            <a:endParaRPr lang="en-US" altLang="zh-CN" sz="1600" b="1" i="0" dirty="0">
              <a:solidFill>
                <a:srgbClr val="333333"/>
              </a:solidFill>
              <a:effectLst/>
              <a:latin typeface="游ゴシック Medium" panose="020B0400000000000000" pitchFamily="34" charset="-128"/>
              <a:ea typeface="游ゴシック Medium" panose="020B0400000000000000" pitchFamily="34" charset="-128"/>
            </a:endParaRPr>
          </a:p>
          <a:p>
            <a:r>
              <a:rPr lang="en-US" altLang="zh-CN" sz="1600" b="1" dirty="0">
                <a:solidFill>
                  <a:srgbClr val="333333"/>
                </a:solidFill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		</a:t>
            </a:r>
            <a:r>
              <a:rPr lang="zh-CN" altLang="en-US" sz="1600" b="1" i="0" dirty="0">
                <a:solidFill>
                  <a:srgbClr val="333333"/>
                </a:solidFill>
                <a:effectLst/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日経２２５連動型上場投信</a:t>
            </a:r>
            <a:endParaRPr kumimoji="1"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ADCC43-1061-A72C-DCF5-49E27ABC62E8}"/>
              </a:ext>
            </a:extLst>
          </p:cNvPr>
          <p:cNvSpPr txBox="1"/>
          <p:nvPr/>
        </p:nvSpPr>
        <p:spPr>
          <a:xfrm>
            <a:off x="1502198" y="1869691"/>
            <a:ext cx="836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CAPM</a:t>
            </a:r>
            <a:r>
              <a:rPr kumimoji="1" lang="zh-CN" altLang="en-US" dirty="0"/>
              <a:t>（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Droid Sans"/>
              </a:rPr>
              <a:t>資本資産評価</a:t>
            </a:r>
            <a:r>
              <a:rPr lang="ja-JP" altLang="en-US" b="0" i="0">
                <a:solidFill>
                  <a:srgbClr val="333333"/>
                </a:solidFill>
                <a:effectLst/>
                <a:latin typeface="Droid Sans"/>
              </a:rPr>
              <a:t>モデル）</a:t>
            </a:r>
            <a:r>
              <a:rPr kumimoji="1" lang="zh-CN" altLang="en-US" dirty="0"/>
              <a:t>とは：</a:t>
            </a:r>
            <a:endParaRPr kumimoji="1" lang="en-US" altLang="zh-CN" dirty="0"/>
          </a:p>
          <a:p>
            <a:r>
              <a:rPr lang="zh-CN" altLang="en-US" sz="1400" dirty="0">
                <a:solidFill>
                  <a:srgbClr val="333333"/>
                </a:solidFill>
                <a:latin typeface="Droid Sans"/>
              </a:rPr>
              <a:t>分散投資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のリスク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低減効果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を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反映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した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資産</a:t>
            </a:r>
            <a:r>
              <a:rPr lang="ja-JP" altLang="en-US" sz="1400">
                <a:solidFill>
                  <a:srgbClr val="333333"/>
                </a:solidFill>
                <a:latin typeface="Droid Sans"/>
              </a:rPr>
              <a:t>の</a:t>
            </a:r>
            <a:r>
              <a:rPr lang="zh-CN" altLang="en-US" sz="1400" dirty="0">
                <a:solidFill>
                  <a:srgbClr val="333333"/>
                </a:solidFill>
                <a:latin typeface="Droid Sans"/>
              </a:rPr>
              <a:t>リスク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と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期待リターン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関係式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を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表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す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均衡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モデルである。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資産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期待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リターンは、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安全資産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のリターンと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市場全体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変動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と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連動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したリスクへの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見返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り</a:t>
            </a:r>
            <a:endParaRPr lang="en-US" altLang="ja-JP" sz="1400" b="0" i="0" dirty="0">
              <a:solidFill>
                <a:srgbClr val="333333"/>
              </a:solidFill>
              <a:effectLst/>
              <a:latin typeface="Droid Sans"/>
            </a:endParaRPr>
          </a:p>
          <a:p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（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リスクプレミアム）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の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合計</a:t>
            </a:r>
            <a:r>
              <a:rPr lang="ja-JP" altLang="en-US" sz="1400" b="0" i="0">
                <a:solidFill>
                  <a:srgbClr val="333333"/>
                </a:solidFill>
                <a:effectLst/>
                <a:latin typeface="Droid Sans"/>
              </a:rPr>
              <a:t>である（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Droid Sans"/>
              </a:rPr>
              <a:t>みずほ証券）</a:t>
            </a:r>
            <a:endParaRPr kumimoji="1"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93861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01A3D-002B-F274-3D28-9DF99B7A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i="0" dirty="0">
                <a:solidFill>
                  <a:srgbClr val="333333"/>
                </a:solidFill>
                <a:effectLst/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（補足）ＮＥＸＴ ＦＵＮＤＳ </a:t>
            </a:r>
            <a:br>
              <a:rPr lang="en-US" altLang="zh-CN" sz="3200" b="1" i="0" dirty="0">
                <a:solidFill>
                  <a:srgbClr val="333333"/>
                </a:solidFill>
                <a:effectLst/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</a:br>
            <a:r>
              <a:rPr lang="en-US" altLang="zh-CN" sz="3200" b="1" dirty="0">
                <a:solidFill>
                  <a:srgbClr val="333333"/>
                </a:solidFill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		</a:t>
            </a:r>
            <a:r>
              <a:rPr lang="zh-CN" altLang="en-US" sz="3200" b="1" i="0" dirty="0">
                <a:solidFill>
                  <a:srgbClr val="333333"/>
                </a:solidFill>
                <a:effectLst/>
                <a:latin typeface="游ゴシック Medium" panose="020B0400000000000000" pitchFamily="34" charset="-128"/>
                <a:ea typeface="游ゴシック Medium" panose="020B0400000000000000" pitchFamily="34" charset="-128"/>
              </a:rPr>
              <a:t>日経２２５連動型上場投信の保有明細</a:t>
            </a:r>
            <a:br>
              <a:rPr kumimoji="1" lang="en-US" altLang="zh-CN" sz="2800" dirty="0"/>
            </a:br>
            <a:endParaRPr kumimoji="1" lang="zh-CN" altLang="en-US" sz="2800" dirty="0"/>
          </a:p>
        </p:txBody>
      </p:sp>
      <p:pic>
        <p:nvPicPr>
          <p:cNvPr id="5" name="内容占位符 4" descr="图形用户界面, 应用程序, 表格&#10;&#10;描述已自动生成">
            <a:extLst>
              <a:ext uri="{FF2B5EF4-FFF2-40B4-BE49-F238E27FC236}">
                <a16:creationId xmlns:a16="http://schemas.microsoft.com/office/drawing/2014/main" id="{892E295C-DD81-C03C-5D7C-AD4ECE942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83475"/>
            <a:ext cx="11166786" cy="5349834"/>
          </a:xfrm>
        </p:spPr>
      </p:pic>
    </p:spTree>
    <p:extLst>
      <p:ext uri="{BB962C8B-B14F-4D97-AF65-F5344CB8AC3E}">
        <p14:creationId xmlns:p14="http://schemas.microsoft.com/office/powerpoint/2010/main" val="357836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00B14A-1B2E-F67B-FE2B-4EB7E743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dirty="0">
                <a:latin typeface="+mj-ea"/>
              </a:rPr>
              <a:t>５</a:t>
            </a:r>
            <a:r>
              <a:rPr kumimoji="1" lang="en-US" altLang="zh-CN" sz="4800" dirty="0">
                <a:latin typeface="+mj-ea"/>
              </a:rPr>
              <a:t>-2</a:t>
            </a:r>
            <a:r>
              <a:rPr kumimoji="1" lang="zh-CN" altLang="en-US" sz="4800" dirty="0"/>
              <a:t>、分析方法（市場ファクター）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476A39-AE9B-0382-8090-D3C79BD0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33" y="2585509"/>
            <a:ext cx="7701417" cy="42724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5CE1936-529F-8592-08D9-76DC46DFB64B}"/>
              </a:ext>
            </a:extLst>
          </p:cNvPr>
          <p:cNvSpPr/>
          <p:nvPr/>
        </p:nvSpPr>
        <p:spPr>
          <a:xfrm>
            <a:off x="1280827" y="3801650"/>
            <a:ext cx="7478038" cy="305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03B29CC5-DBA7-DB1D-05B6-17AA7B9E3AE2}"/>
              </a:ext>
            </a:extLst>
          </p:cNvPr>
          <p:cNvSpPr/>
          <p:nvPr/>
        </p:nvSpPr>
        <p:spPr>
          <a:xfrm>
            <a:off x="4973782" y="2742324"/>
            <a:ext cx="2337242" cy="13196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5349C39-876B-C817-8E4D-B7F074CAC648}"/>
              </a:ext>
            </a:extLst>
          </p:cNvPr>
          <p:cNvSpPr/>
          <p:nvPr/>
        </p:nvSpPr>
        <p:spPr>
          <a:xfrm>
            <a:off x="1969743" y="4218759"/>
            <a:ext cx="5730195" cy="24648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FangSong" panose="02010609060101010101" pitchFamily="49" charset="-122"/>
                <a:ea typeface="FangSong" panose="02010609060101010101" pitchFamily="49" charset="-122"/>
              </a:rPr>
              <a:t>E(Rm)</a:t>
            </a:r>
            <a:r>
              <a:rPr kumimoji="1" lang="zh-CN" altLang="en-US" sz="2400" dirty="0">
                <a:latin typeface="FangSong" panose="02010609060101010101" pitchFamily="49" charset="-122"/>
                <a:ea typeface="FangSong" panose="02010609060101010101" pitchFamily="49" charset="-122"/>
              </a:rPr>
              <a:t>＝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ＮＥＸＴ ＦＵＮＤＳ </a:t>
            </a:r>
            <a:endParaRPr lang="en-US" altLang="zh-CN" sz="2000" i="0" dirty="0">
              <a:solidFill>
                <a:srgbClr val="333333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333333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		</a:t>
            </a:r>
            <a:r>
              <a:rPr lang="zh-CN" altLang="en-US" sz="2000" i="0" dirty="0">
                <a:solidFill>
                  <a:srgbClr val="333333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日経２２５連動型上場投信</a:t>
            </a:r>
            <a:endParaRPr lang="en-US" altLang="zh-CN" sz="2000" i="0" dirty="0">
              <a:solidFill>
                <a:srgbClr val="333333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2400" dirty="0">
                <a:latin typeface="FangSong" panose="02010609060101010101" pitchFamily="49" charset="-122"/>
                <a:ea typeface="FangSong" panose="02010609060101010101" pitchFamily="49" charset="-122"/>
              </a:rPr>
              <a:t>Rf</a:t>
            </a:r>
            <a:r>
              <a:rPr kumimoji="1" lang="ja-JP" altLang="en-US" sz="2400">
                <a:latin typeface="FangSong" panose="02010609060101010101" pitchFamily="49" charset="-122"/>
                <a:ea typeface="FangSong" panose="02010609060101010101" pitchFamily="49" charset="-122"/>
              </a:rPr>
              <a:t>　　</a:t>
            </a:r>
            <a:r>
              <a:rPr kumimoji="1" lang="zh-CN" altLang="en-US" sz="2400" dirty="0">
                <a:latin typeface="FangSong" panose="02010609060101010101" pitchFamily="49" charset="-122"/>
                <a:ea typeface="FangSong" panose="02010609060101010101" pitchFamily="49" charset="-122"/>
              </a:rPr>
              <a:t>＝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2013〜2022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の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10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年債利回り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kumimoji="1" lang="ja-JP" altLang="en-US" sz="2000">
                <a:latin typeface="FangSong" panose="02010609060101010101" pitchFamily="49" charset="-122"/>
                <a:ea typeface="FangSong" panose="02010609060101010101" pitchFamily="49" charset="-122"/>
              </a:rPr>
              <a:t>　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（月次データ）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6893BF-9A12-516E-CE5A-98F5AAB18449}"/>
              </a:ext>
            </a:extLst>
          </p:cNvPr>
          <p:cNvSpPr txBox="1"/>
          <p:nvPr/>
        </p:nvSpPr>
        <p:spPr>
          <a:xfrm>
            <a:off x="984133" y="150811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FF0000"/>
                </a:solidFill>
              </a:rPr>
              <a:t>リスクプレミアムを求める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993630-A1DE-3064-8D59-85F0A17E173F}"/>
              </a:ext>
            </a:extLst>
          </p:cNvPr>
          <p:cNvSpPr txBox="1"/>
          <p:nvPr/>
        </p:nvSpPr>
        <p:spPr>
          <a:xfrm>
            <a:off x="1969743" y="2280570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リスクのある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資産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期待収益率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から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無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リスク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資産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収益率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を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引</a:t>
            </a:r>
            <a:r>
              <a:rPr lang="ja-JP" altLang="en-US" b="0" i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いた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差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35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2E00BC-6E08-CC35-6E7B-BA4A9860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-2</a:t>
            </a:r>
            <a:r>
              <a:rPr kumimoji="1" lang="zh-CN" altLang="en-US" sz="4400" dirty="0"/>
              <a:t>、分析方法（市場ファクター）</a:t>
            </a:r>
            <a:endParaRPr kumimoji="1" lang="zh-CN" altLang="en-US" sz="4800" dirty="0"/>
          </a:p>
        </p:txBody>
      </p:sp>
      <p:pic>
        <p:nvPicPr>
          <p:cNvPr id="5" name="内容占位符 4" descr="表格, Excel&#10;&#10;描述已自动生成">
            <a:extLst>
              <a:ext uri="{FF2B5EF4-FFF2-40B4-BE49-F238E27FC236}">
                <a16:creationId xmlns:a16="http://schemas.microsoft.com/office/drawing/2014/main" id="{0FDEDADD-CCBC-5FB4-406A-46BAC2FD6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2435" y="1311586"/>
            <a:ext cx="8157683" cy="5760727"/>
          </a:xfr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7A4276E9-3A04-1E38-B7C1-CB31E8732654}"/>
              </a:ext>
            </a:extLst>
          </p:cNvPr>
          <p:cNvSpPr/>
          <p:nvPr/>
        </p:nvSpPr>
        <p:spPr>
          <a:xfrm>
            <a:off x="3895595" y="1778696"/>
            <a:ext cx="901873" cy="4835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31FDE3D-F258-38D0-A7AB-B17849B01A5F}"/>
              </a:ext>
            </a:extLst>
          </p:cNvPr>
          <p:cNvSpPr/>
          <p:nvPr/>
        </p:nvSpPr>
        <p:spPr>
          <a:xfrm>
            <a:off x="6507271" y="1778206"/>
            <a:ext cx="901873" cy="4835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6F26DB2-766E-5794-71B1-942B8E4D2AA9}"/>
              </a:ext>
            </a:extLst>
          </p:cNvPr>
          <p:cNvSpPr/>
          <p:nvPr/>
        </p:nvSpPr>
        <p:spPr>
          <a:xfrm>
            <a:off x="8264046" y="1778206"/>
            <a:ext cx="901873" cy="4835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减 11">
            <a:extLst>
              <a:ext uri="{FF2B5EF4-FFF2-40B4-BE49-F238E27FC236}">
                <a16:creationId xmlns:a16="http://schemas.microsoft.com/office/drawing/2014/main" id="{E0B6D521-B246-0E92-CE9C-F4BB668F9CB7}"/>
              </a:ext>
            </a:extLst>
          </p:cNvPr>
          <p:cNvSpPr/>
          <p:nvPr/>
        </p:nvSpPr>
        <p:spPr>
          <a:xfrm>
            <a:off x="5022937" y="3858016"/>
            <a:ext cx="913691" cy="4634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等于 12">
            <a:extLst>
              <a:ext uri="{FF2B5EF4-FFF2-40B4-BE49-F238E27FC236}">
                <a16:creationId xmlns:a16="http://schemas.microsoft.com/office/drawing/2014/main" id="{B8245024-A306-6952-C8E5-D6179ABD3340}"/>
              </a:ext>
            </a:extLst>
          </p:cNvPr>
          <p:cNvSpPr/>
          <p:nvPr/>
        </p:nvSpPr>
        <p:spPr>
          <a:xfrm>
            <a:off x="7506822" y="4012153"/>
            <a:ext cx="660148" cy="2333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3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DC1275D-B2AA-8C5B-6577-9CF4EB3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kumimoji="1" lang="zh-CN" altLang="en-US" sz="4400" dirty="0">
                <a:solidFill>
                  <a:srgbClr val="2A1A00"/>
                </a:solidFill>
              </a:rPr>
              <a:t>以上</a:t>
            </a:r>
            <a:br>
              <a:rPr kumimoji="1" lang="en-US" altLang="zh-CN" sz="4400" dirty="0">
                <a:solidFill>
                  <a:srgbClr val="2A1A00"/>
                </a:solidFill>
              </a:rPr>
            </a:br>
            <a:r>
              <a:rPr kumimoji="1" lang="zh-CN" altLang="en-US" sz="4400" dirty="0">
                <a:solidFill>
                  <a:srgbClr val="2A1A00"/>
                </a:solidFill>
              </a:rPr>
              <a:t>事前準備終了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E21C8E0-7EBE-9B83-1EEB-4F1D73FF046D}"/>
              </a:ext>
            </a:extLst>
          </p:cNvPr>
          <p:cNvSpPr txBox="1">
            <a:spLocks/>
          </p:cNvSpPr>
          <p:nvPr/>
        </p:nvSpPr>
        <p:spPr>
          <a:xfrm>
            <a:off x="6988325" y="1162939"/>
            <a:ext cx="4881942" cy="4532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400" dirty="0">
                <a:solidFill>
                  <a:srgbClr val="2A1A00"/>
                </a:solidFill>
              </a:rPr>
              <a:t>次に、</a:t>
            </a:r>
            <a:endParaRPr kumimoji="1" lang="en-US" altLang="zh-CN" sz="4400" dirty="0">
              <a:solidFill>
                <a:srgbClr val="2A1A00"/>
              </a:solidFill>
            </a:endParaRPr>
          </a:p>
          <a:p>
            <a:r>
              <a:rPr kumimoji="1" lang="zh-CN" altLang="en-US" sz="4400" dirty="0">
                <a:solidFill>
                  <a:srgbClr val="2A1A00"/>
                </a:solidFill>
              </a:rPr>
              <a:t>データ処理に入る</a:t>
            </a:r>
          </a:p>
        </p:txBody>
      </p:sp>
    </p:spTree>
    <p:extLst>
      <p:ext uri="{BB962C8B-B14F-4D97-AF65-F5344CB8AC3E}">
        <p14:creationId xmlns:p14="http://schemas.microsoft.com/office/powerpoint/2010/main" val="148998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63AD7-4A01-1D07-5B2B-27E69AEB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/>
              <a:t>、分析方法（①ー順位付け）</a:t>
            </a:r>
            <a:br>
              <a:rPr kumimoji="1" lang="en-US" altLang="zh-CN" sz="4400" dirty="0"/>
            </a:br>
            <a:endParaRPr kumimoji="1"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03B0B-9730-7D65-CB65-142A08B5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9467"/>
            <a:ext cx="10178322" cy="4465760"/>
          </a:xfrm>
        </p:spPr>
        <p:txBody>
          <a:bodyPr>
            <a:normAutofit fontScale="92500" lnSpcReduction="20000"/>
          </a:bodyPr>
          <a:lstStyle/>
          <a:p>
            <a:r>
              <a:rPr kumimoji="1" lang="zh-CN" altLang="en-US" dirty="0"/>
              <a:t>分析対象銘柄の月次株価・リターンと月次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スコアを集計し、順位を付ける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（</a:t>
            </a:r>
            <a:r>
              <a:rPr kumimoji="1" lang="en-US" altLang="zh-CN" dirty="0"/>
              <a:t>Excel</a:t>
            </a:r>
            <a:r>
              <a:rPr kumimoji="1" lang="zh-CN" altLang="en-US" dirty="0"/>
              <a:t>の</a:t>
            </a:r>
            <a:r>
              <a:rPr kumimoji="1" lang="en-US" altLang="zh-CN" dirty="0"/>
              <a:t>Rank</a:t>
            </a:r>
            <a:r>
              <a:rPr kumimoji="1" lang="zh-CN" altLang="en-US" dirty="0"/>
              <a:t>関数を使用）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株</a:t>
            </a:r>
            <a:r>
              <a:rPr kumimoji="1" lang="zh-CN" altLang="en-US" dirty="0"/>
              <a:t>：分析対象銘柄の</a:t>
            </a:r>
            <a:r>
              <a:rPr kumimoji="1" lang="en-US" altLang="zh-CN" dirty="0"/>
              <a:t>2013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</a:t>
            </a:r>
            <a:r>
              <a:rPr kumimoji="1" lang="zh-CN" altLang="en-US" dirty="0"/>
              <a:t>月</a:t>
            </a:r>
            <a:r>
              <a:rPr kumimoji="1" lang="en-US" altLang="zh-CN" dirty="0"/>
              <a:t>1</a:t>
            </a:r>
            <a:r>
              <a:rPr kumimoji="1" lang="zh-CN" altLang="en-US" dirty="0"/>
              <a:t>日</a:t>
            </a:r>
            <a:r>
              <a:rPr kumimoji="1" lang="en-US" altLang="zh-CN" dirty="0"/>
              <a:t>〜2022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</a:t>
            </a:r>
            <a:r>
              <a:rPr kumimoji="1" lang="zh-CN" altLang="en-US" dirty="0"/>
              <a:t>月</a:t>
            </a:r>
            <a:r>
              <a:rPr kumimoji="1" lang="en-US" altLang="zh-CN" dirty="0"/>
              <a:t>1</a:t>
            </a:r>
            <a:r>
              <a:rPr kumimoji="1" lang="zh-CN" altLang="en-US" dirty="0"/>
              <a:t>日の間、各月の</a:t>
            </a:r>
            <a:r>
              <a:rPr kumimoji="1" lang="en-US" altLang="zh-CN" dirty="0"/>
              <a:t>1</a:t>
            </a:r>
            <a:r>
              <a:rPr kumimoji="1" lang="zh-CN" altLang="en-US" dirty="0"/>
              <a:t>日の株価と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　</a:t>
            </a:r>
            <a:r>
              <a:rPr kumimoji="1" lang="zh-CN" altLang="en-US" dirty="0"/>
              <a:t>月次リターンを取得する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＊日経</a:t>
            </a:r>
            <a:r>
              <a:rPr kumimoji="1" lang="en-US" altLang="zh-CN" dirty="0"/>
              <a:t>225</a:t>
            </a:r>
            <a:r>
              <a:rPr kumimoji="1" lang="zh-CN" altLang="en-US" dirty="0"/>
              <a:t>は定期に見直されるため（毎年</a:t>
            </a:r>
            <a:r>
              <a:rPr kumimoji="1" lang="en-US" altLang="zh-CN" dirty="0"/>
              <a:t>9</a:t>
            </a:r>
            <a:r>
              <a:rPr kumimoji="1" lang="zh-CN" altLang="en-US" dirty="0"/>
              <a:t>月</a:t>
            </a:r>
            <a:r>
              <a:rPr kumimoji="1" lang="en-US" altLang="zh-CN" dirty="0"/>
              <a:t>5</a:t>
            </a:r>
            <a:r>
              <a:rPr kumimoji="1" lang="zh-CN" altLang="en-US" dirty="0"/>
              <a:t>日が多い）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分析期間中、中途上場の場合</a:t>
            </a:r>
            <a:r>
              <a:rPr kumimoji="1" lang="ja-JP" altLang="en-US"/>
              <a:t>　</a:t>
            </a:r>
            <a:r>
              <a:rPr kumimoji="1" lang="zh-CN" altLang="en-US" dirty="0"/>
              <a:t>→</a:t>
            </a:r>
            <a:r>
              <a:rPr kumimoji="1" lang="ja-JP" altLang="en-US"/>
              <a:t>　  </a:t>
            </a:r>
            <a:r>
              <a:rPr kumimoji="1" lang="zh-CN" altLang="en-US" dirty="0"/>
              <a:t>（合併を含めた）上場期間中のみが分析対象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ja-JP" altLang="en-US"/>
              <a:t>　　</a:t>
            </a:r>
            <a:r>
              <a:rPr kumimoji="1" lang="zh-CN" altLang="en-US" dirty="0"/>
              <a:t>上場廃止の場合</a:t>
            </a:r>
            <a:r>
              <a:rPr kumimoji="1" lang="ja-JP" altLang="en-US"/>
              <a:t>　</a:t>
            </a:r>
            <a:r>
              <a:rPr kumimoji="1" lang="zh-CN" altLang="en-US" dirty="0"/>
              <a:t>→</a:t>
            </a:r>
            <a:r>
              <a:rPr kumimoji="1" lang="ja-JP" altLang="en-US"/>
              <a:t>　</a:t>
            </a:r>
            <a:r>
              <a:rPr kumimoji="1" lang="zh-CN" altLang="en-US" dirty="0"/>
              <a:t>分析対象銘柄から除外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sz="1500" dirty="0"/>
              <a:t>（例：横浜銀行→コンコルディア</a:t>
            </a:r>
            <a:r>
              <a:rPr kumimoji="1" lang="en-US" altLang="zh-CN" sz="1500" dirty="0"/>
              <a:t>FG</a:t>
            </a:r>
            <a:r>
              <a:rPr kumimoji="1" lang="zh-CN" altLang="en-US" sz="1500" dirty="0"/>
              <a:t>、ファミリーマート）</a:t>
            </a:r>
            <a:endParaRPr kumimoji="1" lang="en-US" altLang="zh-CN" sz="1500" dirty="0"/>
          </a:p>
          <a:p>
            <a:endParaRPr kumimoji="1" lang="en-US" altLang="zh-CN" dirty="0"/>
          </a:p>
          <a:p>
            <a:r>
              <a:rPr kumimoji="1" lang="en-US" altLang="zh-CN" dirty="0">
                <a:solidFill>
                  <a:srgbClr val="FF0000"/>
                </a:solidFill>
              </a:rPr>
              <a:t>ESG</a:t>
            </a:r>
            <a:r>
              <a:rPr kumimoji="1" lang="zh-CN" altLang="en-US" dirty="0">
                <a:solidFill>
                  <a:srgbClr val="FF0000"/>
                </a:solidFill>
              </a:rPr>
              <a:t>スコア</a:t>
            </a:r>
            <a:r>
              <a:rPr kumimoji="1" lang="zh-CN" altLang="en-US" dirty="0"/>
              <a:t>：特定の月にデータがない場合</a:t>
            </a:r>
            <a:r>
              <a:rPr kumimoji="1" lang="ja-JP" altLang="en-US"/>
              <a:t>　</a:t>
            </a:r>
            <a:r>
              <a:rPr kumimoji="1" lang="zh-CN" altLang="en-US" dirty="0"/>
              <a:t>→</a:t>
            </a:r>
            <a:r>
              <a:rPr kumimoji="1" lang="ja-JP" altLang="en-US"/>
              <a:t>　</a:t>
            </a:r>
            <a:r>
              <a:rPr kumimoji="1" lang="zh-CN" altLang="en-US" dirty="0"/>
              <a:t>データがない月を除外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ja-JP" altLang="en-US"/>
              <a:t>　　　</a:t>
            </a:r>
            <a:r>
              <a:rPr kumimoji="1" lang="zh-CN" altLang="en-US" dirty="0"/>
              <a:t>全データがない場合</a:t>
            </a:r>
            <a:r>
              <a:rPr kumimoji="1" lang="ja-JP" altLang="en-US"/>
              <a:t>　</a:t>
            </a:r>
            <a:r>
              <a:rPr kumimoji="1" lang="zh-CN" altLang="en-US" dirty="0"/>
              <a:t>→</a:t>
            </a:r>
            <a:r>
              <a:rPr kumimoji="1" lang="ja-JP" altLang="en-US"/>
              <a:t>　</a:t>
            </a:r>
            <a:r>
              <a:rPr kumimoji="1" lang="zh-CN" altLang="en-US" dirty="0"/>
              <a:t>分析対象銘柄から除外</a:t>
            </a:r>
            <a:r>
              <a:rPr kumimoji="1" lang="en-US" altLang="zh-CN" dirty="0"/>
              <a:t>(9</a:t>
            </a:r>
            <a:r>
              <a:rPr kumimoji="1" lang="zh-CN" altLang="en-US" dirty="0"/>
              <a:t>社</a:t>
            </a:r>
            <a:r>
              <a:rPr kumimoji="1" lang="en-US" altLang="zh-CN" dirty="0"/>
              <a:t>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54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AEF52-F99C-D1D1-9A66-7DB1A986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/>
              <a:t>、分析方法（① ー順位付け）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702E26-E654-28A7-8A4A-A091AD13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3593591"/>
          </a:xfrm>
        </p:spPr>
        <p:txBody>
          <a:bodyPr/>
          <a:lstStyle/>
          <a:p>
            <a:r>
              <a:rPr kumimoji="1" lang="zh-CN" altLang="en-US" dirty="0"/>
              <a:t>各銘柄の月次リターンと月次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スコアを集計</a:t>
            </a: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5" name="图片 4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80DE1B64-24ED-B0F0-2FE2-4BB7442E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7" y="1874517"/>
            <a:ext cx="10178321" cy="4985786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5E5C2580-7789-21D4-2275-A02DDEBF4030}"/>
              </a:ext>
            </a:extLst>
          </p:cNvPr>
          <p:cNvSpPr/>
          <p:nvPr/>
        </p:nvSpPr>
        <p:spPr>
          <a:xfrm>
            <a:off x="1251675" y="1874517"/>
            <a:ext cx="3394554" cy="46010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左箭头 7">
            <a:extLst>
              <a:ext uri="{FF2B5EF4-FFF2-40B4-BE49-F238E27FC236}">
                <a16:creationId xmlns:a16="http://schemas.microsoft.com/office/drawing/2014/main" id="{30623860-AFF1-3170-B360-34F9C701BE7E}"/>
              </a:ext>
            </a:extLst>
          </p:cNvPr>
          <p:cNvSpPr/>
          <p:nvPr/>
        </p:nvSpPr>
        <p:spPr>
          <a:xfrm>
            <a:off x="4718193" y="4119280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967ACF-4175-C8D7-3BE5-9E2185CF4E5A}"/>
              </a:ext>
            </a:extLst>
          </p:cNvPr>
          <p:cNvSpPr txBox="1"/>
          <p:nvPr/>
        </p:nvSpPr>
        <p:spPr>
          <a:xfrm>
            <a:off x="5112358" y="3933901"/>
            <a:ext cx="122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Investing.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com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C3B914B8-461D-CFED-65D5-7D716150F74F}"/>
              </a:ext>
            </a:extLst>
          </p:cNvPr>
          <p:cNvSpPr/>
          <p:nvPr/>
        </p:nvSpPr>
        <p:spPr>
          <a:xfrm>
            <a:off x="6283943" y="1874517"/>
            <a:ext cx="905997" cy="46010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左箭头 10">
            <a:extLst>
              <a:ext uri="{FF2B5EF4-FFF2-40B4-BE49-F238E27FC236}">
                <a16:creationId xmlns:a16="http://schemas.microsoft.com/office/drawing/2014/main" id="{111F7082-C79E-11B3-5B68-2882096C3A7B}"/>
              </a:ext>
            </a:extLst>
          </p:cNvPr>
          <p:cNvSpPr/>
          <p:nvPr/>
        </p:nvSpPr>
        <p:spPr>
          <a:xfrm rot="19959407">
            <a:off x="7157856" y="1560737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92A3E2-9F13-C90C-71DA-BC4DC2AE2AE9}"/>
              </a:ext>
            </a:extLst>
          </p:cNvPr>
          <p:cNvSpPr txBox="1"/>
          <p:nvPr/>
        </p:nvSpPr>
        <p:spPr>
          <a:xfrm>
            <a:off x="7660246" y="1166664"/>
            <a:ext cx="122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ESG BOOK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5C00DB50-2689-8815-F879-B4C4832BAD80}"/>
              </a:ext>
            </a:extLst>
          </p:cNvPr>
          <p:cNvSpPr/>
          <p:nvPr/>
        </p:nvSpPr>
        <p:spPr>
          <a:xfrm>
            <a:off x="7165091" y="1874517"/>
            <a:ext cx="905997" cy="460109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左箭头 13">
            <a:extLst>
              <a:ext uri="{FF2B5EF4-FFF2-40B4-BE49-F238E27FC236}">
                <a16:creationId xmlns:a16="http://schemas.microsoft.com/office/drawing/2014/main" id="{9651AE1F-D4E6-E60C-2842-4D7EADBF55CF}"/>
              </a:ext>
            </a:extLst>
          </p:cNvPr>
          <p:cNvSpPr/>
          <p:nvPr/>
        </p:nvSpPr>
        <p:spPr>
          <a:xfrm>
            <a:off x="8173635" y="4125690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B258A1-7CBF-A923-72A5-FCBE21445D37}"/>
              </a:ext>
            </a:extLst>
          </p:cNvPr>
          <p:cNvSpPr txBox="1"/>
          <p:nvPr/>
        </p:nvSpPr>
        <p:spPr>
          <a:xfrm>
            <a:off x="8651962" y="3801811"/>
            <a:ext cx="14314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RANK</a:t>
            </a:r>
          </a:p>
          <a:p>
            <a:r>
              <a:rPr kumimoji="1" lang="zh-CN" alt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関数で</a:t>
            </a:r>
            <a:endParaRPr kumimoji="1" lang="en-US" altLang="zh-CN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kumimoji="1" lang="zh-CN" alt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ランク付け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6170C59B-5FEF-434D-32B6-CC7F57FF231C}"/>
              </a:ext>
            </a:extLst>
          </p:cNvPr>
          <p:cNvSpPr/>
          <p:nvPr/>
        </p:nvSpPr>
        <p:spPr>
          <a:xfrm>
            <a:off x="1352811" y="6475615"/>
            <a:ext cx="9695145" cy="3493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箭头 16">
            <a:extLst>
              <a:ext uri="{FF2B5EF4-FFF2-40B4-BE49-F238E27FC236}">
                <a16:creationId xmlns:a16="http://schemas.microsoft.com/office/drawing/2014/main" id="{CD7E6064-9AA5-AA25-EBA9-D73CB728E721}"/>
              </a:ext>
            </a:extLst>
          </p:cNvPr>
          <p:cNvSpPr/>
          <p:nvPr/>
        </p:nvSpPr>
        <p:spPr>
          <a:xfrm rot="16200000">
            <a:off x="9179817" y="6149939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EDCD77-662E-A0F2-1429-8CF22F7346A0}"/>
              </a:ext>
            </a:extLst>
          </p:cNvPr>
          <p:cNvSpPr txBox="1"/>
          <p:nvPr/>
        </p:nvSpPr>
        <p:spPr>
          <a:xfrm>
            <a:off x="8743203" y="5691336"/>
            <a:ext cx="17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日経登録銘柄</a:t>
            </a:r>
          </a:p>
        </p:txBody>
      </p:sp>
    </p:spTree>
    <p:extLst>
      <p:ext uri="{BB962C8B-B14F-4D97-AF65-F5344CB8AC3E}">
        <p14:creationId xmlns:p14="http://schemas.microsoft.com/office/powerpoint/2010/main" val="377056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8DD97-B7C8-0918-14FF-0BCC5432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>
                <a:latin typeface="+mj-ea"/>
              </a:rPr>
              <a:t>、分析方法（②ー</a:t>
            </a:r>
            <a:r>
              <a:rPr kumimoji="1" lang="en-US" altLang="zh-CN" sz="4400" dirty="0">
                <a:latin typeface="+mj-ea"/>
              </a:rPr>
              <a:t>5</a:t>
            </a:r>
            <a:r>
              <a:rPr kumimoji="1" lang="zh-CN" altLang="en-US" sz="4400" dirty="0">
                <a:latin typeface="+mj-ea"/>
              </a:rPr>
              <a:t>分位の分け方）</a:t>
            </a:r>
            <a:endParaRPr kumimoji="1" lang="zh-CN" altLang="en-US" sz="4000" dirty="0">
              <a:latin typeface="+mj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187AE-5128-7037-6009-DFD52C09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40255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各月の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スコアを比較し数値高い順に並び替えして、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分位に分け１～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</a:t>
            </a:r>
            <a:r>
              <a:rPr kumimoji="1" lang="zh-CN" altLang="en-US" dirty="0"/>
              <a:t>ポートフォリオを作成する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  </a:t>
            </a:r>
            <a:r>
              <a:rPr kumimoji="1" lang="zh-CN" altLang="en-US" dirty="0"/>
              <a:t>１分位ポートフォリオを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スコアの高いポートフォリオ、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分位ポートフォリオを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スコアの低いポートフォリオとする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1-5</a:t>
            </a:r>
            <a:r>
              <a:rPr kumimoji="1" lang="zh-CN" altLang="en-US" dirty="0"/>
              <a:t>分位を検証するため、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スコアのない銘柄</a:t>
            </a:r>
            <a:endParaRPr kumimoji="1" lang="en-US" altLang="zh-CN" dirty="0"/>
          </a:p>
          <a:p>
            <a:r>
              <a:rPr kumimoji="1" lang="zh-CN" altLang="en-US" dirty="0"/>
              <a:t>月においては、サンプル数を５の倍数に切り上げ、</a:t>
            </a:r>
            <a:r>
              <a:rPr kumimoji="1" lang="en-US" altLang="zh-CN" dirty="0"/>
              <a:t>3</a:t>
            </a:r>
            <a:r>
              <a:rPr kumimoji="1" lang="zh-CN" altLang="en-US" dirty="0"/>
              <a:t>分位で帳尻をあわせるとする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（例）</a:t>
            </a:r>
            <a:r>
              <a:rPr kumimoji="1" lang="en-US" altLang="zh-CN" dirty="0"/>
              <a:t>2013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10</a:t>
            </a:r>
            <a:r>
              <a:rPr kumimoji="1" lang="zh-CN" altLang="en-US" dirty="0"/>
              <a:t>月</a:t>
            </a:r>
            <a:r>
              <a:rPr kumimoji="1" lang="en-US" altLang="zh-CN" dirty="0"/>
              <a:t>1</a:t>
            </a:r>
            <a:r>
              <a:rPr kumimoji="1" lang="zh-CN" altLang="en-US" dirty="0"/>
              <a:t>日サンプル数が</a:t>
            </a:r>
            <a:r>
              <a:rPr kumimoji="1" lang="en-US" altLang="zh-CN" dirty="0"/>
              <a:t>191</a:t>
            </a:r>
            <a:r>
              <a:rPr kumimoji="1" lang="zh-CN" altLang="en-US" dirty="0"/>
              <a:t>の場合</a:t>
            </a:r>
            <a:r>
              <a:rPr kumimoji="1" lang="ja-JP" altLang="en-US"/>
              <a:t>　</a:t>
            </a:r>
            <a:r>
              <a:rPr kumimoji="1" lang="en-US" altLang="ja-JP" dirty="0"/>
              <a:t>191</a:t>
            </a:r>
            <a:r>
              <a:rPr kumimoji="1" lang="ja-JP" altLang="en-US"/>
              <a:t>を</a:t>
            </a:r>
            <a:r>
              <a:rPr kumimoji="1" lang="en-US" altLang="ja-JP" dirty="0"/>
              <a:t>195</a:t>
            </a:r>
            <a:r>
              <a:rPr kumimoji="1" lang="ja-JP" altLang="en-US"/>
              <a:t>に</a:t>
            </a:r>
            <a:r>
              <a:rPr kumimoji="1" lang="zh-CN" altLang="en-US" dirty="0"/>
              <a:t>繰り上げ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→</a:t>
            </a:r>
            <a:r>
              <a:rPr kumimoji="1" lang="en-US" altLang="zh-CN" dirty="0"/>
              <a:t>1</a:t>
            </a:r>
            <a:r>
              <a:rPr kumimoji="1" lang="zh-CN" altLang="en-US" dirty="0"/>
              <a:t>分位、</a:t>
            </a:r>
            <a:r>
              <a:rPr kumimoji="1" lang="en-US" altLang="zh-CN" dirty="0"/>
              <a:t>2</a:t>
            </a:r>
            <a:r>
              <a:rPr kumimoji="1" lang="zh-CN" altLang="en-US" dirty="0"/>
              <a:t>分位、</a:t>
            </a:r>
            <a:r>
              <a:rPr kumimoji="1" lang="en-US" altLang="zh-CN" dirty="0"/>
              <a:t>4</a:t>
            </a:r>
            <a:r>
              <a:rPr kumimoji="1" lang="zh-CN" altLang="en-US" dirty="0"/>
              <a:t>分位、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分位のサンプル数を</a:t>
            </a:r>
            <a:r>
              <a:rPr kumimoji="1" lang="en-US" altLang="zh-CN" dirty="0"/>
              <a:t>195/5</a:t>
            </a:r>
            <a:r>
              <a:rPr kumimoji="1" lang="zh-CN" altLang="en-US" dirty="0"/>
              <a:t>＝</a:t>
            </a:r>
            <a:r>
              <a:rPr kumimoji="1" lang="en-US" altLang="zh-CN" dirty="0"/>
              <a:t>39</a:t>
            </a:r>
            <a:r>
              <a:rPr kumimoji="1" lang="zh-CN" altLang="en-US" dirty="0"/>
              <a:t>とする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この場合：</a:t>
            </a:r>
            <a:r>
              <a:rPr kumimoji="1" lang="en-US" altLang="zh-CN" dirty="0"/>
              <a:t>3</a:t>
            </a:r>
            <a:r>
              <a:rPr kumimoji="1" lang="zh-CN" altLang="en-US" dirty="0"/>
              <a:t>分位のサンプル数が</a:t>
            </a:r>
            <a:r>
              <a:rPr kumimoji="1" lang="en-US" altLang="zh-CN" dirty="0"/>
              <a:t>191-</a:t>
            </a:r>
            <a:r>
              <a:rPr kumimoji="1" lang="zh-CN" altLang="en-US" dirty="0"/>
              <a:t>４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39</a:t>
            </a:r>
            <a:r>
              <a:rPr kumimoji="1" lang="zh-CN" altLang="en-US" dirty="0"/>
              <a:t>＝</a:t>
            </a:r>
            <a:r>
              <a:rPr kumimoji="1" lang="en-US" altLang="zh-CN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59630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0FF95-4819-C410-6477-6620232A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8108"/>
          </a:xfrm>
        </p:spPr>
        <p:txBody>
          <a:bodyPr>
            <a:normAutofit fontScale="90000"/>
          </a:bodyPr>
          <a:lstStyle/>
          <a:p>
            <a:r>
              <a:rPr kumimoji="1" lang="en-US" altLang="zh-CN" sz="4800" dirty="0">
                <a:latin typeface="+mj-ea"/>
              </a:rPr>
              <a:t>5-3</a:t>
            </a:r>
            <a:r>
              <a:rPr kumimoji="1" lang="zh-CN" altLang="en-US" sz="4800" dirty="0">
                <a:latin typeface="+mj-ea"/>
              </a:rPr>
              <a:t>、分析方法（②ー</a:t>
            </a:r>
            <a:r>
              <a:rPr kumimoji="1" lang="en-US" altLang="zh-CN" sz="4800" dirty="0">
                <a:latin typeface="+mj-ea"/>
              </a:rPr>
              <a:t>5</a:t>
            </a:r>
            <a:r>
              <a:rPr kumimoji="1" lang="zh-CN" altLang="en-US" sz="4800" dirty="0">
                <a:latin typeface="+mj-ea"/>
              </a:rPr>
              <a:t>分位への分け方）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5ACE02-F5D5-7183-D903-3F7D6611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0493"/>
            <a:ext cx="10178322" cy="4439099"/>
          </a:xfrm>
        </p:spPr>
        <p:txBody>
          <a:bodyPr/>
          <a:lstStyle/>
          <a:p>
            <a:r>
              <a:rPr kumimoji="1" lang="zh-CN" altLang="en-US" dirty="0"/>
              <a:t>各月の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スコアを比較し数値高い順に並び替えして、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分位に分け１～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zh-CN" altLang="en-US" dirty="0"/>
              <a:t>ポートフォリオを作成する</a:t>
            </a:r>
            <a:endParaRPr kumimoji="1" lang="en-US" altLang="zh-CN" dirty="0"/>
          </a:p>
        </p:txBody>
      </p:sp>
      <p:pic>
        <p:nvPicPr>
          <p:cNvPr id="5" name="图片 4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237A9353-69D3-3D4E-EE5C-48BDC594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89" y="2498601"/>
            <a:ext cx="10130211" cy="3600973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7E4C9B83-7C74-3186-D2C3-D70E7F506586}"/>
              </a:ext>
            </a:extLst>
          </p:cNvPr>
          <p:cNvSpPr/>
          <p:nvPr/>
        </p:nvSpPr>
        <p:spPr>
          <a:xfrm>
            <a:off x="1539773" y="2965537"/>
            <a:ext cx="2380873" cy="644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B52CEE1-74F6-AC71-E678-F712FEDBC77D}"/>
              </a:ext>
            </a:extLst>
          </p:cNvPr>
          <p:cNvSpPr/>
          <p:nvPr/>
        </p:nvSpPr>
        <p:spPr>
          <a:xfrm>
            <a:off x="1539773" y="4997885"/>
            <a:ext cx="2192983" cy="2254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BE60259-D767-2D04-0DFB-96F4C37F99CC}"/>
              </a:ext>
            </a:extLst>
          </p:cNvPr>
          <p:cNvSpPr/>
          <p:nvPr/>
        </p:nvSpPr>
        <p:spPr>
          <a:xfrm>
            <a:off x="1539772" y="3585661"/>
            <a:ext cx="2380873" cy="64492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83529FB-3D34-5391-B34C-1413B51AEFC6}"/>
              </a:ext>
            </a:extLst>
          </p:cNvPr>
          <p:cNvSpPr/>
          <p:nvPr/>
        </p:nvSpPr>
        <p:spPr>
          <a:xfrm>
            <a:off x="1539773" y="5223353"/>
            <a:ext cx="2192983" cy="22546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9F54AC09-4EE9-43EF-9A21-E2397A2C1FB0}"/>
              </a:ext>
            </a:extLst>
          </p:cNvPr>
          <p:cNvSpPr/>
          <p:nvPr/>
        </p:nvSpPr>
        <p:spPr>
          <a:xfrm>
            <a:off x="1539772" y="4205785"/>
            <a:ext cx="2380873" cy="6449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3CA1ECBB-5825-E61E-E65E-77F4FC18B0A6}"/>
              </a:ext>
            </a:extLst>
          </p:cNvPr>
          <p:cNvSpPr/>
          <p:nvPr/>
        </p:nvSpPr>
        <p:spPr>
          <a:xfrm>
            <a:off x="1539772" y="5395585"/>
            <a:ext cx="2241096" cy="2787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3608CD-B5B3-0F9A-465F-D5158CC8A86C}"/>
              </a:ext>
            </a:extLst>
          </p:cNvPr>
          <p:cNvSpPr txBox="1"/>
          <p:nvPr/>
        </p:nvSpPr>
        <p:spPr>
          <a:xfrm>
            <a:off x="9523730" y="2221602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例は疑似データを</a:t>
            </a:r>
            <a:r>
              <a:rPr kumimoji="1" lang="en-US" altLang="zh-CN" sz="1200" dirty="0"/>
              <a:t>3</a:t>
            </a:r>
            <a:r>
              <a:rPr kumimoji="1" lang="zh-CN" altLang="en-US" sz="1200" dirty="0"/>
              <a:t>分位で</a:t>
            </a:r>
            <a:endParaRPr kumimoji="1" lang="en-US" altLang="zh-CN" sz="1200" dirty="0"/>
          </a:p>
        </p:txBody>
      </p:sp>
      <p:sp>
        <p:nvSpPr>
          <p:cNvPr id="13" name="左箭头 12">
            <a:extLst>
              <a:ext uri="{FF2B5EF4-FFF2-40B4-BE49-F238E27FC236}">
                <a16:creationId xmlns:a16="http://schemas.microsoft.com/office/drawing/2014/main" id="{F6D19AFF-2A98-E7C8-83AB-13659C6DF79D}"/>
              </a:ext>
            </a:extLst>
          </p:cNvPr>
          <p:cNvSpPr/>
          <p:nvPr/>
        </p:nvSpPr>
        <p:spPr>
          <a:xfrm rot="2287266">
            <a:off x="3732755" y="5674289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E2A323-0073-BE3F-F347-BECE3DE76D03}"/>
              </a:ext>
            </a:extLst>
          </p:cNvPr>
          <p:cNvSpPr txBox="1"/>
          <p:nvPr/>
        </p:nvSpPr>
        <p:spPr>
          <a:xfrm>
            <a:off x="4036609" y="5915275"/>
            <a:ext cx="27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各ポートフォリオ（分位）の平均リターン</a:t>
            </a:r>
          </a:p>
        </p:txBody>
      </p:sp>
      <p:sp>
        <p:nvSpPr>
          <p:cNvPr id="15" name="左箭头 14">
            <a:extLst>
              <a:ext uri="{FF2B5EF4-FFF2-40B4-BE49-F238E27FC236}">
                <a16:creationId xmlns:a16="http://schemas.microsoft.com/office/drawing/2014/main" id="{C9CE714D-B3FF-668A-FED2-C9806DAB11D5}"/>
              </a:ext>
            </a:extLst>
          </p:cNvPr>
          <p:cNvSpPr/>
          <p:nvPr/>
        </p:nvSpPr>
        <p:spPr>
          <a:xfrm rot="19046642">
            <a:off x="3964343" y="2643782"/>
            <a:ext cx="375780" cy="275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911AE3-0398-CC5E-7DCB-EB1E1FC9B9C7}"/>
              </a:ext>
            </a:extLst>
          </p:cNvPr>
          <p:cNvSpPr txBox="1"/>
          <p:nvPr/>
        </p:nvSpPr>
        <p:spPr>
          <a:xfrm>
            <a:off x="4167428" y="2221602"/>
            <a:ext cx="279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個別銘柄の期待リターン</a:t>
            </a:r>
          </a:p>
        </p:txBody>
      </p:sp>
    </p:spTree>
    <p:extLst>
      <p:ext uri="{BB962C8B-B14F-4D97-AF65-F5344CB8AC3E}">
        <p14:creationId xmlns:p14="http://schemas.microsoft.com/office/powerpoint/2010/main" val="187307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CCDBF-3B3E-0832-F065-4C805678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>
                <a:latin typeface="+mj-ea"/>
              </a:rPr>
              <a:t>、分析方法（②ー</a:t>
            </a:r>
            <a:r>
              <a:rPr kumimoji="1" lang="en-US" altLang="zh-CN" sz="4400" dirty="0">
                <a:latin typeface="+mj-ea"/>
              </a:rPr>
              <a:t>5</a:t>
            </a:r>
            <a:r>
              <a:rPr kumimoji="1" lang="zh-CN" altLang="en-US" sz="4400" dirty="0">
                <a:latin typeface="+mj-ea"/>
              </a:rPr>
              <a:t>分位の分け方）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1053D-68AA-572C-81D3-393F7977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FEE4EF9D-F242-7D43-BD5F-6CEB0BE3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7" y="2488171"/>
            <a:ext cx="10698284" cy="38029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DD799B-317F-73E4-FCA4-213682CDC30A}"/>
              </a:ext>
            </a:extLst>
          </p:cNvPr>
          <p:cNvSpPr txBox="1"/>
          <p:nvPr/>
        </p:nvSpPr>
        <p:spPr>
          <a:xfrm>
            <a:off x="9963103" y="2211172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例は疑似データを</a:t>
            </a:r>
            <a:r>
              <a:rPr kumimoji="1" lang="en-US" altLang="zh-CN" sz="1200" dirty="0"/>
              <a:t>3</a:t>
            </a:r>
            <a:r>
              <a:rPr kumimoji="1" lang="zh-CN" altLang="en-US" sz="1200" dirty="0"/>
              <a:t>分位で</a:t>
            </a:r>
            <a:endParaRPr kumimoji="1" lang="en-US" altLang="zh-CN" sz="1200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3AFE3FE-196A-1B2E-E412-BF1FAD3AA9ED}"/>
              </a:ext>
            </a:extLst>
          </p:cNvPr>
          <p:cNvSpPr/>
          <p:nvPr/>
        </p:nvSpPr>
        <p:spPr>
          <a:xfrm>
            <a:off x="1251674" y="2765169"/>
            <a:ext cx="10665809" cy="21602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630D443-2943-DD28-CD7A-987452C45CF5}"/>
              </a:ext>
            </a:extLst>
          </p:cNvPr>
          <p:cNvSpPr/>
          <p:nvPr/>
        </p:nvSpPr>
        <p:spPr>
          <a:xfrm>
            <a:off x="1251674" y="5123146"/>
            <a:ext cx="10438307" cy="216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579DDDC-A07F-CCE7-7C7F-E5DFA6E8D2D7}"/>
              </a:ext>
            </a:extLst>
          </p:cNvPr>
          <p:cNvSpPr/>
          <p:nvPr/>
        </p:nvSpPr>
        <p:spPr>
          <a:xfrm>
            <a:off x="1251674" y="5339170"/>
            <a:ext cx="10438307" cy="2769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95CEAB02-1F67-C8DA-B74D-37F17B2FB828}"/>
              </a:ext>
            </a:extLst>
          </p:cNvPr>
          <p:cNvSpPr/>
          <p:nvPr/>
        </p:nvSpPr>
        <p:spPr>
          <a:xfrm>
            <a:off x="1251674" y="5593248"/>
            <a:ext cx="10438306" cy="2160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60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5E181-ECF2-DFFD-90DB-A6AE4128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11F41F-D33B-9030-80C0-C7C76464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2130"/>
            <a:ext cx="10178322" cy="5438707"/>
          </a:xfrm>
        </p:spPr>
        <p:txBody>
          <a:bodyPr>
            <a:normAutofit/>
          </a:bodyPr>
          <a:lstStyle/>
          <a:p>
            <a:r>
              <a:rPr kumimoji="1" lang="zh-CN" altLang="en-US" sz="1600" dirty="0"/>
              <a:t>はじめに</a:t>
            </a:r>
            <a:endParaRPr kumimoji="1" lang="en-US" altLang="zh-CN" sz="1600" dirty="0"/>
          </a:p>
          <a:p>
            <a:r>
              <a:rPr kumimoji="1" lang="en-US" altLang="zh-CN" sz="1600" dirty="0"/>
              <a:t>1</a:t>
            </a:r>
            <a:r>
              <a:rPr kumimoji="1" lang="zh-CN" altLang="en-US" sz="1600" dirty="0"/>
              <a:t> 、研究背景</a:t>
            </a:r>
            <a:endParaRPr kumimoji="1" lang="en-US" altLang="zh-CN" sz="1600" dirty="0"/>
          </a:p>
          <a:p>
            <a:r>
              <a:rPr kumimoji="1" lang="en-US" altLang="zh-CN" sz="1600" dirty="0"/>
              <a:t>2</a:t>
            </a:r>
            <a:r>
              <a:rPr kumimoji="1" lang="zh-CN" altLang="en-US" sz="1600" dirty="0"/>
              <a:t> 、 </a:t>
            </a:r>
            <a:r>
              <a:rPr kumimoji="1" lang="en-US" altLang="zh-CN" sz="1600" dirty="0"/>
              <a:t>ESG</a:t>
            </a:r>
            <a:r>
              <a:rPr kumimoji="1" lang="zh-CN" altLang="en-US" sz="1600" dirty="0"/>
              <a:t>投資とは</a:t>
            </a:r>
            <a:endParaRPr kumimoji="1" lang="en-US" altLang="zh-CN" sz="1600" dirty="0"/>
          </a:p>
          <a:p>
            <a:r>
              <a:rPr kumimoji="1" lang="en-US" altLang="zh-CN" sz="1600" dirty="0"/>
              <a:t>3</a:t>
            </a:r>
            <a:r>
              <a:rPr kumimoji="1" lang="zh-CN" altLang="en-US" sz="1600" dirty="0"/>
              <a:t> 、分析期間・分析対象</a:t>
            </a:r>
            <a:endParaRPr kumimoji="1" lang="en-US" altLang="zh-CN" sz="1600" dirty="0"/>
          </a:p>
          <a:p>
            <a:r>
              <a:rPr kumimoji="1" lang="en-US" altLang="zh-CN" sz="1600" dirty="0"/>
              <a:t>4</a:t>
            </a:r>
            <a:r>
              <a:rPr kumimoji="1" lang="zh-CN" altLang="en-US" sz="1600" dirty="0"/>
              <a:t> 、分析に使用する</a:t>
            </a:r>
            <a:r>
              <a:rPr kumimoji="1" lang="en-US" altLang="zh-CN" sz="1600" dirty="0"/>
              <a:t>ESG</a:t>
            </a:r>
            <a:r>
              <a:rPr kumimoji="1" lang="zh-CN" altLang="en-US" sz="1600" dirty="0"/>
              <a:t>トータルスコアの取得について</a:t>
            </a:r>
            <a:endParaRPr kumimoji="1" lang="en-US" altLang="zh-CN" sz="1600" dirty="0"/>
          </a:p>
          <a:p>
            <a:r>
              <a:rPr kumimoji="1" lang="en-US" altLang="zh-CN" sz="1600" dirty="0"/>
              <a:t>5-1</a:t>
            </a:r>
            <a:r>
              <a:rPr kumimoji="1" lang="zh-CN" altLang="en-US" sz="1600" dirty="0"/>
              <a:t> 、分析方法</a:t>
            </a:r>
            <a:r>
              <a:rPr kumimoji="1" lang="en-US" altLang="zh-CN" sz="1600" dirty="0"/>
              <a:t>(</a:t>
            </a:r>
            <a:r>
              <a:rPr kumimoji="1" lang="zh-CN" altLang="en-US" sz="1600" dirty="0"/>
              <a:t>手順</a:t>
            </a:r>
            <a:r>
              <a:rPr kumimoji="1" lang="en-US" altLang="zh-CN" sz="1600" dirty="0"/>
              <a:t>)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r>
              <a:rPr kumimoji="1" lang="en-US" altLang="zh-CN" sz="1600" dirty="0"/>
              <a:t>5-2</a:t>
            </a:r>
            <a:r>
              <a:rPr kumimoji="1" lang="zh-CN" altLang="en-US" sz="1600" dirty="0"/>
              <a:t>、分析方法</a:t>
            </a:r>
            <a:r>
              <a:rPr kumimoji="1" lang="en-US" altLang="zh-CN" sz="1600" dirty="0"/>
              <a:t>(CAPM)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r>
              <a:rPr kumimoji="1" lang="en-US" altLang="zh-CN" sz="1600" dirty="0"/>
              <a:t>5-3</a:t>
            </a:r>
            <a:r>
              <a:rPr kumimoji="1" lang="zh-CN" altLang="en-US" sz="1600" dirty="0"/>
              <a:t> 、分析方法（①順位付け、②５分位への分け方、③回帰分析）</a:t>
            </a:r>
            <a:endParaRPr kumimoji="1" lang="en-US" altLang="zh-CN" sz="1600" dirty="0"/>
          </a:p>
          <a:p>
            <a:r>
              <a:rPr kumimoji="1" lang="en-US" altLang="zh-CN" sz="1600" dirty="0"/>
              <a:t>6-1</a:t>
            </a:r>
            <a:r>
              <a:rPr kumimoji="1" lang="zh-CN" altLang="en-US" sz="1600" dirty="0"/>
              <a:t> 、研究結果と考察（</a:t>
            </a:r>
            <a:r>
              <a:rPr kumimoji="1" lang="en-US" altLang="zh-CN" sz="1600" dirty="0"/>
              <a:t>2013〜2022</a:t>
            </a:r>
            <a:r>
              <a:rPr kumimoji="1" lang="zh-CN" altLang="en-US" sz="1600" dirty="0"/>
              <a:t>）</a:t>
            </a:r>
            <a:endParaRPr kumimoji="1" lang="en-US" altLang="zh-CN" sz="1600" dirty="0"/>
          </a:p>
          <a:p>
            <a:r>
              <a:rPr kumimoji="1" lang="en-US" altLang="zh-CN" sz="1600" dirty="0"/>
              <a:t>6-2 </a:t>
            </a:r>
            <a:r>
              <a:rPr kumimoji="1" lang="zh-CN" altLang="en-US" sz="1600" dirty="0"/>
              <a:t>、研究結果と考察（</a:t>
            </a:r>
            <a:r>
              <a:rPr kumimoji="1" lang="en-US" altLang="zh-CN" sz="1600" dirty="0"/>
              <a:t>2013〜2014)</a:t>
            </a:r>
          </a:p>
          <a:p>
            <a:r>
              <a:rPr kumimoji="1" lang="en-US" altLang="zh-CN" sz="1600" dirty="0"/>
              <a:t>6-3 </a:t>
            </a:r>
            <a:r>
              <a:rPr kumimoji="1" lang="zh-CN" altLang="en-US" sz="1600" dirty="0"/>
              <a:t>、研究結果と考察（</a:t>
            </a:r>
            <a:r>
              <a:rPr kumimoji="1" lang="en-US" altLang="zh-CN" sz="1600" dirty="0"/>
              <a:t>2015〜2017)</a:t>
            </a:r>
          </a:p>
          <a:p>
            <a:r>
              <a:rPr kumimoji="1" lang="en-US" altLang="zh-CN" sz="1600" dirty="0"/>
              <a:t>6-4 </a:t>
            </a:r>
            <a:r>
              <a:rPr kumimoji="1" lang="zh-CN" altLang="en-US" sz="1600" dirty="0"/>
              <a:t>、研究結果と考察（</a:t>
            </a:r>
            <a:r>
              <a:rPr kumimoji="1" lang="en-US" altLang="zh-CN" sz="1600" dirty="0"/>
              <a:t>2018〜2019)</a:t>
            </a:r>
          </a:p>
          <a:p>
            <a:r>
              <a:rPr kumimoji="1" lang="en-US" altLang="zh-CN" sz="1600" dirty="0"/>
              <a:t>6-5</a:t>
            </a:r>
            <a:r>
              <a:rPr kumimoji="1" lang="zh-CN" altLang="en-US" sz="1600" dirty="0"/>
              <a:t> 、研究結果と考察（</a:t>
            </a:r>
            <a:r>
              <a:rPr kumimoji="1" lang="en-US" altLang="zh-CN" sz="1600" dirty="0"/>
              <a:t>2020〜2022)</a:t>
            </a:r>
          </a:p>
          <a:p>
            <a:r>
              <a:rPr kumimoji="1" lang="en-US" altLang="zh-CN" sz="1600"/>
              <a:t>7</a:t>
            </a:r>
            <a:r>
              <a:rPr kumimoji="1" lang="zh-CN" altLang="en-US" sz="1600"/>
              <a:t> </a:t>
            </a:r>
            <a:r>
              <a:rPr kumimoji="1" lang="zh-CN" altLang="en-US" sz="1600" dirty="0"/>
              <a:t>、まとめ</a:t>
            </a:r>
            <a:endParaRPr kumimoji="1" lang="en-US" altLang="zh-CN" sz="1600" dirty="0"/>
          </a:p>
          <a:p>
            <a:r>
              <a:rPr kumimoji="1" lang="zh-CN" altLang="en-US" sz="1600" dirty="0"/>
              <a:t>参考文献</a:t>
            </a: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00530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CD487-1E07-BAD1-8513-2DD2A189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/>
              <a:t>、分析方法（③ー回帰分析）</a:t>
            </a:r>
            <a:endParaRPr kumimoji="1" lang="zh-CN" altLang="en-US" sz="4800" dirty="0"/>
          </a:p>
        </p:txBody>
      </p:sp>
      <p:pic>
        <p:nvPicPr>
          <p:cNvPr id="5" name="内容占位符 4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2C147629-DA47-6A9D-C45E-6E3EAC23C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678" y="1929109"/>
            <a:ext cx="9904208" cy="4928891"/>
          </a:xfr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9FA160BD-843A-69BE-F51F-BA2A4B464168}"/>
              </a:ext>
            </a:extLst>
          </p:cNvPr>
          <p:cNvSpPr/>
          <p:nvPr/>
        </p:nvSpPr>
        <p:spPr>
          <a:xfrm>
            <a:off x="1991636" y="2141950"/>
            <a:ext cx="551145" cy="43336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8A556D5A-4E41-23B5-BF2E-3AABE3449739}"/>
              </a:ext>
            </a:extLst>
          </p:cNvPr>
          <p:cNvSpPr/>
          <p:nvPr/>
        </p:nvSpPr>
        <p:spPr>
          <a:xfrm>
            <a:off x="4221270" y="2141951"/>
            <a:ext cx="551145" cy="433366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A6A63342-97CD-AC12-1CF3-8320C61DEFD5}"/>
              </a:ext>
            </a:extLst>
          </p:cNvPr>
          <p:cNvSpPr/>
          <p:nvPr/>
        </p:nvSpPr>
        <p:spPr>
          <a:xfrm>
            <a:off x="6488482" y="2141952"/>
            <a:ext cx="551145" cy="43336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3BAE27-4B89-3EB2-F742-AB2509B3B2BB}"/>
              </a:ext>
            </a:extLst>
          </p:cNvPr>
          <p:cNvSpPr txBox="1"/>
          <p:nvPr/>
        </p:nvSpPr>
        <p:spPr>
          <a:xfrm>
            <a:off x="9336802" y="1688259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例は疑似データを</a:t>
            </a:r>
            <a:r>
              <a:rPr kumimoji="1" lang="en-US" altLang="zh-CN" sz="1200" dirty="0"/>
              <a:t>3</a:t>
            </a:r>
            <a:r>
              <a:rPr kumimoji="1" lang="zh-CN" altLang="en-US" sz="1200" dirty="0"/>
              <a:t>分位で</a:t>
            </a:r>
            <a:endParaRPr kumimoji="1" lang="en-US" altLang="zh-CN" sz="1200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FB24EF7-447B-8281-9BDC-8A2D0972F257}"/>
              </a:ext>
            </a:extLst>
          </p:cNvPr>
          <p:cNvSpPr txBox="1">
            <a:spLocks/>
          </p:cNvSpPr>
          <p:nvPr/>
        </p:nvSpPr>
        <p:spPr>
          <a:xfrm>
            <a:off x="900817" y="1128451"/>
            <a:ext cx="10178322" cy="443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各分位のポートフォリオの</a:t>
            </a:r>
            <a:r>
              <a:rPr kumimoji="1" lang="zh-CN" altLang="en-US" dirty="0">
                <a:latin typeface="+mj-ea"/>
                <a:ea typeface="+mj-ea"/>
              </a:rPr>
              <a:t>毎月の</a:t>
            </a:r>
            <a:r>
              <a:rPr kumimoji="1" lang="zh-CN" altLang="en-US" dirty="0"/>
              <a:t>平均リターンを</a:t>
            </a:r>
            <a:r>
              <a:rPr kumimoji="1" lang="en-US" altLang="zh-CN" dirty="0"/>
              <a:t>CAPM</a:t>
            </a:r>
            <a:r>
              <a:rPr kumimoji="1" lang="zh-CN" altLang="en-US" dirty="0"/>
              <a:t>の市場ファクターで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</a:t>
            </a:r>
            <a:r>
              <a:rPr kumimoji="1" lang="zh-CN" altLang="en-US" dirty="0"/>
              <a:t>回帰分析し、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スコアの高さと月次リターンとの関係性を検証する</a:t>
            </a:r>
          </a:p>
        </p:txBody>
      </p:sp>
    </p:spTree>
    <p:extLst>
      <p:ext uri="{BB962C8B-B14F-4D97-AF65-F5344CB8AC3E}">
        <p14:creationId xmlns:p14="http://schemas.microsoft.com/office/powerpoint/2010/main" val="426011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F34FB-E322-9244-567A-5D1998D8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latin typeface="+mj-ea"/>
              </a:rPr>
              <a:t>５</a:t>
            </a:r>
            <a:r>
              <a:rPr kumimoji="1" lang="en-US" altLang="zh-CN" sz="4400" dirty="0">
                <a:latin typeface="+mj-ea"/>
              </a:rPr>
              <a:t>-3</a:t>
            </a:r>
            <a:r>
              <a:rPr kumimoji="1" lang="zh-CN" altLang="en-US" sz="4400" dirty="0"/>
              <a:t>、分析方法（③ー回帰分析）</a:t>
            </a:r>
          </a:p>
        </p:txBody>
      </p:sp>
      <p:pic>
        <p:nvPicPr>
          <p:cNvPr id="5" name="内容占位符 4" descr="图形用户界面, 应用程序, 表格, Excel&#10;&#10;描述已自动生成">
            <a:extLst>
              <a:ext uri="{FF2B5EF4-FFF2-40B4-BE49-F238E27FC236}">
                <a16:creationId xmlns:a16="http://schemas.microsoft.com/office/drawing/2014/main" id="{9FB51502-EC1F-34A2-D861-D6E3BB166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086" y="1310060"/>
            <a:ext cx="10785835" cy="534235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8EE66F-5725-34B2-E244-5E8B961758FB}"/>
              </a:ext>
            </a:extLst>
          </p:cNvPr>
          <p:cNvSpPr txBox="1"/>
          <p:nvPr/>
        </p:nvSpPr>
        <p:spPr>
          <a:xfrm>
            <a:off x="10584952" y="107504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例は疑似データ</a:t>
            </a:r>
            <a:endParaRPr kumimoji="1" lang="en-US" altLang="zh-CN" sz="12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F3BF29D-F9A4-CC05-683C-7D9304050E68}"/>
              </a:ext>
            </a:extLst>
          </p:cNvPr>
          <p:cNvSpPr/>
          <p:nvPr/>
        </p:nvSpPr>
        <p:spPr>
          <a:xfrm>
            <a:off x="2081410" y="5508582"/>
            <a:ext cx="797258" cy="316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97F5B4-80F0-C98B-D91E-6CE425286DE0}"/>
              </a:ext>
            </a:extLst>
          </p:cNvPr>
          <p:cNvSpPr txBox="1"/>
          <p:nvPr/>
        </p:nvSpPr>
        <p:spPr>
          <a:xfrm>
            <a:off x="1930112" y="5825068"/>
            <a:ext cx="152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回帰係数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F973F85-955F-D326-B493-B90D2ABCD4A1}"/>
              </a:ext>
            </a:extLst>
          </p:cNvPr>
          <p:cNvSpPr/>
          <p:nvPr/>
        </p:nvSpPr>
        <p:spPr>
          <a:xfrm>
            <a:off x="8695485" y="1498743"/>
            <a:ext cx="3262515" cy="47020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20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回帰係数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：市場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P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の収益率が１上がった場合、第一分位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P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の期待収益率が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83.4%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上がる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sz="20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切片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：</a:t>
            </a:r>
            <a:r>
              <a:rPr kumimoji="1" lang="en-US" altLang="zh-CN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1.299%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の超過リターンが期待できる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zh-CN" altLang="en-US" sz="20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決定係数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：この回帰式が株式リターンの値変動を説明できないかも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kumimoji="1" lang="en-US" altLang="zh-CN" sz="2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</a:t>
            </a:r>
            <a:r>
              <a:rPr kumimoji="1" lang="zh-CN" altLang="en-US" sz="200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値</a:t>
            </a:r>
            <a:r>
              <a:rPr kumimoji="1" lang="zh-CN" alt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：絶対値が２より大きいため、市場ファクターは株式投資リターンに影響を与える</a:t>
            </a:r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kumimoji="1" lang="en-US" altLang="zh-CN" sz="2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3CEBDC0E-33E2-0CE9-84EA-913A2BECE6EE}"/>
              </a:ext>
            </a:extLst>
          </p:cNvPr>
          <p:cNvSpPr/>
          <p:nvPr/>
        </p:nvSpPr>
        <p:spPr>
          <a:xfrm>
            <a:off x="2081410" y="5259256"/>
            <a:ext cx="797258" cy="316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F6BE05-4C3A-C56E-2F2C-35980B21C710}"/>
              </a:ext>
            </a:extLst>
          </p:cNvPr>
          <p:cNvSpPr txBox="1"/>
          <p:nvPr/>
        </p:nvSpPr>
        <p:spPr>
          <a:xfrm>
            <a:off x="2081410" y="4776839"/>
            <a:ext cx="152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切片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BDD47263-8E96-B5C7-A7AC-04F993EE1D20}"/>
              </a:ext>
            </a:extLst>
          </p:cNvPr>
          <p:cNvSpPr/>
          <p:nvPr/>
        </p:nvSpPr>
        <p:spPr>
          <a:xfrm>
            <a:off x="2081410" y="2451692"/>
            <a:ext cx="797258" cy="316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03D2E21-DA00-7325-B2AA-D13750874D40}"/>
              </a:ext>
            </a:extLst>
          </p:cNvPr>
          <p:cNvSpPr txBox="1"/>
          <p:nvPr/>
        </p:nvSpPr>
        <p:spPr>
          <a:xfrm>
            <a:off x="2878668" y="2338607"/>
            <a:ext cx="152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決定係数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2841B92B-56CB-0059-D994-6A91B1B05A1B}"/>
              </a:ext>
            </a:extLst>
          </p:cNvPr>
          <p:cNvSpPr/>
          <p:nvPr/>
        </p:nvSpPr>
        <p:spPr>
          <a:xfrm>
            <a:off x="3724885" y="5508582"/>
            <a:ext cx="797258" cy="316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AACF13-26E5-E7B6-C472-9BBEB69823EA}"/>
              </a:ext>
            </a:extLst>
          </p:cNvPr>
          <p:cNvSpPr txBox="1"/>
          <p:nvPr/>
        </p:nvSpPr>
        <p:spPr>
          <a:xfrm>
            <a:off x="3724885" y="5825068"/>
            <a:ext cx="152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T</a:t>
            </a:r>
            <a:r>
              <a:rPr kumimoji="1" lang="zh-CN" altLang="en-US" b="1" dirty="0">
                <a:solidFill>
                  <a:srgbClr val="FF0000"/>
                </a:solidFill>
              </a:rPr>
              <a:t>値</a:t>
            </a:r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D350765D-B477-10F2-092D-193129DCF362}"/>
              </a:ext>
            </a:extLst>
          </p:cNvPr>
          <p:cNvSpPr/>
          <p:nvPr/>
        </p:nvSpPr>
        <p:spPr>
          <a:xfrm>
            <a:off x="7170906" y="2066774"/>
            <a:ext cx="1235698" cy="735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見方</a:t>
            </a:r>
          </a:p>
        </p:txBody>
      </p:sp>
    </p:spTree>
    <p:extLst>
      <p:ext uri="{BB962C8B-B14F-4D97-AF65-F5344CB8AC3E}">
        <p14:creationId xmlns:p14="http://schemas.microsoft.com/office/powerpoint/2010/main" val="2287957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DC1275D-B2AA-8C5B-6577-9CF4EB3A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kumimoji="1" lang="zh-CN" altLang="en-US" sz="4400" dirty="0">
                <a:solidFill>
                  <a:srgbClr val="2A1A00"/>
                </a:solidFill>
              </a:rPr>
              <a:t>以上：</a:t>
            </a:r>
            <a:br>
              <a:rPr kumimoji="1" lang="en-US" altLang="zh-CN" sz="4400" dirty="0">
                <a:solidFill>
                  <a:srgbClr val="2A1A00"/>
                </a:solidFill>
              </a:rPr>
            </a:br>
            <a:r>
              <a:rPr kumimoji="1" lang="zh-CN" altLang="en-US" sz="4400" dirty="0">
                <a:solidFill>
                  <a:srgbClr val="2A1A00"/>
                </a:solidFill>
              </a:rPr>
              <a:t>データ処理終了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F98C90D-8AB0-9231-3D36-EBAED87B0398}"/>
              </a:ext>
            </a:extLst>
          </p:cNvPr>
          <p:cNvSpPr txBox="1">
            <a:spLocks/>
          </p:cNvSpPr>
          <p:nvPr/>
        </p:nvSpPr>
        <p:spPr>
          <a:xfrm>
            <a:off x="6744469" y="1162939"/>
            <a:ext cx="4515598" cy="4532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400" dirty="0">
                <a:solidFill>
                  <a:srgbClr val="2A1A00"/>
                </a:solidFill>
              </a:rPr>
              <a:t>次に：</a:t>
            </a:r>
            <a:br>
              <a:rPr kumimoji="1" lang="en-US" altLang="zh-CN" sz="4400" dirty="0">
                <a:solidFill>
                  <a:srgbClr val="2A1A00"/>
                </a:solidFill>
              </a:rPr>
            </a:br>
            <a:r>
              <a:rPr kumimoji="1" lang="zh-CN" altLang="en-US" sz="4400" dirty="0">
                <a:solidFill>
                  <a:srgbClr val="2A1A00"/>
                </a:solidFill>
              </a:rPr>
              <a:t>分析結果と考察</a:t>
            </a:r>
          </a:p>
        </p:txBody>
      </p:sp>
    </p:spTree>
    <p:extLst>
      <p:ext uri="{BB962C8B-B14F-4D97-AF65-F5344CB8AC3E}">
        <p14:creationId xmlns:p14="http://schemas.microsoft.com/office/powerpoint/2010/main" val="26970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C9250-7581-BF6C-55B6-ED0674F0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6-1</a:t>
            </a:r>
            <a:r>
              <a:rPr kumimoji="1" lang="zh-CN" altLang="en-US" sz="5400" dirty="0">
                <a:latin typeface="+mj-ea"/>
              </a:rPr>
              <a:t>、研究結果（</a:t>
            </a:r>
            <a:r>
              <a:rPr kumimoji="1" lang="en-US" altLang="zh-CN" sz="5400" dirty="0">
                <a:latin typeface="+mj-ea"/>
              </a:rPr>
              <a:t>2013〜2022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50E75B47-6CA4-E924-F772-7401DF4E28CE}"/>
              </a:ext>
            </a:extLst>
          </p:cNvPr>
          <p:cNvSpPr/>
          <p:nvPr/>
        </p:nvSpPr>
        <p:spPr>
          <a:xfrm>
            <a:off x="5129213" y="2715011"/>
            <a:ext cx="1143000" cy="313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91D96FBB-5F2A-0D2F-A1B0-DFBC22875D8A}"/>
              </a:ext>
            </a:extLst>
          </p:cNvPr>
          <p:cNvSpPr/>
          <p:nvPr/>
        </p:nvSpPr>
        <p:spPr>
          <a:xfrm>
            <a:off x="4534759" y="1685005"/>
            <a:ext cx="7366729" cy="829596"/>
          </a:xfrm>
          <a:prstGeom prst="round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F01B833D-8E10-9B43-A197-F1AC3A931690}"/>
              </a:ext>
            </a:extLst>
          </p:cNvPr>
          <p:cNvCxnSpPr/>
          <p:nvPr/>
        </p:nvCxnSpPr>
        <p:spPr>
          <a:xfrm rot="5400000" flipH="1" flipV="1">
            <a:off x="5965519" y="2364094"/>
            <a:ext cx="313350" cy="300038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4994A4A-602E-D23B-A399-87B27132268A}"/>
              </a:ext>
            </a:extLst>
          </p:cNvPr>
          <p:cNvSpPr txBox="1"/>
          <p:nvPr/>
        </p:nvSpPr>
        <p:spPr>
          <a:xfrm>
            <a:off x="4483230" y="1764600"/>
            <a:ext cx="7340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0" i="0">
                <a:effectLst/>
                <a:latin typeface=".HiraKakuInterface-W3"/>
              </a:rPr>
              <a:t>リスク（</a:t>
            </a:r>
            <a:r>
              <a:rPr lang="zh-CN" altLang="en-US" b="0" i="0" dirty="0">
                <a:effectLst/>
                <a:latin typeface=".HiraKakuInterface-W3"/>
              </a:rPr>
              <a:t>標準偏差）</a:t>
            </a:r>
            <a:r>
              <a:rPr lang="en-US" altLang="zh-CN" b="0" i="0" dirty="0">
                <a:effectLst/>
                <a:latin typeface="UICTFontTextStyleBody"/>
              </a:rPr>
              <a:t>1</a:t>
            </a:r>
            <a:r>
              <a:rPr lang="zh-CN" altLang="en-US" b="0" i="0" dirty="0">
                <a:effectLst/>
                <a:latin typeface=".HiraKakuInterface-W3"/>
              </a:rPr>
              <a:t>単位当</a:t>
            </a:r>
            <a:r>
              <a:rPr lang="ja-JP" altLang="en-US" b="0" i="0">
                <a:effectLst/>
                <a:latin typeface=".HiraKakuInterface-W3"/>
              </a:rPr>
              <a:t>たりの</a:t>
            </a:r>
            <a:r>
              <a:rPr lang="zh-CN" altLang="en-US" b="0" i="0" dirty="0">
                <a:effectLst/>
                <a:latin typeface=".HiraKakuInterface-W3"/>
              </a:rPr>
              <a:t>超過</a:t>
            </a:r>
            <a:r>
              <a:rPr lang="ja-JP" altLang="en-US" b="0" i="0">
                <a:effectLst/>
                <a:latin typeface=".HiraKakuInterface-W3"/>
              </a:rPr>
              <a:t>リターン</a:t>
            </a:r>
            <a:endParaRPr lang="en-US" altLang="ja-JP" b="0" i="0" dirty="0">
              <a:effectLst/>
              <a:latin typeface=".HiraKakuInterface-W3"/>
            </a:endParaRPr>
          </a:p>
          <a:p>
            <a:pPr algn="ctr"/>
            <a:r>
              <a:rPr lang="ja-JP" altLang="en-US" b="0" i="0">
                <a:effectLst/>
                <a:latin typeface=".HiraKakuInterface-W3"/>
              </a:rPr>
              <a:t>（リスクゼロでも</a:t>
            </a:r>
            <a:r>
              <a:rPr lang="zh-CN" altLang="en-US" b="0" i="0" dirty="0">
                <a:effectLst/>
                <a:latin typeface=".HiraKakuInterface-W3"/>
              </a:rPr>
              <a:t>得</a:t>
            </a:r>
            <a:r>
              <a:rPr lang="ja-JP" altLang="en-US" b="0" i="0">
                <a:effectLst/>
                <a:latin typeface=".HiraKakuInterface-W3"/>
              </a:rPr>
              <a:t>られるリターンを</a:t>
            </a:r>
            <a:r>
              <a:rPr lang="zh-CN" altLang="en-US" b="0" i="0" dirty="0">
                <a:effectLst/>
                <a:latin typeface=".HiraKakuInterface-W3"/>
              </a:rPr>
              <a:t>上回</a:t>
            </a:r>
            <a:r>
              <a:rPr lang="ja-JP" altLang="en-US" b="0" i="0">
                <a:effectLst/>
                <a:latin typeface=".HiraKakuInterface-W3"/>
              </a:rPr>
              <a:t>った</a:t>
            </a:r>
            <a:r>
              <a:rPr lang="zh-CN" altLang="en-US" b="0" i="0" dirty="0">
                <a:effectLst/>
                <a:latin typeface=".HiraKakuInterface-W3"/>
              </a:rPr>
              <a:t>超過収益）</a:t>
            </a:r>
            <a:r>
              <a:rPr lang="ja-JP" altLang="en-US" b="0" i="0">
                <a:effectLst/>
                <a:latin typeface=".HiraKakuInterface-W3"/>
              </a:rPr>
              <a:t>を</a:t>
            </a:r>
            <a:r>
              <a:rPr lang="zh-CN" altLang="en-US" b="0" i="0" dirty="0">
                <a:effectLst/>
                <a:latin typeface=".HiraKakuInterface-W3"/>
              </a:rPr>
              <a:t>測</a:t>
            </a:r>
            <a:r>
              <a:rPr lang="ja-JP" altLang="en-US" b="0" i="0">
                <a:effectLst/>
                <a:latin typeface=".HiraKakuInterface-W3"/>
              </a:rPr>
              <a:t>るもの</a:t>
            </a:r>
            <a:endParaRPr lang="ja-JP" altLang="en-US">
              <a:effectLst/>
              <a:latin typeface=".Hiragino Kaku Gothic Interface"/>
            </a:endParaRPr>
          </a:p>
          <a:p>
            <a:endParaRPr kumimoji="1" lang="zh-CN" altLang="en-US" dirty="0"/>
          </a:p>
        </p:txBody>
      </p:sp>
      <p:pic>
        <p:nvPicPr>
          <p:cNvPr id="15" name="内容占位符 14" descr="表格&#10;&#10;描述已自动生成">
            <a:extLst>
              <a:ext uri="{FF2B5EF4-FFF2-40B4-BE49-F238E27FC236}">
                <a16:creationId xmlns:a16="http://schemas.microsoft.com/office/drawing/2014/main" id="{1251912F-E5B6-C4F5-5952-51585EE8B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1" y="2701323"/>
            <a:ext cx="10170751" cy="2761200"/>
          </a:xfrm>
        </p:spPr>
      </p:pic>
    </p:spTree>
    <p:extLst>
      <p:ext uri="{BB962C8B-B14F-4D97-AF65-F5344CB8AC3E}">
        <p14:creationId xmlns:p14="http://schemas.microsoft.com/office/powerpoint/2010/main" val="218467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6-1</a:t>
            </a:r>
            <a:r>
              <a:rPr kumimoji="1" lang="zh-CN" altLang="en-US" sz="4800" dirty="0">
                <a:latin typeface="+mj-ea"/>
              </a:rPr>
              <a:t>、考察（</a:t>
            </a:r>
            <a:r>
              <a:rPr kumimoji="1" lang="en-US" altLang="zh-CN" sz="4800" dirty="0">
                <a:latin typeface="+mj-ea"/>
              </a:rPr>
              <a:t>2013〜2022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0B72A-163A-EB4E-C319-840E595E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2013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〜2022</a:t>
            </a:r>
            <a:r>
              <a:rPr kumimoji="1" lang="zh-CN" altLang="en-US" sz="2400" dirty="0"/>
              <a:t>年の場合、</a:t>
            </a:r>
            <a:r>
              <a:rPr lang="zh-CN" altLang="en-US" sz="2400" dirty="0">
                <a:effectLst/>
                <a:latin typeface="Helvetica" pitchFamily="2" charset="0"/>
              </a:rPr>
              <a:t>第一分位</a:t>
            </a:r>
            <a:r>
              <a:rPr lang="ja-JP" altLang="en-US" sz="2400">
                <a:effectLst/>
                <a:latin typeface="Helvetica" pitchFamily="2" charset="0"/>
              </a:rPr>
              <a:t>の</a:t>
            </a:r>
            <a:r>
              <a:rPr lang="el-GR" altLang="zh-CN" sz="2400" dirty="0">
                <a:effectLst/>
                <a:latin typeface="Helvetica" pitchFamily="2" charset="0"/>
              </a:rPr>
              <a:t>α</a:t>
            </a:r>
            <a:r>
              <a:rPr lang="ja-JP" altLang="en-US" sz="2400">
                <a:effectLst/>
                <a:latin typeface="Helvetica" pitchFamily="2" charset="0"/>
              </a:rPr>
              <a:t>が</a:t>
            </a:r>
            <a:r>
              <a:rPr lang="zh-CN" altLang="en-US" sz="2400" dirty="0">
                <a:effectLst/>
                <a:latin typeface="Helvetica" pitchFamily="2" charset="0"/>
              </a:rPr>
              <a:t>一番高</a:t>
            </a:r>
            <a:r>
              <a:rPr lang="ja-JP" altLang="en-US" sz="2400">
                <a:effectLst/>
                <a:latin typeface="Helvetica" pitchFamily="2" charset="0"/>
              </a:rPr>
              <a:t>く、</a:t>
            </a:r>
            <a:r>
              <a:rPr lang="el-GR" altLang="zh-CN" sz="2400" dirty="0">
                <a:effectLst/>
                <a:latin typeface="Helvetica" pitchFamily="2" charset="0"/>
              </a:rPr>
              <a:t>α </a:t>
            </a:r>
            <a:r>
              <a:rPr lang="ja-JP" altLang="en-US" sz="2400">
                <a:effectLst/>
                <a:latin typeface="Helvetica" pitchFamily="2" charset="0"/>
              </a:rPr>
              <a:t>と</a:t>
            </a:r>
            <a:r>
              <a:rPr lang="el-GR" altLang="zh-CN" sz="2400" dirty="0">
                <a:effectLst/>
                <a:latin typeface="Helvetica" pitchFamily="2" charset="0"/>
              </a:rPr>
              <a:t>β </a:t>
            </a:r>
            <a:r>
              <a:rPr lang="ja-JP" altLang="en-US" sz="2400">
                <a:effectLst/>
                <a:latin typeface="Helvetica" pitchFamily="2" charset="0"/>
              </a:rPr>
              <a:t>の</a:t>
            </a:r>
            <a:r>
              <a:rPr lang="en-US" altLang="zh-CN" sz="2400" dirty="0">
                <a:effectLst/>
                <a:latin typeface="Helvetica" pitchFamily="2" charset="0"/>
              </a:rPr>
              <a:t>t </a:t>
            </a:r>
            <a:r>
              <a:rPr lang="zh-CN" altLang="en-US" sz="2400" dirty="0">
                <a:effectLst/>
                <a:latin typeface="Helvetica" pitchFamily="2" charset="0"/>
              </a:rPr>
              <a:t>値</a:t>
            </a:r>
            <a:r>
              <a:rPr lang="ja-JP" altLang="en-US" sz="2400">
                <a:effectLst/>
                <a:latin typeface="Helvetica" pitchFamily="2" charset="0"/>
              </a:rPr>
              <a:t>の</a:t>
            </a:r>
            <a:r>
              <a:rPr lang="zh-CN" altLang="en-US" sz="2400" dirty="0">
                <a:effectLst/>
                <a:latin typeface="Helvetica" pitchFamily="2" charset="0"/>
              </a:rPr>
              <a:t>絶対値</a:t>
            </a:r>
            <a:r>
              <a:rPr lang="ja-JP" altLang="en-US" sz="2400">
                <a:effectLst/>
                <a:latin typeface="Helvetica" pitchFamily="2" charset="0"/>
              </a:rPr>
              <a:t>は２より</a:t>
            </a:r>
            <a:r>
              <a:rPr lang="zh-CN" altLang="en-US" sz="2400" dirty="0">
                <a:effectLst/>
                <a:latin typeface="Helvetica" pitchFamily="2" charset="0"/>
              </a:rPr>
              <a:t>大</a:t>
            </a:r>
            <a:r>
              <a:rPr lang="ja-JP" altLang="en-US" sz="2400">
                <a:effectLst/>
                <a:latin typeface="Helvetica" pitchFamily="2" charset="0"/>
              </a:rPr>
              <a:t>きいため、</a:t>
            </a:r>
            <a:r>
              <a:rPr lang="zh-CN" altLang="en-US" sz="2400" dirty="0">
                <a:effectLst/>
                <a:latin typeface="Helvetica" pitchFamily="2" charset="0"/>
              </a:rPr>
              <a:t>帰無仮説</a:t>
            </a:r>
            <a:r>
              <a:rPr lang="ja-JP" altLang="en-US" sz="2400">
                <a:effectLst/>
                <a:latin typeface="Helvetica" pitchFamily="2" charset="0"/>
              </a:rPr>
              <a:t>が</a:t>
            </a:r>
            <a:r>
              <a:rPr lang="zh-CN" altLang="en-US" sz="2400" dirty="0">
                <a:effectLst/>
                <a:latin typeface="Helvetica" pitchFamily="2" charset="0"/>
              </a:rPr>
              <a:t>棄却</a:t>
            </a:r>
            <a:r>
              <a:rPr lang="ja-JP" altLang="en-US" sz="2400">
                <a:effectLst/>
                <a:latin typeface="Helvetica" pitchFamily="2" charset="0"/>
              </a:rPr>
              <a:t>され、</a:t>
            </a:r>
            <a:r>
              <a:rPr lang="zh-CN" altLang="en-US" sz="2400" dirty="0">
                <a:effectLst/>
                <a:latin typeface="Helvetica" pitchFamily="2" charset="0"/>
              </a:rPr>
              <a:t>統計的</a:t>
            </a:r>
            <a:r>
              <a:rPr lang="ja-JP" altLang="en-US" sz="2400">
                <a:effectLst/>
                <a:latin typeface="Helvetica" pitchFamily="2" charset="0"/>
              </a:rPr>
              <a:t>に</a:t>
            </a:r>
            <a:r>
              <a:rPr lang="zh-CN" altLang="en-US" sz="2400" dirty="0">
                <a:effectLst/>
                <a:latin typeface="Helvetica" pitchFamily="2" charset="0"/>
              </a:rPr>
              <a:t>有意</a:t>
            </a:r>
            <a:r>
              <a:rPr lang="ja-JP" altLang="en-US" sz="2400">
                <a:effectLst/>
                <a:latin typeface="Helvetica" pitchFamily="2" charset="0"/>
              </a:rPr>
              <a:t>であった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r>
              <a:rPr lang="zh-CN" altLang="en-US" sz="2400" dirty="0">
                <a:effectLst/>
                <a:latin typeface="Helvetica" pitchFamily="2" charset="0"/>
              </a:rPr>
              <a:t>分析対象</a:t>
            </a:r>
            <a:r>
              <a:rPr lang="ja-JP" altLang="en-US" sz="2400">
                <a:effectLst/>
                <a:latin typeface="Helvetica" pitchFamily="2" charset="0"/>
              </a:rPr>
              <a:t>の</a:t>
            </a:r>
            <a:r>
              <a:rPr lang="zh-CN" altLang="en-US" sz="2400" dirty="0">
                <a:effectLst/>
                <a:latin typeface="Helvetica" pitchFamily="2" charset="0"/>
              </a:rPr>
              <a:t>全期間</a:t>
            </a:r>
            <a:r>
              <a:rPr lang="ja-JP" altLang="en-US" sz="2400">
                <a:effectLst/>
                <a:latin typeface="Helvetica" pitchFamily="2" charset="0"/>
              </a:rPr>
              <a:t>である９</a:t>
            </a:r>
            <a:r>
              <a:rPr lang="zh-CN" altLang="en-US" sz="2400" dirty="0">
                <a:effectLst/>
                <a:latin typeface="Helvetica" pitchFamily="2" charset="0"/>
              </a:rPr>
              <a:t>年間</a:t>
            </a:r>
            <a:r>
              <a:rPr lang="ja-JP" altLang="en-US" sz="2400">
                <a:effectLst/>
                <a:latin typeface="Helvetica" pitchFamily="2" charset="0"/>
              </a:rPr>
              <a:t>で</a:t>
            </a:r>
            <a:r>
              <a:rPr lang="en-US" altLang="zh-CN" sz="2400" dirty="0">
                <a:effectLst/>
                <a:latin typeface="Helvetica" pitchFamily="2" charset="0"/>
              </a:rPr>
              <a:t>ESG </a:t>
            </a:r>
            <a:r>
              <a:rPr lang="zh-CN" altLang="en-US" sz="2400" dirty="0">
                <a:effectLst/>
                <a:latin typeface="Helvetica" pitchFamily="2" charset="0"/>
              </a:rPr>
              <a:t>投資</a:t>
            </a:r>
            <a:r>
              <a:rPr lang="ja-JP" altLang="en-US" sz="2400">
                <a:effectLst/>
                <a:latin typeface="Helvetica" pitchFamily="2" charset="0"/>
              </a:rPr>
              <a:t>のパーフォマンスを</a:t>
            </a:r>
            <a:r>
              <a:rPr lang="zh-CN" altLang="en-US" sz="2400" dirty="0">
                <a:effectLst/>
                <a:latin typeface="Helvetica" pitchFamily="2" charset="0"/>
              </a:rPr>
              <a:t>確認</a:t>
            </a:r>
            <a:r>
              <a:rPr lang="ja-JP" altLang="en-US" sz="2400">
                <a:effectLst/>
                <a:latin typeface="Helvetica" pitchFamily="2" charset="0"/>
              </a:rPr>
              <a:t>できた</a:t>
            </a:r>
          </a:p>
        </p:txBody>
      </p:sp>
    </p:spTree>
    <p:extLst>
      <p:ext uri="{BB962C8B-B14F-4D97-AF65-F5344CB8AC3E}">
        <p14:creationId xmlns:p14="http://schemas.microsoft.com/office/powerpoint/2010/main" val="180239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67856-BAEB-9197-B203-777E2ACA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kumimoji="1" lang="en-US" altLang="zh-CN" sz="4400">
                <a:latin typeface="+mj-ea"/>
              </a:rPr>
              <a:t>6-1</a:t>
            </a:r>
            <a:r>
              <a:rPr kumimoji="1" lang="zh-CN" altLang="en-US" sz="4400">
                <a:latin typeface="+mj-ea"/>
              </a:rPr>
              <a:t>、考察（</a:t>
            </a:r>
            <a:r>
              <a:rPr kumimoji="1" lang="en-US" altLang="zh-CN" sz="4400">
                <a:latin typeface="+mj-ea"/>
              </a:rPr>
              <a:t>2013〜2022</a:t>
            </a:r>
            <a:r>
              <a:rPr kumimoji="1" lang="zh-CN" altLang="en-US" sz="4400">
                <a:latin typeface="+mj-ea"/>
              </a:rPr>
              <a:t>）</a:t>
            </a:r>
            <a:endParaRPr kumimoji="1" lang="zh-CN" altLang="en-US" sz="4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A4C5A4-4EDC-F624-DC91-BE1CD341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150055" cy="4068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９年間、日本の投資家を取り巻く環境がESG投資に舵を切っている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ESG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投資手法の「</a:t>
            </a:r>
            <a:r>
              <a:rPr lang="ja-JP" altLang="en-US" b="0" i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エンゲージメント・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議決行使全体」の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％占めている日本では、株主の声が大きくなっている</a:t>
            </a:r>
            <a:endParaRPr lang="en-US" altLang="zh-CN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pic>
        <p:nvPicPr>
          <p:cNvPr id="5" name="内容占位符 4" descr="文本&#10;&#10;中度可信度描述已自动生成">
            <a:extLst>
              <a:ext uri="{FF2B5EF4-FFF2-40B4-BE49-F238E27FC236}">
                <a16:creationId xmlns:a16="http://schemas.microsoft.com/office/drawing/2014/main" id="{D1F72670-3025-B008-0CD4-2EB2EE76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27" y="978408"/>
            <a:ext cx="6643310" cy="49658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96564C1-F159-D0B5-D5F9-CBBEFC871C18}"/>
              </a:ext>
            </a:extLst>
          </p:cNvPr>
          <p:cNvSpPr txBox="1"/>
          <p:nvPr/>
        </p:nvSpPr>
        <p:spPr>
          <a:xfrm>
            <a:off x="5887746" y="609291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（図４出所）根本直子</a:t>
            </a:r>
            <a:r>
              <a:rPr lang="en-US" altLang="zh-CN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 </a:t>
            </a:r>
            <a:r>
              <a:rPr lang="zh-CN" altLang="en-US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（</a:t>
            </a:r>
            <a:r>
              <a:rPr lang="en-US" altLang="zh-CN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2021</a:t>
            </a:r>
            <a:r>
              <a:rPr lang="zh-CN" altLang="en-US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）</a:t>
            </a:r>
            <a:endParaRPr kumimoji="1" lang="zh-CN" altLang="en-US" sz="1050" dirty="0"/>
          </a:p>
        </p:txBody>
      </p:sp>
      <p:sp>
        <p:nvSpPr>
          <p:cNvPr id="8" name="下箭头 7">
            <a:extLst>
              <a:ext uri="{FF2B5EF4-FFF2-40B4-BE49-F238E27FC236}">
                <a16:creationId xmlns:a16="http://schemas.microsoft.com/office/drawing/2014/main" id="{98EA94CE-D297-6A38-165D-CAF916CFF58B}"/>
              </a:ext>
            </a:extLst>
          </p:cNvPr>
          <p:cNvSpPr/>
          <p:nvPr/>
        </p:nvSpPr>
        <p:spPr>
          <a:xfrm>
            <a:off x="2929869" y="3252388"/>
            <a:ext cx="643466" cy="1405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C21CD0-FA40-6900-2DEF-65FC17EA56E3}"/>
              </a:ext>
            </a:extLst>
          </p:cNvPr>
          <p:cNvSpPr txBox="1"/>
          <p:nvPr/>
        </p:nvSpPr>
        <p:spPr>
          <a:xfrm>
            <a:off x="3657518" y="35879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同調圧力等</a:t>
            </a:r>
          </a:p>
        </p:txBody>
      </p:sp>
    </p:spTree>
    <p:extLst>
      <p:ext uri="{BB962C8B-B14F-4D97-AF65-F5344CB8AC3E}">
        <p14:creationId xmlns:p14="http://schemas.microsoft.com/office/powerpoint/2010/main" val="319879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2089E-2C74-BCF1-05E6-400D3B46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（補足）</a:t>
            </a:r>
            <a:r>
              <a:rPr kumimoji="1" lang="en-US" altLang="zh-CN" dirty="0">
                <a:latin typeface="+mj-ea"/>
              </a:rPr>
              <a:t>ESG</a:t>
            </a:r>
            <a:r>
              <a:rPr kumimoji="1" lang="zh-CN" altLang="en-US" dirty="0"/>
              <a:t>投資の７つの手法</a:t>
            </a:r>
            <a:br>
              <a:rPr kumimoji="1" lang="en-US" altLang="zh-CN" dirty="0"/>
            </a:br>
            <a:endParaRPr kumimoji="1" lang="zh-CN" altLang="en-US" dirty="0"/>
          </a:p>
        </p:txBody>
      </p:sp>
      <p:pic>
        <p:nvPicPr>
          <p:cNvPr id="5" name="内容占位符 4" descr="表格&#10;&#10;描述已自动生成">
            <a:extLst>
              <a:ext uri="{FF2B5EF4-FFF2-40B4-BE49-F238E27FC236}">
                <a16:creationId xmlns:a16="http://schemas.microsoft.com/office/drawing/2014/main" id="{73A69AA2-F047-3CC5-7766-7B7A71919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6102" y="1705184"/>
            <a:ext cx="9243898" cy="462194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20FDDF-E5CB-4D59-697C-B5A04C479A9D}"/>
              </a:ext>
            </a:extLst>
          </p:cNvPr>
          <p:cNvSpPr txBox="1"/>
          <p:nvPr/>
        </p:nvSpPr>
        <p:spPr>
          <a:xfrm>
            <a:off x="2043879" y="634481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（図５出所）</a:t>
            </a:r>
            <a:r>
              <a:rPr lang="en-US" altLang="zh-CN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NEXT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 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ZERO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 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NOW</a:t>
            </a:r>
            <a:r>
              <a:rPr lang="ja-JP" altLang="en-US" sz="1050">
                <a:solidFill>
                  <a:srgbClr val="333333"/>
                </a:solidFill>
                <a:latin typeface="Noto Sans" panose="020B0604020202020204" pitchFamily="34" charset="0"/>
              </a:rPr>
              <a:t>　（</a:t>
            </a:r>
            <a:r>
              <a:rPr lang="en-US" altLang="ja-JP" sz="1050" dirty="0">
                <a:solidFill>
                  <a:srgbClr val="333333"/>
                </a:solidFill>
                <a:latin typeface="Noto Sans" panose="020B0604020202020204" pitchFamily="34" charset="0"/>
              </a:rPr>
              <a:t>2022</a:t>
            </a:r>
            <a:r>
              <a:rPr lang="ja-JP" altLang="en-US" sz="1050">
                <a:solidFill>
                  <a:srgbClr val="333333"/>
                </a:solidFill>
                <a:latin typeface="Noto Sans" panose="020B0604020202020204" pitchFamily="34" charset="0"/>
              </a:rPr>
              <a:t>）</a:t>
            </a:r>
            <a:endParaRPr kumimoji="1" lang="zh-CN" altLang="en-US" sz="1050" dirty="0"/>
          </a:p>
        </p:txBody>
      </p:sp>
      <p:pic>
        <p:nvPicPr>
          <p:cNvPr id="8" name="图片 7" descr="图片包含 气泡图&#10;&#10;描述已自动生成">
            <a:extLst>
              <a:ext uri="{FF2B5EF4-FFF2-40B4-BE49-F238E27FC236}">
                <a16:creationId xmlns:a16="http://schemas.microsoft.com/office/drawing/2014/main" id="{08CDEDDC-EBC3-BDA8-AC6C-DB7BC863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14" y="5678060"/>
            <a:ext cx="979865" cy="666750"/>
          </a:xfrm>
          <a:prstGeom prst="rect">
            <a:avLst/>
          </a:prstGeom>
        </p:spPr>
      </p:pic>
      <p:pic>
        <p:nvPicPr>
          <p:cNvPr id="10" name="图片 9" descr="蓝色的卡通人物&#10;&#10;低可信度描述已自动生成">
            <a:extLst>
              <a:ext uri="{FF2B5EF4-FFF2-40B4-BE49-F238E27FC236}">
                <a16:creationId xmlns:a16="http://schemas.microsoft.com/office/drawing/2014/main" id="{F9A4CEB2-1AFE-0A0D-587B-B612C6FC7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10" y="3725116"/>
            <a:ext cx="979864" cy="666750"/>
          </a:xfrm>
          <a:prstGeom prst="rect">
            <a:avLst/>
          </a:prstGeom>
        </p:spPr>
      </p:pic>
      <p:pic>
        <p:nvPicPr>
          <p:cNvPr id="12" name="图片 11" descr="图片包含 游戏机, 监控, 电脑, 电视&#10;&#10;描述已自动生成">
            <a:extLst>
              <a:ext uri="{FF2B5EF4-FFF2-40B4-BE49-F238E27FC236}">
                <a16:creationId xmlns:a16="http://schemas.microsoft.com/office/drawing/2014/main" id="{166859BF-8B6B-4E6E-A4EC-190B64CF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291" y="1753572"/>
            <a:ext cx="957588" cy="651592"/>
          </a:xfrm>
          <a:prstGeom prst="rect">
            <a:avLst/>
          </a:prstGeom>
        </p:spPr>
      </p:pic>
      <p:pic>
        <p:nvPicPr>
          <p:cNvPr id="13" name="图片 12" descr="图片包含 游戏机, 监控, 电脑, 电视&#10;&#10;描述已自动生成">
            <a:extLst>
              <a:ext uri="{FF2B5EF4-FFF2-40B4-BE49-F238E27FC236}">
                <a16:creationId xmlns:a16="http://schemas.microsoft.com/office/drawing/2014/main" id="{44851C39-0350-4800-79AE-FA56C1681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291" y="3039766"/>
            <a:ext cx="957588" cy="65159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0B6772A-07BD-5737-4ED2-5FB51D044DD0}"/>
              </a:ext>
            </a:extLst>
          </p:cNvPr>
          <p:cNvSpPr txBox="1"/>
          <p:nvPr/>
        </p:nvSpPr>
        <p:spPr>
          <a:xfrm>
            <a:off x="11430000" y="188541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61</a:t>
            </a:r>
            <a:r>
              <a:rPr kumimoji="1" lang="zh-CN" altLang="en-US" sz="1100" dirty="0"/>
              <a:t>％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629FCE9-4189-2C2B-F11B-B9DD2B055E2A}"/>
              </a:ext>
            </a:extLst>
          </p:cNvPr>
          <p:cNvSpPr txBox="1"/>
          <p:nvPr/>
        </p:nvSpPr>
        <p:spPr>
          <a:xfrm>
            <a:off x="11430000" y="323475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74</a:t>
            </a:r>
            <a:r>
              <a:rPr kumimoji="1" lang="zh-CN" altLang="en-US" sz="1100" dirty="0"/>
              <a:t>％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BC88B2-F629-D1BA-F3BD-9F0F28C816D3}"/>
              </a:ext>
            </a:extLst>
          </p:cNvPr>
          <p:cNvSpPr txBox="1"/>
          <p:nvPr/>
        </p:nvSpPr>
        <p:spPr>
          <a:xfrm>
            <a:off x="11430000" y="392768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64</a:t>
            </a:r>
            <a:r>
              <a:rPr kumimoji="1" lang="zh-CN" altLang="en-US" sz="1100" dirty="0"/>
              <a:t>％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7362C2-6317-B746-2007-65C2E7210B4E}"/>
              </a:ext>
            </a:extLst>
          </p:cNvPr>
          <p:cNvSpPr txBox="1"/>
          <p:nvPr/>
        </p:nvSpPr>
        <p:spPr>
          <a:xfrm>
            <a:off x="11430000" y="588063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17</a:t>
            </a:r>
            <a:r>
              <a:rPr kumimoji="1" lang="zh-CN" altLang="en-US" sz="1100" dirty="0"/>
              <a:t>％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1FB016-CF27-46B8-4960-B3660C9C9BD6}"/>
              </a:ext>
            </a:extLst>
          </p:cNvPr>
          <p:cNvSpPr txBox="1"/>
          <p:nvPr/>
        </p:nvSpPr>
        <p:spPr>
          <a:xfrm>
            <a:off x="11381334" y="1203914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(2021)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9466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6-2</a:t>
            </a:r>
            <a:r>
              <a:rPr kumimoji="1" lang="zh-CN" altLang="en-US" sz="4800" dirty="0">
                <a:latin typeface="+mj-ea"/>
              </a:rPr>
              <a:t>、研究結果（</a:t>
            </a:r>
            <a:r>
              <a:rPr kumimoji="1" lang="en-US" altLang="zh-CN" sz="4800" dirty="0">
                <a:latin typeface="+mj-ea"/>
              </a:rPr>
              <a:t>2013〜2014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pic>
        <p:nvPicPr>
          <p:cNvPr id="6" name="内容占位符 5" descr="表格&#10;&#10;描述已自动生成">
            <a:extLst>
              <a:ext uri="{FF2B5EF4-FFF2-40B4-BE49-F238E27FC236}">
                <a16:creationId xmlns:a16="http://schemas.microsoft.com/office/drawing/2014/main" id="{5384BCFD-81F4-1C86-C0AE-8932DCAB1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697264"/>
            <a:ext cx="10179050" cy="2771572"/>
          </a:xfrm>
        </p:spPr>
      </p:pic>
    </p:spTree>
    <p:extLst>
      <p:ext uri="{BB962C8B-B14F-4D97-AF65-F5344CB8AC3E}">
        <p14:creationId xmlns:p14="http://schemas.microsoft.com/office/powerpoint/2010/main" val="68426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6-2</a:t>
            </a:r>
            <a:r>
              <a:rPr kumimoji="1" lang="zh-CN" altLang="en-US" sz="5400" dirty="0">
                <a:latin typeface="+mj-ea"/>
              </a:rPr>
              <a:t>、考察（</a:t>
            </a:r>
            <a:r>
              <a:rPr kumimoji="1" lang="en-US" altLang="zh-CN" sz="5400" dirty="0">
                <a:latin typeface="+mj-ea"/>
              </a:rPr>
              <a:t>2013〜2014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0B72A-163A-EB4E-C319-840E595E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CN" altLang="en-US" sz="2400" dirty="0"/>
              <a:t>・</a:t>
            </a:r>
            <a:r>
              <a:rPr kumimoji="1" lang="en-US" altLang="zh-CN" sz="2400" dirty="0"/>
              <a:t>2013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〜2015</a:t>
            </a:r>
            <a:r>
              <a:rPr kumimoji="1" lang="zh-CN" altLang="en-US" sz="2400" dirty="0"/>
              <a:t>年の場合、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トータルスコア高効果を確認できた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α</a:t>
            </a:r>
            <a:r>
              <a:rPr kumimoji="1" lang="zh-CN" altLang="en-US" sz="2400" dirty="0"/>
              <a:t>はプラスで、統計的に有意という結果になった。また、</a:t>
            </a:r>
            <a:r>
              <a:rPr lang="zh-CN" altLang="en-US" sz="2400" dirty="0">
                <a:effectLst/>
                <a:latin typeface="Helvetica" pitchFamily="2" charset="0"/>
              </a:rPr>
              <a:t>第一分位</a:t>
            </a:r>
            <a:r>
              <a:rPr lang="ja-JP" altLang="en-US" sz="2400">
                <a:effectLst/>
                <a:latin typeface="Helvetica" pitchFamily="2" charset="0"/>
              </a:rPr>
              <a:t>は</a:t>
            </a:r>
            <a:r>
              <a:rPr lang="zh-CN" altLang="en-US" sz="2400" dirty="0">
                <a:effectLst/>
                <a:latin typeface="Helvetica" pitchFamily="2" charset="0"/>
              </a:rPr>
              <a:t>他分位及</a:t>
            </a:r>
            <a:r>
              <a:rPr lang="ja-JP" altLang="en-US" sz="2400">
                <a:effectLst/>
                <a:latin typeface="Helvetica" pitchFamily="2" charset="0"/>
              </a:rPr>
              <a:t>びベンチマークより</a:t>
            </a:r>
            <a:r>
              <a:rPr lang="zh-CN" altLang="en-US" sz="2400" dirty="0">
                <a:effectLst/>
                <a:latin typeface="Helvetica" pitchFamily="2" charset="0"/>
              </a:rPr>
              <a:t>超過</a:t>
            </a:r>
            <a:r>
              <a:rPr lang="ja-JP" altLang="en-US" sz="2400">
                <a:effectLst/>
                <a:latin typeface="Helvetica" pitchFamily="2" charset="0"/>
              </a:rPr>
              <a:t>リターン</a:t>
            </a:r>
            <a:r>
              <a:rPr lang="el-GR" altLang="zh-CN" sz="2400" dirty="0">
                <a:effectLst/>
                <a:latin typeface="Helvetica" pitchFamily="2" charset="0"/>
              </a:rPr>
              <a:t>α </a:t>
            </a:r>
            <a:r>
              <a:rPr lang="ja-JP" altLang="en-US" sz="2400">
                <a:effectLst/>
                <a:latin typeface="Helvetica" pitchFamily="2" charset="0"/>
              </a:rPr>
              <a:t>を</a:t>
            </a:r>
            <a:r>
              <a:rPr lang="zh-CN" altLang="en-US" sz="2400" dirty="0">
                <a:effectLst/>
                <a:latin typeface="Helvetica" pitchFamily="2" charset="0"/>
              </a:rPr>
              <a:t>獲得</a:t>
            </a:r>
            <a:r>
              <a:rPr lang="ja-JP" altLang="en-US" sz="2400">
                <a:effectLst/>
                <a:latin typeface="Helvetica" pitchFamily="2" charset="0"/>
              </a:rPr>
              <a:t>できている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・</a:t>
            </a:r>
            <a:r>
              <a:rPr kumimoji="1" lang="en-US" altLang="zh-CN" sz="2400" dirty="0"/>
              <a:t>2014</a:t>
            </a:r>
            <a:r>
              <a:rPr kumimoji="1" lang="zh-CN" altLang="en-US" sz="2400" dirty="0"/>
              <a:t>年に、金融庁が「日本版スチュワードシップ・コード」を策定し、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機関投資家に対する責任ある投資を促進した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・日本経済を牽引する金融機関の中の</a:t>
            </a:r>
            <a:r>
              <a:rPr kumimoji="1" lang="en-US" altLang="zh-CN" sz="2400" dirty="0"/>
              <a:t>29</a:t>
            </a:r>
            <a:r>
              <a:rPr kumimoji="1" lang="zh-CN" altLang="en-US" sz="2400" dirty="0"/>
              <a:t>社が</a:t>
            </a:r>
            <a:r>
              <a:rPr kumimoji="1" lang="en-US" altLang="zh-CN" sz="2400" dirty="0"/>
              <a:t>PRI</a:t>
            </a:r>
            <a:r>
              <a:rPr kumimoji="1" lang="zh-CN" altLang="en-US" sz="2400" dirty="0"/>
              <a:t>に署名した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⇨機関投資家の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投資への意識が高まった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5680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6-3</a:t>
            </a:r>
            <a:r>
              <a:rPr kumimoji="1" lang="zh-CN" altLang="en-US" sz="5400" dirty="0">
                <a:latin typeface="+mj-ea"/>
              </a:rPr>
              <a:t>、研究結果（</a:t>
            </a:r>
            <a:r>
              <a:rPr kumimoji="1" lang="en-US" altLang="zh-CN" sz="5400" dirty="0">
                <a:latin typeface="+mj-ea"/>
              </a:rPr>
              <a:t>2015〜2017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pic>
        <p:nvPicPr>
          <p:cNvPr id="7" name="内容占位符 6" descr="表格&#10;&#10;描述已自动生成">
            <a:extLst>
              <a:ext uri="{FF2B5EF4-FFF2-40B4-BE49-F238E27FC236}">
                <a16:creationId xmlns:a16="http://schemas.microsoft.com/office/drawing/2014/main" id="{97B43D38-03AD-57AA-DEDE-D46B190E2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693640"/>
            <a:ext cx="10179050" cy="2778820"/>
          </a:xfrm>
        </p:spPr>
      </p:pic>
    </p:spTree>
    <p:extLst>
      <p:ext uri="{BB962C8B-B14F-4D97-AF65-F5344CB8AC3E}">
        <p14:creationId xmlns:p14="http://schemas.microsoft.com/office/powerpoint/2010/main" val="242563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6F62B-2616-A3D7-6D64-FEC473B9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はじめに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990AE-B8EF-3061-838F-E2E99A2CA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4101"/>
            <a:ext cx="10178322" cy="4295491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近年、気候変動をはじめとした環境問題が世界的に注目されつつある。一方、日本においては、</a:t>
            </a:r>
            <a:r>
              <a:rPr kumimoji="1" lang="en-US" altLang="zh-CN" dirty="0"/>
              <a:t>2020</a:t>
            </a:r>
            <a:r>
              <a:rPr kumimoji="1" lang="zh-CN" altLang="en-US" dirty="0"/>
              <a:t>年</a:t>
            </a:r>
            <a:r>
              <a:rPr kumimoji="1" lang="en-US" altLang="zh-CN" dirty="0"/>
              <a:t>4</a:t>
            </a:r>
            <a:r>
              <a:rPr kumimoji="1" lang="zh-CN" altLang="en-US" dirty="0"/>
              <a:t>月から働き方改革が施行され、多様で柔軟な働き方の実現、女性活躍の推進等が一層重要視されている。そういう状況の中、ファイナンス面から環境・社会・ガバナンス（企業統治）といった社会や環境へのアプローチとして</a:t>
            </a:r>
            <a:r>
              <a:rPr kumimoji="1" lang="en-US" altLang="zh-CN" dirty="0"/>
              <a:t>ESG</a:t>
            </a:r>
            <a:r>
              <a:rPr kumimoji="1" lang="zh-CN" altLang="en-US" dirty="0"/>
              <a:t>投資への関心が毎年高まっている。各法人・機構も独自の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スコアを開発し、株式等への投資を通じ、社会に還元している。しかし株式市場において、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スコアを用いた運用手法で</a:t>
            </a:r>
            <a:r>
              <a:rPr kumimoji="1" lang="en-US" altLang="zh-CN" dirty="0"/>
              <a:t>α</a:t>
            </a:r>
            <a:r>
              <a:rPr kumimoji="1" lang="zh-CN" altLang="en-US" dirty="0"/>
              <a:t>を獲得するパフォーマンスはまだ限定的であると分かった。</a:t>
            </a:r>
            <a:endParaRPr kumimoji="1" lang="en-US" altLang="zh-CN" dirty="0"/>
          </a:p>
          <a:p>
            <a:r>
              <a:rPr lang="zh-CN" altLang="en-US" dirty="0">
                <a:effectLst/>
                <a:latin typeface="Helvetica" pitchFamily="2" charset="0"/>
              </a:rPr>
              <a:t>本研究</a:t>
            </a:r>
            <a:r>
              <a:rPr lang="ja-JP" altLang="en-US">
                <a:effectLst/>
                <a:latin typeface="Helvetica" pitchFamily="2" charset="0"/>
              </a:rPr>
              <a:t>では</a:t>
            </a:r>
            <a:r>
              <a:rPr lang="zh-CN" altLang="en-US" dirty="0">
                <a:effectLst/>
                <a:latin typeface="Helvetica" pitchFamily="2" charset="0"/>
              </a:rPr>
              <a:t>日経平均採用銘柄</a:t>
            </a:r>
            <a:r>
              <a:rPr lang="ja-JP" altLang="en-US">
                <a:effectLst/>
                <a:latin typeface="Helvetica" pitchFamily="2" charset="0"/>
              </a:rPr>
              <a:t>に</a:t>
            </a:r>
            <a:r>
              <a:rPr lang="zh-CN" altLang="en-US" dirty="0">
                <a:effectLst/>
                <a:latin typeface="Helvetica" pitchFamily="2" charset="0"/>
              </a:rPr>
              <a:t>特化</a:t>
            </a:r>
            <a:r>
              <a:rPr lang="ja-JP" altLang="en-US">
                <a:effectLst/>
                <a:latin typeface="Helvetica" pitchFamily="2" charset="0"/>
              </a:rPr>
              <a:t>し、</a:t>
            </a:r>
            <a:r>
              <a:rPr lang="en-US" altLang="zh-CN" dirty="0">
                <a:effectLst/>
                <a:latin typeface="Helvetica" pitchFamily="2" charset="0"/>
              </a:rPr>
              <a:t>CAPM</a:t>
            </a:r>
            <a:r>
              <a:rPr lang="zh-CN" altLang="en-US" dirty="0">
                <a:effectLst/>
                <a:latin typeface="Helvetica" pitchFamily="2" charset="0"/>
              </a:rPr>
              <a:t>（資本資産価格</a:t>
            </a:r>
            <a:r>
              <a:rPr lang="ja-JP" altLang="en-US">
                <a:effectLst/>
                <a:latin typeface="Helvetica" pitchFamily="2" charset="0"/>
              </a:rPr>
              <a:t>モデル）を</a:t>
            </a:r>
            <a:r>
              <a:rPr lang="zh-CN" altLang="en-US" dirty="0">
                <a:effectLst/>
                <a:latin typeface="Helvetica" pitchFamily="2" charset="0"/>
              </a:rPr>
              <a:t>用</a:t>
            </a:r>
            <a:r>
              <a:rPr lang="ja-JP" altLang="en-US">
                <a:effectLst/>
                <a:latin typeface="Helvetica" pitchFamily="2" charset="0"/>
              </a:rPr>
              <a:t>い、</a:t>
            </a:r>
            <a:r>
              <a:rPr lang="en-US" altLang="zh-CN" dirty="0">
                <a:effectLst/>
                <a:latin typeface="Helvetica" pitchFamily="2" charset="0"/>
              </a:rPr>
              <a:t>ESG </a:t>
            </a:r>
            <a:r>
              <a:rPr lang="ja-JP" altLang="en-US">
                <a:effectLst/>
                <a:latin typeface="Helvetica" pitchFamily="2" charset="0"/>
              </a:rPr>
              <a:t>スコアランク</a:t>
            </a:r>
            <a:r>
              <a:rPr lang="zh-CN" altLang="en-US" dirty="0">
                <a:effectLst/>
                <a:latin typeface="Helvetica" pitchFamily="2" charset="0"/>
              </a:rPr>
              <a:t>別</a:t>
            </a:r>
            <a:r>
              <a:rPr lang="ja-JP" altLang="en-US">
                <a:effectLst/>
                <a:latin typeface="Helvetica" pitchFamily="2" charset="0"/>
              </a:rPr>
              <a:t>でポートフォリオを</a:t>
            </a:r>
            <a:r>
              <a:rPr lang="zh-CN" altLang="en-US" dirty="0">
                <a:effectLst/>
                <a:latin typeface="Helvetica" pitchFamily="2" charset="0"/>
              </a:rPr>
              <a:t>構築</a:t>
            </a:r>
            <a:r>
              <a:rPr lang="ja-JP" altLang="en-US">
                <a:effectLst/>
                <a:latin typeface="Helvetica" pitchFamily="2" charset="0"/>
              </a:rPr>
              <a:t>し、</a:t>
            </a:r>
            <a:r>
              <a:rPr lang="zh-CN" altLang="en-US" dirty="0">
                <a:effectLst/>
                <a:latin typeface="Helvetica" pitchFamily="2" charset="0"/>
              </a:rPr>
              <a:t>資産運用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行</a:t>
            </a:r>
            <a:r>
              <a:rPr lang="ja-JP" altLang="en-US">
                <a:effectLst/>
                <a:latin typeface="Helvetica" pitchFamily="2" charset="0"/>
              </a:rPr>
              <a:t>なった</a:t>
            </a:r>
            <a:r>
              <a:rPr lang="zh-CN" altLang="en-US" dirty="0">
                <a:effectLst/>
                <a:latin typeface="Helvetica" pitchFamily="2" charset="0"/>
              </a:rPr>
              <a:t>場合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en-US" altLang="zh-CN" dirty="0">
                <a:effectLst/>
                <a:latin typeface="Helvetica" pitchFamily="2" charset="0"/>
              </a:rPr>
              <a:t>ESG</a:t>
            </a:r>
            <a:r>
              <a:rPr lang="ja-JP" altLang="en-US">
                <a:effectLst/>
                <a:latin typeface="Helvetica" pitchFamily="2" charset="0"/>
              </a:rPr>
              <a:t>スコアの</a:t>
            </a:r>
            <a:r>
              <a:rPr lang="zh-CN" altLang="en-US" dirty="0">
                <a:effectLst/>
                <a:latin typeface="Helvetica" pitchFamily="2" charset="0"/>
              </a:rPr>
              <a:t>高</a:t>
            </a:r>
            <a:r>
              <a:rPr lang="ja-JP" altLang="en-US">
                <a:effectLst/>
                <a:latin typeface="Helvetica" pitchFamily="2" charset="0"/>
              </a:rPr>
              <a:t>い</a:t>
            </a:r>
            <a:r>
              <a:rPr lang="zh-CN" altLang="en-US" dirty="0">
                <a:effectLst/>
                <a:latin typeface="Helvetica" pitchFamily="2" charset="0"/>
              </a:rPr>
              <a:t>銘柄</a:t>
            </a:r>
            <a:r>
              <a:rPr lang="ja-JP" altLang="en-US">
                <a:effectLst/>
                <a:latin typeface="Helvetica" pitchFamily="2" charset="0"/>
              </a:rPr>
              <a:t>からなるポートフォリオは</a:t>
            </a:r>
            <a:r>
              <a:rPr lang="el-GR" altLang="zh-CN" dirty="0">
                <a:effectLst/>
                <a:latin typeface="Helvetica" pitchFamily="2" charset="0"/>
              </a:rPr>
              <a:t>α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獲得</a:t>
            </a:r>
            <a:r>
              <a:rPr lang="ja-JP" altLang="en-US">
                <a:effectLst/>
                <a:latin typeface="Helvetica" pitchFamily="2" charset="0"/>
              </a:rPr>
              <a:t>できるか</a:t>
            </a:r>
            <a:r>
              <a:rPr lang="zh-CN" altLang="en-US" dirty="0">
                <a:effectLst/>
                <a:latin typeface="Helvetica" pitchFamily="2" charset="0"/>
              </a:rPr>
              <a:t>否</a:t>
            </a:r>
            <a:r>
              <a:rPr lang="ja-JP" altLang="en-US">
                <a:effectLst/>
                <a:latin typeface="Helvetica" pitchFamily="2" charset="0"/>
              </a:rPr>
              <a:t>かの</a:t>
            </a:r>
            <a:r>
              <a:rPr lang="zh-CN" altLang="en-US" dirty="0">
                <a:effectLst/>
                <a:latin typeface="Helvetica" pitchFamily="2" charset="0"/>
              </a:rPr>
              <a:t>検証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行</a:t>
            </a:r>
            <a:r>
              <a:rPr lang="ja-JP" altLang="en-US">
                <a:effectLst/>
                <a:latin typeface="Helvetica" pitchFamily="2" charset="0"/>
              </a:rPr>
              <a:t>った。</a:t>
            </a:r>
          </a:p>
        </p:txBody>
      </p:sp>
    </p:spTree>
    <p:extLst>
      <p:ext uri="{BB962C8B-B14F-4D97-AF65-F5344CB8AC3E}">
        <p14:creationId xmlns:p14="http://schemas.microsoft.com/office/powerpoint/2010/main" val="64768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6-3</a:t>
            </a:r>
            <a:r>
              <a:rPr kumimoji="1" lang="zh-CN" altLang="en-US" sz="4800" dirty="0">
                <a:latin typeface="+mj-ea"/>
              </a:rPr>
              <a:t>、考察（</a:t>
            </a:r>
            <a:r>
              <a:rPr kumimoji="1" lang="en-US" altLang="zh-CN" sz="4800" dirty="0">
                <a:latin typeface="+mj-ea"/>
              </a:rPr>
              <a:t>2015〜2017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0B72A-163A-EB4E-C319-840E595E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3051"/>
            <a:ext cx="10178322" cy="49325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zh-CN" sz="2400" dirty="0"/>
              <a:t>2013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〜2015</a:t>
            </a:r>
            <a:r>
              <a:rPr kumimoji="1" lang="zh-CN" altLang="en-US" sz="2400" dirty="0"/>
              <a:t>年の場合、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トータルスコア高効果を確認できた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α</a:t>
            </a:r>
            <a:r>
              <a:rPr kumimoji="1" lang="zh-CN" altLang="en-US" sz="2400" dirty="0"/>
              <a:t>はプラスで、統計的に有意という結果になった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世界🌏：</a:t>
            </a:r>
            <a:endParaRPr kumimoji="1" lang="en-US" altLang="zh-CN" sz="2400" dirty="0"/>
          </a:p>
          <a:p>
            <a:r>
              <a:rPr kumimoji="1" lang="en-US" altLang="zh-CN" sz="2400" dirty="0"/>
              <a:t>2015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9</a:t>
            </a:r>
            <a:r>
              <a:rPr kumimoji="1" lang="zh-CN" altLang="en-US" sz="2400" dirty="0"/>
              <a:t>月、国連加盟国は</a:t>
            </a:r>
            <a:r>
              <a:rPr kumimoji="1" lang="en-US" altLang="zh-CN" sz="2400" dirty="0"/>
              <a:t>SDGs</a:t>
            </a:r>
            <a:r>
              <a:rPr kumimoji="1" lang="zh-CN" altLang="en-US" sz="2400" dirty="0"/>
              <a:t>（持続可能な開発目標）に合意、採択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⇨世界的に、</a:t>
            </a:r>
            <a:r>
              <a:rPr kumimoji="1" lang="en-US" altLang="zh-CN" sz="2400" dirty="0"/>
              <a:t> ESG</a:t>
            </a:r>
            <a:r>
              <a:rPr kumimoji="1" lang="zh-CN" altLang="en-US" sz="2400" dirty="0"/>
              <a:t>投資への意識が高まった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日本🇯🇵：</a:t>
            </a:r>
            <a:endParaRPr kumimoji="1" lang="en-US" altLang="zh-CN" sz="2400" dirty="0"/>
          </a:p>
          <a:p>
            <a:r>
              <a:rPr kumimoji="1" lang="en-US" altLang="zh-CN" sz="2400" dirty="0"/>
              <a:t>GPIF</a:t>
            </a:r>
            <a:r>
              <a:rPr kumimoji="1" lang="zh-CN" altLang="en-US" sz="2400" dirty="0"/>
              <a:t>が</a:t>
            </a:r>
            <a:r>
              <a:rPr kumimoji="1" lang="en-US" altLang="zh-CN" sz="2400" dirty="0"/>
              <a:t>2015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9</a:t>
            </a:r>
            <a:r>
              <a:rPr kumimoji="1" lang="zh-CN" altLang="en-US" sz="2400" dirty="0"/>
              <a:t>月に責任投資原則</a:t>
            </a:r>
            <a:r>
              <a:rPr kumimoji="1" lang="en-US" altLang="zh-CN" sz="2400" dirty="0"/>
              <a:t>PRI</a:t>
            </a:r>
            <a:r>
              <a:rPr kumimoji="1" lang="zh-CN" altLang="en-US" sz="2400" dirty="0"/>
              <a:t>に署名したというイベントがあった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⇨日本において、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投資への意識が一気に高まった</a:t>
            </a:r>
            <a:endParaRPr kumimoji="1" lang="en-US" altLang="zh-CN" sz="2400" dirty="0"/>
          </a:p>
          <a:p>
            <a:r>
              <a:rPr kumimoji="1" lang="en-US" altLang="zh-CN" sz="2400" dirty="0"/>
              <a:t>2015</a:t>
            </a:r>
            <a:r>
              <a:rPr kumimoji="1" lang="zh-CN" altLang="en-US" sz="2400" dirty="0"/>
              <a:t>年には適切な情報開示など企業の行動原則をまとめた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「日本版コーポレートガバナンス・コード」が策定された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⇨日本における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投資に関するルールの整備が進んでいた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88905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6-4</a:t>
            </a:r>
            <a:r>
              <a:rPr kumimoji="1" lang="zh-CN" altLang="en-US" sz="5400" dirty="0">
                <a:latin typeface="+mj-ea"/>
              </a:rPr>
              <a:t>、研究結果（</a:t>
            </a:r>
            <a:r>
              <a:rPr kumimoji="1" lang="en-US" altLang="zh-CN" sz="5400" dirty="0">
                <a:latin typeface="+mj-ea"/>
              </a:rPr>
              <a:t>2018〜2019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pic>
        <p:nvPicPr>
          <p:cNvPr id="7" name="内容占位符 6" descr="表格&#10;&#10;描述已自动生成">
            <a:extLst>
              <a:ext uri="{FF2B5EF4-FFF2-40B4-BE49-F238E27FC236}">
                <a16:creationId xmlns:a16="http://schemas.microsoft.com/office/drawing/2014/main" id="{517A4AF4-AC66-83EA-50B2-8F6AB0007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2689549"/>
            <a:ext cx="10179050" cy="2787001"/>
          </a:xfrm>
        </p:spPr>
      </p:pic>
    </p:spTree>
    <p:extLst>
      <p:ext uri="{BB962C8B-B14F-4D97-AF65-F5344CB8AC3E}">
        <p14:creationId xmlns:p14="http://schemas.microsoft.com/office/powerpoint/2010/main" val="4047576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D931A-6C9E-44E2-6EF0-79A5B31F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6-4</a:t>
            </a:r>
            <a:r>
              <a:rPr kumimoji="1" lang="zh-CN" altLang="en-US" sz="4800" dirty="0">
                <a:latin typeface="+mj-ea"/>
              </a:rPr>
              <a:t>、考察（</a:t>
            </a:r>
            <a:r>
              <a:rPr kumimoji="1" lang="en-US" altLang="zh-CN" sz="4800" dirty="0">
                <a:latin typeface="+mj-ea"/>
              </a:rPr>
              <a:t>2018〜2019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0B72A-163A-EB4E-C319-840E595E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400" dirty="0"/>
              <a:t>2015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〜2018</a:t>
            </a:r>
            <a:r>
              <a:rPr kumimoji="1" lang="zh-CN" altLang="en-US" sz="2400" dirty="0"/>
              <a:t>年の場合、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投資のパーフォマンスを確認できなかった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α</a:t>
            </a:r>
            <a:r>
              <a:rPr kumimoji="1" lang="zh-CN" altLang="en-US" sz="2400" dirty="0"/>
              <a:t>はマイナスで、統計的に有意ではなかった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ESG</a:t>
            </a:r>
            <a:r>
              <a:rPr kumimoji="1" lang="zh-CN" altLang="en-US" sz="2400" dirty="0"/>
              <a:t>トータルスコアで分けられた各分位へ投資するよりも、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マーケット</a:t>
            </a:r>
            <a:r>
              <a:rPr kumimoji="1" lang="en-US" altLang="zh-CN" sz="2400" dirty="0"/>
              <a:t>P</a:t>
            </a:r>
            <a:r>
              <a:rPr kumimoji="1" lang="zh-CN" altLang="en-US" sz="2400" dirty="0"/>
              <a:t>に投資したほうがリターンを獲得できる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>
                <a:highlight>
                  <a:srgbClr val="C0C0C0"/>
                </a:highlight>
              </a:rPr>
              <a:t>？</a:t>
            </a:r>
            <a:r>
              <a:rPr kumimoji="1" lang="en-US" altLang="zh-CN" sz="2400" dirty="0">
                <a:highlight>
                  <a:srgbClr val="C0C0C0"/>
                </a:highlight>
              </a:rPr>
              <a:t>2018</a:t>
            </a:r>
            <a:r>
              <a:rPr kumimoji="1" lang="zh-CN" altLang="en-US" sz="2400" dirty="0">
                <a:highlight>
                  <a:srgbClr val="C0C0C0"/>
                </a:highlight>
              </a:rPr>
              <a:t>年から</a:t>
            </a:r>
            <a:r>
              <a:rPr kumimoji="1" lang="en-US" altLang="zh-CN" sz="2400" dirty="0">
                <a:highlight>
                  <a:srgbClr val="C0C0C0"/>
                </a:highlight>
              </a:rPr>
              <a:t>ESG</a:t>
            </a:r>
            <a:r>
              <a:rPr kumimoji="1" lang="zh-CN" altLang="en-US" sz="2400" dirty="0">
                <a:highlight>
                  <a:srgbClr val="C0C0C0"/>
                </a:highlight>
              </a:rPr>
              <a:t>投資が一時期不人気になったのでは？</a:t>
            </a:r>
            <a:endParaRPr kumimoji="1" lang="en-US" altLang="zh-CN" sz="2400" dirty="0">
              <a:highlight>
                <a:srgbClr val="C0C0C0"/>
              </a:highlight>
            </a:endParaRP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1842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9191D-498C-01EB-7BF3-A13E6AE3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kumimoji="1" lang="en-US" altLang="zh-CN" sz="4400" dirty="0">
                <a:latin typeface="+mj-ea"/>
              </a:rPr>
              <a:t>6-4</a:t>
            </a:r>
            <a:r>
              <a:rPr kumimoji="1" lang="zh-CN" altLang="en-US" sz="4400" dirty="0">
                <a:latin typeface="+mj-ea"/>
              </a:rPr>
              <a:t>、考察（</a:t>
            </a:r>
            <a:r>
              <a:rPr kumimoji="1" lang="en-US" altLang="zh-CN" sz="4400" dirty="0">
                <a:latin typeface="+mj-ea"/>
              </a:rPr>
              <a:t>2018〜2019</a:t>
            </a:r>
            <a:r>
              <a:rPr kumimoji="1" lang="zh-CN" altLang="en-US" sz="4400" dirty="0">
                <a:latin typeface="+mj-ea"/>
              </a:rPr>
              <a:t>）</a:t>
            </a:r>
            <a:endParaRPr kumimoji="1" lang="zh-CN" alt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31CE1E-238E-3C95-1926-C2E224B8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44" y="2472267"/>
            <a:ext cx="5013656" cy="4149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日本では、ESG投資が全体に占める割合が明らかに上昇していた（32.8%↑）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⇨</a:t>
            </a:r>
            <a:r>
              <a:rPr lang="en-US" dirty="0" err="1">
                <a:solidFill>
                  <a:srgbClr val="000000"/>
                </a:solidFill>
              </a:rPr>
              <a:t>一時期不人気説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zh-CN" altLang="en-US" dirty="0">
                <a:solidFill>
                  <a:srgbClr val="000000"/>
                </a:solidFill>
              </a:rPr>
              <a:t>❌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マーケットの平均期待リターンが低いから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C0C0C0"/>
                </a:highlight>
              </a:rPr>
              <a:t>？</a:t>
            </a:r>
            <a:r>
              <a:rPr lang="en-US" dirty="0" err="1">
                <a:solidFill>
                  <a:srgbClr val="000000"/>
                </a:solidFill>
                <a:highlight>
                  <a:srgbClr val="C0C0C0"/>
                </a:highlight>
              </a:rPr>
              <a:t>市場全体の投資パフォーマンスが低下</a:t>
            </a:r>
            <a:r>
              <a:rPr lang="en-US" dirty="0">
                <a:solidFill>
                  <a:srgbClr val="000000"/>
                </a:solidFill>
                <a:highlight>
                  <a:srgbClr val="C0C0C0"/>
                </a:highlight>
              </a:rPr>
              <a:t>？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内容占位符 4" descr="图表, 折线图&#10;&#10;描述已自动生成">
            <a:extLst>
              <a:ext uri="{FF2B5EF4-FFF2-40B4-BE49-F238E27FC236}">
                <a16:creationId xmlns:a16="http://schemas.microsoft.com/office/drawing/2014/main" id="{A2A43730-51B1-2332-D8DC-8E39F5D87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696"/>
            <a:ext cx="5331146" cy="63846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8310C5-CE14-6C04-4D4B-03080013868A}"/>
              </a:ext>
            </a:extLst>
          </p:cNvPr>
          <p:cNvSpPr txBox="1"/>
          <p:nvPr/>
        </p:nvSpPr>
        <p:spPr>
          <a:xfrm>
            <a:off x="6096000" y="6581001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（図２出所）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GSIR 2020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2925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7A8A2-8FDB-94EB-61DA-3A02A6B5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kumimoji="1" lang="en-US" altLang="zh-CN" sz="4400" dirty="0">
                <a:latin typeface="+mj-ea"/>
              </a:rPr>
              <a:t>6-4</a:t>
            </a:r>
            <a:r>
              <a:rPr kumimoji="1" lang="zh-CN" altLang="en-US" sz="4400" dirty="0">
                <a:latin typeface="+mj-ea"/>
              </a:rPr>
              <a:t>、考察（</a:t>
            </a:r>
            <a:r>
              <a:rPr kumimoji="1" lang="en-US" altLang="zh-CN" sz="4400" dirty="0">
                <a:latin typeface="+mj-ea"/>
              </a:rPr>
              <a:t>2018〜2019</a:t>
            </a:r>
            <a:r>
              <a:rPr kumimoji="1" lang="zh-CN" altLang="en-US" sz="4400" dirty="0">
                <a:latin typeface="+mj-ea"/>
              </a:rPr>
              <a:t>）</a:t>
            </a:r>
            <a:endParaRPr kumimoji="1" lang="zh-CN" alt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00E60-58DA-DFE3-12D4-85A5A302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91" y="1952916"/>
            <a:ext cx="4579985" cy="47713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【１】2018年1月〜9月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米金利上昇、米中貿易戦争への不安で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上値重い、景気敏感株の下落が目立つ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【</a:t>
            </a:r>
            <a:r>
              <a:rPr lang="zh-CN" altLang="en-US" dirty="0">
                <a:solidFill>
                  <a:srgbClr val="000000"/>
                </a:solidFill>
              </a:rPr>
              <a:t>２</a:t>
            </a:r>
            <a:r>
              <a:rPr lang="en-US" altLang="zh-CN" dirty="0">
                <a:solidFill>
                  <a:srgbClr val="000000"/>
                </a:solidFill>
              </a:rPr>
              <a:t>】2018年10月〜12月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米中貿易戦争で景気悪化</a:t>
            </a:r>
            <a:r>
              <a:rPr lang="en-US" dirty="0">
                <a:solidFill>
                  <a:srgbClr val="000000"/>
                </a:solidFill>
              </a:rPr>
              <a:t>、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日経平均暴落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【</a:t>
            </a:r>
            <a:r>
              <a:rPr lang="zh-CN" altLang="en-US" dirty="0">
                <a:solidFill>
                  <a:srgbClr val="000000"/>
                </a:solidFill>
              </a:rPr>
              <a:t>３</a:t>
            </a:r>
            <a:r>
              <a:rPr lang="en-US" altLang="zh-CN" dirty="0">
                <a:solidFill>
                  <a:srgbClr val="000000"/>
                </a:solidFill>
              </a:rPr>
              <a:t>】2019年1月〜9月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</a:rPr>
              <a:t>米中貿易戦争の影響で世界景況悪化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【</a:t>
            </a:r>
            <a:r>
              <a:rPr lang="zh-CN" altLang="en-US" dirty="0">
                <a:solidFill>
                  <a:srgbClr val="000000"/>
                </a:solidFill>
              </a:rPr>
              <a:t>４</a:t>
            </a:r>
            <a:r>
              <a:rPr lang="en-US" altLang="zh-CN" dirty="0">
                <a:solidFill>
                  <a:srgbClr val="000000"/>
                </a:solidFill>
              </a:rPr>
              <a:t>】2019年10月〜12月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</a:rPr>
              <a:t>米中通商交渉が「部分合意」に達する見通しとなった、景気回復</a:t>
            </a: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zh-CN" altLang="en-US" dirty="0">
                <a:solidFill>
                  <a:srgbClr val="000000"/>
                </a:solidFill>
              </a:rPr>
              <a:t>本研究では月次リターンを使用しているため、株価暴落の影響が大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zh-CN" altLang="en-US" dirty="0">
                <a:solidFill>
                  <a:srgbClr val="000000"/>
                </a:solidFill>
              </a:rPr>
              <a:t>社会不安定の場合、マーケット全体に投資したほうがいいという心理</a:t>
            </a:r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内容占位符 4" descr="图片包含 图表&#10;&#10;描述已自动生成">
            <a:extLst>
              <a:ext uri="{FF2B5EF4-FFF2-40B4-BE49-F238E27FC236}">
                <a16:creationId xmlns:a16="http://schemas.microsoft.com/office/drawing/2014/main" id="{00641C06-CF28-1175-C1EA-B5296E7E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92" y="1625023"/>
            <a:ext cx="5665841" cy="39775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FB2508-461F-59E4-BEED-6CC00CF8C68B}"/>
              </a:ext>
            </a:extLst>
          </p:cNvPr>
          <p:cNvSpPr txBox="1"/>
          <p:nvPr/>
        </p:nvSpPr>
        <p:spPr>
          <a:xfrm>
            <a:off x="5831663" y="1163359"/>
            <a:ext cx="4884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333333"/>
                </a:solidFill>
                <a:effectLst/>
                <a:latin typeface="Noto Sans CJK JP"/>
              </a:rPr>
              <a:t>日経平均株価週足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Noto Sans CJK JP"/>
              </a:rPr>
              <a:t>:2018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Noto Sans CJK JP"/>
              </a:rPr>
              <a:t>年初～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Noto Sans CJK JP"/>
              </a:rPr>
              <a:t>2019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Noto Sans CJK JP"/>
              </a:rPr>
              <a:t>年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Noto Sans CJK JP"/>
              </a:rPr>
              <a:t>12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Noto Sans CJK JP"/>
              </a:rPr>
              <a:t>月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Noto Sans CJK JP"/>
              </a:rPr>
              <a:t>13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Noto Sans CJK JP"/>
              </a:rPr>
              <a:t>日</a:t>
            </a:r>
          </a:p>
          <a:p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7F84CA-BDDF-9DFE-1D4C-3CC851546342}"/>
              </a:ext>
            </a:extLst>
          </p:cNvPr>
          <p:cNvSpPr txBox="1"/>
          <p:nvPr/>
        </p:nvSpPr>
        <p:spPr>
          <a:xfrm>
            <a:off x="6096000" y="560259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（図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3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出所）トウシル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Noto Sans" panose="020B0604020202020204" pitchFamily="34" charset="0"/>
              </a:rPr>
              <a:t>(2019.12.16)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712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584A5-3813-B2E4-8BF5-A4657870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6-4</a:t>
            </a:r>
            <a:r>
              <a:rPr kumimoji="1" lang="zh-CN" altLang="en-US" sz="5400" dirty="0">
                <a:latin typeface="+mj-ea"/>
              </a:rPr>
              <a:t>、考察（</a:t>
            </a:r>
            <a:r>
              <a:rPr kumimoji="1" lang="en-US" altLang="zh-CN" sz="5400" dirty="0">
                <a:latin typeface="+mj-ea"/>
              </a:rPr>
              <a:t>2018〜2019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7FF7F6-A8D0-80DA-0725-DD1272BE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6EE46-02A6-C2F9-5320-CAC99068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81" y="2286001"/>
            <a:ext cx="5404258" cy="30243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D41D5-5E9E-9C3B-F525-0AC6DF09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42" y="2286001"/>
            <a:ext cx="5007458" cy="30243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F9EFC5-D489-B8B7-77D9-280BF6FAEA42}"/>
              </a:ext>
            </a:extLst>
          </p:cNvPr>
          <p:cNvSpPr txBox="1"/>
          <p:nvPr/>
        </p:nvSpPr>
        <p:spPr>
          <a:xfrm>
            <a:off x="2360909" y="185122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/>
                <a:latin typeface="Helvetica" pitchFamily="2" charset="0"/>
              </a:rPr>
              <a:t>日経平均株価推移</a:t>
            </a:r>
          </a:p>
          <a:p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ECFEF6-B1AF-8581-F257-5F9DE4C716FD}"/>
              </a:ext>
            </a:extLst>
          </p:cNvPr>
          <p:cNvSpPr txBox="1"/>
          <p:nvPr/>
        </p:nvSpPr>
        <p:spPr>
          <a:xfrm>
            <a:off x="6278227" y="1874517"/>
            <a:ext cx="538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「</a:t>
            </a:r>
            <a:r>
              <a:rPr lang="en-US" altLang="zh-CN" dirty="0">
                <a:solidFill>
                  <a:srgbClr val="333333"/>
                </a:solidFill>
                <a:effectLst/>
                <a:latin typeface="Helvetica" pitchFamily="2" charset="0"/>
              </a:rPr>
              <a:t>NEXT FUNDS 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日経</a:t>
            </a:r>
            <a:r>
              <a:rPr lang="en-US" altLang="zh-CN" dirty="0">
                <a:solidFill>
                  <a:srgbClr val="333333"/>
                </a:solidFill>
                <a:effectLst/>
                <a:latin typeface="Helvetica" pitchFamily="2" charset="0"/>
              </a:rPr>
              <a:t>225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連動型上場投信（</a:t>
            </a:r>
            <a:r>
              <a:rPr lang="en-US" altLang="zh-CN" dirty="0">
                <a:solidFill>
                  <a:srgbClr val="333333"/>
                </a:solidFill>
                <a:effectLst/>
                <a:latin typeface="Helvetica" pitchFamily="2" charset="0"/>
              </a:rPr>
              <a:t>1321</a:t>
            </a:r>
            <a:r>
              <a:rPr lang="zh-CN" altLang="en-US" dirty="0">
                <a:solidFill>
                  <a:srgbClr val="333333"/>
                </a:solidFill>
                <a:effectLst/>
                <a:latin typeface="Helvetica" pitchFamily="2" charset="0"/>
              </a:rPr>
              <a:t>）</a:t>
            </a: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0EF319-A476-CA63-62B6-57D0E3F8CCF4}"/>
              </a:ext>
            </a:extLst>
          </p:cNvPr>
          <p:cNvSpPr txBox="1"/>
          <p:nvPr/>
        </p:nvSpPr>
        <p:spPr>
          <a:xfrm>
            <a:off x="936581" y="5333339"/>
            <a:ext cx="3348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effectLst/>
                <a:latin typeface="Helvetica" pitchFamily="2" charset="0"/>
              </a:rPr>
              <a:t>（出所）</a:t>
            </a:r>
            <a:r>
              <a:rPr lang="en-US" altLang="zh-CN" sz="1100" dirty="0" err="1">
                <a:effectLst/>
                <a:latin typeface="Helvetica" pitchFamily="2" charset="0"/>
              </a:rPr>
              <a:t>Investing.com</a:t>
            </a:r>
            <a:r>
              <a:rPr lang="en-US" altLang="zh-CN" sz="1100" dirty="0">
                <a:effectLst/>
                <a:latin typeface="Helvetica" pitchFamily="2" charset="0"/>
              </a:rPr>
              <a:t> </a:t>
            </a:r>
            <a:r>
              <a:rPr lang="ja-JP" altLang="en-US" sz="1100">
                <a:effectLst/>
                <a:latin typeface="Helvetica" pitchFamily="2" charset="0"/>
              </a:rPr>
              <a:t>データに</a:t>
            </a:r>
            <a:r>
              <a:rPr lang="zh-CN" altLang="en-US" sz="1100" dirty="0">
                <a:effectLst/>
                <a:latin typeface="Helvetica" pitchFamily="2" charset="0"/>
              </a:rPr>
              <a:t>基</a:t>
            </a:r>
            <a:r>
              <a:rPr lang="ja-JP" altLang="en-US" sz="1100">
                <a:effectLst/>
                <a:latin typeface="Helvetica" pitchFamily="2" charset="0"/>
              </a:rPr>
              <a:t>づき、</a:t>
            </a:r>
            <a:r>
              <a:rPr lang="zh-CN" altLang="en-US" sz="1100" dirty="0">
                <a:effectLst/>
                <a:latin typeface="Helvetica" pitchFamily="2" charset="0"/>
              </a:rPr>
              <a:t>筆者作成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F9C505-848D-F78F-B977-3D76B56DD4DB}"/>
              </a:ext>
            </a:extLst>
          </p:cNvPr>
          <p:cNvSpPr txBox="1"/>
          <p:nvPr/>
        </p:nvSpPr>
        <p:spPr>
          <a:xfrm>
            <a:off x="6422542" y="5304158"/>
            <a:ext cx="3348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effectLst/>
                <a:latin typeface="Helvetica" pitchFamily="2" charset="0"/>
              </a:rPr>
              <a:t>（出所）</a:t>
            </a:r>
            <a:r>
              <a:rPr lang="en-US" altLang="zh-CN" sz="1100" dirty="0" err="1">
                <a:effectLst/>
                <a:latin typeface="Helvetica" pitchFamily="2" charset="0"/>
              </a:rPr>
              <a:t>Investing.com</a:t>
            </a:r>
            <a:r>
              <a:rPr lang="en-US" altLang="zh-CN" sz="1100" dirty="0">
                <a:effectLst/>
                <a:latin typeface="Helvetica" pitchFamily="2" charset="0"/>
              </a:rPr>
              <a:t> </a:t>
            </a:r>
            <a:r>
              <a:rPr lang="ja-JP" altLang="en-US" sz="1100">
                <a:effectLst/>
                <a:latin typeface="Helvetica" pitchFamily="2" charset="0"/>
              </a:rPr>
              <a:t>データに</a:t>
            </a:r>
            <a:r>
              <a:rPr lang="zh-CN" altLang="en-US" sz="1100" dirty="0">
                <a:effectLst/>
                <a:latin typeface="Helvetica" pitchFamily="2" charset="0"/>
              </a:rPr>
              <a:t>基</a:t>
            </a:r>
            <a:r>
              <a:rPr lang="ja-JP" altLang="en-US" sz="1100">
                <a:effectLst/>
                <a:latin typeface="Helvetica" pitchFamily="2" charset="0"/>
              </a:rPr>
              <a:t>づき、</a:t>
            </a:r>
            <a:r>
              <a:rPr lang="zh-CN" altLang="en-US" sz="1100" dirty="0">
                <a:effectLst/>
                <a:latin typeface="Helvetica" pitchFamily="2" charset="0"/>
              </a:rPr>
              <a:t>筆者作成</a:t>
            </a:r>
          </a:p>
        </p:txBody>
      </p:sp>
    </p:spTree>
    <p:extLst>
      <p:ext uri="{BB962C8B-B14F-4D97-AF65-F5344CB8AC3E}">
        <p14:creationId xmlns:p14="http://schemas.microsoft.com/office/powerpoint/2010/main" val="3235019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6FE0-5640-78BC-A2C1-BA5AA7DC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6-5</a:t>
            </a:r>
            <a:r>
              <a:rPr kumimoji="1" lang="zh-CN" altLang="en-US" sz="5400" dirty="0">
                <a:latin typeface="+mj-ea"/>
              </a:rPr>
              <a:t>、研究結果（</a:t>
            </a:r>
            <a:r>
              <a:rPr kumimoji="1" lang="en-US" altLang="zh-CN" sz="5400" dirty="0">
                <a:latin typeface="+mj-ea"/>
              </a:rPr>
              <a:t>2020〜2022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pic>
        <p:nvPicPr>
          <p:cNvPr id="7" name="内容占位符 6" descr="表格&#10;&#10;描述已自动生成">
            <a:extLst>
              <a:ext uri="{FF2B5EF4-FFF2-40B4-BE49-F238E27FC236}">
                <a16:creationId xmlns:a16="http://schemas.microsoft.com/office/drawing/2014/main" id="{1D8B1E98-60D4-686D-46EF-8924E7E14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950" y="2702248"/>
            <a:ext cx="10179050" cy="2761603"/>
          </a:xfrm>
        </p:spPr>
      </p:pic>
    </p:spTree>
    <p:extLst>
      <p:ext uri="{BB962C8B-B14F-4D97-AF65-F5344CB8AC3E}">
        <p14:creationId xmlns:p14="http://schemas.microsoft.com/office/powerpoint/2010/main" val="29908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C6772-B929-AD1F-0DBE-BE46E1D5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6-5</a:t>
            </a:r>
            <a:r>
              <a:rPr kumimoji="1" lang="zh-CN" altLang="en-US" sz="4800" dirty="0">
                <a:latin typeface="+mj-ea"/>
              </a:rPr>
              <a:t>、考察（</a:t>
            </a:r>
            <a:r>
              <a:rPr kumimoji="1" lang="en-US" altLang="zh-CN" sz="4800" dirty="0">
                <a:latin typeface="+mj-ea"/>
              </a:rPr>
              <a:t>2020〜2022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14C089-6F61-E6E9-D3FC-B898CD6E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/>
              <a:t>2015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〜2018</a:t>
            </a:r>
            <a:r>
              <a:rPr kumimoji="1" lang="zh-CN" altLang="en-US" sz="2400" dirty="0"/>
              <a:t>年の場合、</a:t>
            </a:r>
            <a:r>
              <a:rPr kumimoji="1" lang="en-US" altLang="zh-CN" sz="2400" dirty="0"/>
              <a:t>ESG</a:t>
            </a:r>
            <a:r>
              <a:rPr kumimoji="1" lang="zh-CN" altLang="en-US" sz="2400" dirty="0"/>
              <a:t>トータルスコア高効果を確認できなかった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α</a:t>
            </a:r>
            <a:r>
              <a:rPr kumimoji="1" lang="zh-CN" altLang="en-US" sz="2400" dirty="0"/>
              <a:t>はマイナスで、統計的に有意ではなかった</a:t>
            </a:r>
            <a:endParaRPr kumimoji="1" lang="en-US" altLang="zh-CN" sz="2400" dirty="0"/>
          </a:p>
          <a:p>
            <a:pPr marL="0" indent="0">
              <a:buNone/>
            </a:pP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ESG</a:t>
            </a:r>
            <a:r>
              <a:rPr kumimoji="1" lang="zh-CN" altLang="en-US" sz="2400" dirty="0"/>
              <a:t>トータルスコアで分けられた各分位へ投資するよりも、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マーケット</a:t>
            </a:r>
            <a:r>
              <a:rPr kumimoji="1" lang="en-US" altLang="zh-CN" sz="2400" dirty="0"/>
              <a:t>P</a:t>
            </a:r>
            <a:r>
              <a:rPr kumimoji="1" lang="zh-CN" altLang="en-US" sz="2400" dirty="0"/>
              <a:t>に投資したほうがリターンを獲得できる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zh-CN" altLang="en-US" sz="2400" dirty="0">
                <a:highlight>
                  <a:srgbClr val="C0C0C0"/>
                </a:highlight>
              </a:rPr>
              <a:t>？コロナ禍への対処を第一にし、</a:t>
            </a:r>
            <a:r>
              <a:rPr kumimoji="1" lang="en-US" altLang="zh-CN" sz="2400" dirty="0">
                <a:highlight>
                  <a:srgbClr val="C0C0C0"/>
                </a:highlight>
              </a:rPr>
              <a:t>ESG</a:t>
            </a:r>
            <a:r>
              <a:rPr kumimoji="1" lang="zh-CN" altLang="en-US" sz="2400" dirty="0">
                <a:highlight>
                  <a:srgbClr val="C0C0C0"/>
                </a:highlight>
              </a:rPr>
              <a:t>投資を後回ししたのでは？</a:t>
            </a:r>
            <a:endParaRPr kumimoji="1" lang="en-US" altLang="zh-CN" sz="2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2250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34FCC-BFD7-6CAE-A353-CFBF8902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>
                <a:latin typeface="+mj-ea"/>
              </a:rPr>
              <a:t>6-5</a:t>
            </a:r>
            <a:r>
              <a:rPr kumimoji="1" lang="zh-CN" altLang="en-US" sz="5400" dirty="0">
                <a:latin typeface="+mj-ea"/>
              </a:rPr>
              <a:t>、考察（</a:t>
            </a:r>
            <a:r>
              <a:rPr kumimoji="1" lang="en-US" altLang="zh-CN" sz="5400" dirty="0">
                <a:latin typeface="+mj-ea"/>
              </a:rPr>
              <a:t>2020〜2022</a:t>
            </a:r>
            <a:r>
              <a:rPr kumimoji="1" lang="zh-CN" altLang="en-US" sz="5400" dirty="0">
                <a:latin typeface="+mj-ea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224F1-E01D-4E23-BECE-85B4A02B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0259"/>
            <a:ext cx="10178322" cy="3593591"/>
          </a:xfrm>
        </p:spPr>
        <p:txBody>
          <a:bodyPr/>
          <a:lstStyle/>
          <a:p>
            <a:r>
              <a:rPr lang="en-US" altLang="zh-CN" b="0" i="0" dirty="0" err="1">
                <a:solidFill>
                  <a:srgbClr val="333333"/>
                </a:solidFill>
                <a:effectLst/>
                <a:latin typeface="MuteRegular"/>
              </a:rPr>
              <a:t>MercerInsight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®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における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ESG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投資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運用商品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への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資金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流出入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で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見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てみると、</a:t>
            </a:r>
            <a:endParaRPr lang="en-US" altLang="ja-JP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2019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12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月末</a:t>
            </a:r>
            <a:r>
              <a:rPr lang="zh-CN" altLang="en-US" dirty="0">
                <a:solidFill>
                  <a:srgbClr val="333333"/>
                </a:solidFill>
                <a:latin typeface="MuteRegular"/>
              </a:rPr>
              <a:t>まで：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MuteRegular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四半期連続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で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純流入</a:t>
            </a:r>
            <a:endParaRPr lang="en-US" altLang="ja-JP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⇨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MuteRegular"/>
              </a:rPr>
              <a:t>2020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1-3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月</a:t>
            </a:r>
            <a:r>
              <a:rPr lang="ja-JP" altLang="en-US">
                <a:solidFill>
                  <a:srgbClr val="333333"/>
                </a:solidFill>
                <a:latin typeface="MuteRegular"/>
              </a:rPr>
              <a:t>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純流出</a:t>
            </a:r>
            <a:endParaRPr lang="en-US" altLang="zh-CN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333333"/>
              </a:solidFill>
              <a:latin typeface="MuteRegular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ESG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投資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運用商品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閲覧数</a:t>
            </a:r>
            <a:endParaRPr lang="en-US" altLang="zh-CN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r>
              <a:rPr kumimoji="1" lang="zh-CN" altLang="en-US" dirty="0">
                <a:solidFill>
                  <a:srgbClr val="333333"/>
                </a:solidFill>
                <a:latin typeface="MuteRegular"/>
              </a:rPr>
              <a:t>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2020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月</a:t>
            </a:r>
            <a:r>
              <a:rPr lang="ja-JP" altLang="en-US">
                <a:solidFill>
                  <a:srgbClr val="333333"/>
                </a:solidFill>
                <a:latin typeface="MuteRegular"/>
              </a:rPr>
              <a:t>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前月比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23%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減少</a:t>
            </a:r>
            <a:endParaRPr lang="en-US" altLang="zh-CN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月</a:t>
            </a:r>
            <a:r>
              <a:rPr lang="ja-JP" altLang="en-US">
                <a:solidFill>
                  <a:srgbClr val="333333"/>
                </a:solidFill>
                <a:latin typeface="MuteRegular"/>
              </a:rPr>
              <a:t>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前月比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19%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減少</a:t>
            </a:r>
            <a:endParaRPr lang="en-US" altLang="zh-CN" b="0" i="0" dirty="0">
              <a:solidFill>
                <a:srgbClr val="333333"/>
              </a:solidFill>
              <a:effectLst/>
              <a:latin typeface="MuteRegular"/>
            </a:endParaRPr>
          </a:p>
          <a:p>
            <a:pPr marL="0" indent="0">
              <a:buNone/>
            </a:pPr>
            <a:r>
              <a:rPr kumimoji="1" lang="zh-CN" altLang="en-US" dirty="0">
                <a:solidFill>
                  <a:srgbClr val="333333"/>
                </a:solidFill>
                <a:latin typeface="MuteRegular"/>
              </a:rPr>
              <a:t>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月</a:t>
            </a:r>
            <a:r>
              <a:rPr lang="ja-JP" altLang="en-US">
                <a:solidFill>
                  <a:srgbClr val="333333"/>
                </a:solidFill>
                <a:latin typeface="MuteRegular"/>
              </a:rPr>
              <a:t>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前月比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MuteRegular"/>
              </a:rPr>
              <a:t>16%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増加が見られたが、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コロナ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禍以前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水準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には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uteRegular"/>
              </a:rPr>
              <a:t>戻</a:t>
            </a:r>
            <a:r>
              <a:rPr lang="ja-JP" altLang="en-US" b="0" i="0">
                <a:solidFill>
                  <a:srgbClr val="333333"/>
                </a:solidFill>
                <a:effectLst/>
                <a:latin typeface="MuteRegular"/>
              </a:rPr>
              <a:t>っていない</a:t>
            </a:r>
            <a:endParaRPr kumimoji="1" lang="en-US" altLang="zh-CN" dirty="0">
              <a:solidFill>
                <a:srgbClr val="333333"/>
              </a:solidFill>
              <a:latin typeface="MuteRegular"/>
            </a:endParaRP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BB2F0F91-4A40-D1BD-AF18-A25F518A8426}"/>
              </a:ext>
            </a:extLst>
          </p:cNvPr>
          <p:cNvSpPr/>
          <p:nvPr/>
        </p:nvSpPr>
        <p:spPr>
          <a:xfrm>
            <a:off x="965200" y="5879592"/>
            <a:ext cx="778933" cy="58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2C500A-5D43-4F32-0D93-960A12F7ECD9}"/>
              </a:ext>
            </a:extLst>
          </p:cNvPr>
          <p:cNvSpPr txBox="1"/>
          <p:nvPr/>
        </p:nvSpPr>
        <p:spPr>
          <a:xfrm>
            <a:off x="1981200" y="5879592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コロナ禍が機関投資家の資産運用に大きく影響を与え、コロナ禍への対応が優先課題となり、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投資への関心が一時的に低下</a:t>
            </a:r>
          </a:p>
        </p:txBody>
      </p:sp>
    </p:spTree>
    <p:extLst>
      <p:ext uri="{BB962C8B-B14F-4D97-AF65-F5344CB8AC3E}">
        <p14:creationId xmlns:p14="http://schemas.microsoft.com/office/powerpoint/2010/main" val="598873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E911D-CC03-21C5-DAD9-26F416A8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800" dirty="0">
                <a:latin typeface="+mj-ea"/>
              </a:rPr>
              <a:t>6-5</a:t>
            </a:r>
            <a:r>
              <a:rPr kumimoji="1" lang="zh-CN" altLang="en-US" sz="4800" dirty="0">
                <a:latin typeface="+mj-ea"/>
              </a:rPr>
              <a:t>、考察（</a:t>
            </a:r>
            <a:r>
              <a:rPr kumimoji="1" lang="en-US" altLang="zh-CN" sz="4800" dirty="0">
                <a:latin typeface="+mj-ea"/>
              </a:rPr>
              <a:t>2020〜2022</a:t>
            </a:r>
            <a:r>
              <a:rPr kumimoji="1" lang="zh-CN" altLang="en-US" sz="4800" dirty="0">
                <a:latin typeface="+mj-ea"/>
              </a:rPr>
              <a:t>）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35B154-1B07-7F5B-1923-3D703298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60" y="1834258"/>
            <a:ext cx="7772400" cy="14152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D454BB-EB9E-100E-E2E6-A330D5A5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10" y="3618795"/>
            <a:ext cx="6972300" cy="2997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C5DB95-BC6F-D74B-E40F-118C33B8E1F3}"/>
              </a:ext>
            </a:extLst>
          </p:cNvPr>
          <p:cNvSpPr txBox="1"/>
          <p:nvPr/>
        </p:nvSpPr>
        <p:spPr>
          <a:xfrm>
            <a:off x="2294626" y="1464926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/>
                <a:latin typeface="Helvetica" pitchFamily="2" charset="0"/>
              </a:rPr>
              <a:t>日本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zh-CN" altLang="en-US" dirty="0">
                <a:effectLst/>
                <a:latin typeface="Helvetica" pitchFamily="2" charset="0"/>
              </a:rPr>
              <a:t>投資家</a:t>
            </a:r>
            <a:r>
              <a:rPr lang="ja-JP" altLang="en-US">
                <a:effectLst/>
                <a:latin typeface="Helvetica" pitchFamily="2" charset="0"/>
              </a:rPr>
              <a:t>がサステナブル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増</a:t>
            </a:r>
            <a:r>
              <a:rPr lang="ja-JP" altLang="en-US">
                <a:effectLst/>
                <a:latin typeface="Helvetica" pitchFamily="2" charset="0"/>
              </a:rPr>
              <a:t>やす</a:t>
            </a:r>
            <a:r>
              <a:rPr lang="zh-CN" altLang="en-US" dirty="0">
                <a:effectLst/>
                <a:latin typeface="Helvetica" pitchFamily="2" charset="0"/>
              </a:rPr>
              <a:t>要因、上位</a:t>
            </a:r>
            <a:r>
              <a:rPr lang="en-US" altLang="zh-CN" dirty="0">
                <a:effectLst/>
                <a:latin typeface="Helvetica" pitchFamily="2" charset="0"/>
              </a:rPr>
              <a:t>3 </a:t>
            </a:r>
            <a:r>
              <a:rPr lang="ja-JP" altLang="en-US">
                <a:effectLst/>
                <a:latin typeface="Helvetica" pitchFamily="2" charset="0"/>
              </a:rPr>
              <a:t>つ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B14574-6F87-28F9-A48C-64B3498079D9}"/>
              </a:ext>
            </a:extLst>
          </p:cNvPr>
          <p:cNvSpPr txBox="1"/>
          <p:nvPr/>
        </p:nvSpPr>
        <p:spPr>
          <a:xfrm>
            <a:off x="2294626" y="3286131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effectLst/>
                <a:latin typeface="Helvetica" pitchFamily="2" charset="0"/>
              </a:rPr>
              <a:t>なぜサステナブルファンドに</a:t>
            </a:r>
            <a:r>
              <a:rPr lang="zh-CN" altLang="en-US" sz="1600" dirty="0">
                <a:effectLst/>
                <a:latin typeface="Helvetica" pitchFamily="2" charset="0"/>
              </a:rPr>
              <a:t>魅力</a:t>
            </a:r>
            <a:r>
              <a:rPr lang="ja-JP" altLang="en-US" sz="1600">
                <a:effectLst/>
                <a:latin typeface="Helvetica" pitchFamily="2" charset="0"/>
              </a:rPr>
              <a:t>を</a:t>
            </a:r>
            <a:r>
              <a:rPr lang="zh-CN" altLang="en-US" sz="1600" dirty="0">
                <a:effectLst/>
                <a:latin typeface="Helvetica" pitchFamily="2" charset="0"/>
              </a:rPr>
              <a:t>感</a:t>
            </a:r>
            <a:r>
              <a:rPr lang="ja-JP" altLang="en-US" sz="1600">
                <a:effectLst/>
                <a:latin typeface="Helvetica" pitchFamily="2" charset="0"/>
              </a:rPr>
              <a:t>じるか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732C6E-3B44-6E1C-51BD-D74A4F05C1DB}"/>
              </a:ext>
            </a:extLst>
          </p:cNvPr>
          <p:cNvSpPr txBox="1"/>
          <p:nvPr/>
        </p:nvSpPr>
        <p:spPr>
          <a:xfrm>
            <a:off x="1968260" y="6545380"/>
            <a:ext cx="614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effectLst/>
                <a:latin typeface="Helvetica" pitchFamily="2" charset="0"/>
              </a:rPr>
              <a:t>（出所）</a:t>
            </a:r>
            <a:r>
              <a:rPr lang="ja-JP" altLang="en-US" sz="1400">
                <a:solidFill>
                  <a:srgbClr val="333333"/>
                </a:solidFill>
                <a:effectLst/>
                <a:latin typeface="Helvetica" pitchFamily="2" charset="0"/>
              </a:rPr>
              <a:t>シュローダー「シュローダー・グローバル</a:t>
            </a:r>
            <a:r>
              <a:rPr lang="zh-CN" altLang="en-US" sz="1400" dirty="0">
                <a:solidFill>
                  <a:srgbClr val="333333"/>
                </a:solidFill>
                <a:effectLst/>
                <a:latin typeface="Helvetica" pitchFamily="2" charset="0"/>
              </a:rPr>
              <a:t>投資家意識調査</a:t>
            </a:r>
            <a:r>
              <a:rPr lang="en-US" altLang="zh-CN" sz="1400" dirty="0">
                <a:solidFill>
                  <a:srgbClr val="333333"/>
                </a:solidFill>
                <a:effectLst/>
                <a:latin typeface="Helvetica" pitchFamily="2" charset="0"/>
              </a:rPr>
              <a:t>2022</a:t>
            </a:r>
            <a:r>
              <a:rPr lang="zh-CN" altLang="en-US" sz="1400" dirty="0">
                <a:solidFill>
                  <a:srgbClr val="333333"/>
                </a:solidFill>
                <a:effectLst/>
                <a:latin typeface="Helvetica" pitchFamily="2" charset="0"/>
              </a:rPr>
              <a:t>」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BF3913C3-6093-0391-C5FA-816E71A91F98}"/>
              </a:ext>
            </a:extLst>
          </p:cNvPr>
          <p:cNvSpPr/>
          <p:nvPr/>
        </p:nvSpPr>
        <p:spPr>
          <a:xfrm>
            <a:off x="8970110" y="3286131"/>
            <a:ext cx="770550" cy="578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0CDE8A-ED0F-FD19-A30D-E46B519F6D23}"/>
              </a:ext>
            </a:extLst>
          </p:cNvPr>
          <p:cNvSpPr txBox="1"/>
          <p:nvPr/>
        </p:nvSpPr>
        <p:spPr>
          <a:xfrm>
            <a:off x="9770210" y="2387306"/>
            <a:ext cx="2025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ffectLst/>
                <a:latin typeface="Helvetica" pitchFamily="2" charset="0"/>
              </a:rPr>
              <a:t>個人的</a:t>
            </a:r>
            <a:r>
              <a:rPr lang="ja-JP" altLang="en-US" sz="2400">
                <a:effectLst/>
                <a:latin typeface="Helvetica" pitchFamily="2" charset="0"/>
              </a:rPr>
              <a:t>な</a:t>
            </a:r>
            <a:r>
              <a:rPr lang="zh-CN" altLang="en-US" sz="2400" dirty="0">
                <a:effectLst/>
                <a:latin typeface="Helvetica" pitchFamily="2" charset="0"/>
              </a:rPr>
              <a:t>志向</a:t>
            </a:r>
            <a:r>
              <a:rPr lang="ja-JP" altLang="en-US" sz="2400">
                <a:effectLst/>
                <a:latin typeface="Helvetica" pitchFamily="2" charset="0"/>
              </a:rPr>
              <a:t>で</a:t>
            </a:r>
            <a:r>
              <a:rPr lang="zh-CN" altLang="en-US" sz="2400" dirty="0">
                <a:effectLst/>
                <a:latin typeface="Helvetica" pitchFamily="2" charset="0"/>
              </a:rPr>
              <a:t>投資</a:t>
            </a:r>
            <a:r>
              <a:rPr lang="ja-JP" altLang="en-US" sz="2400">
                <a:effectLst/>
                <a:latin typeface="Helvetica" pitchFamily="2" charset="0"/>
              </a:rPr>
              <a:t>したが、</a:t>
            </a:r>
            <a:r>
              <a:rPr lang="zh-CN" altLang="en-US" sz="2400" dirty="0">
                <a:effectLst/>
                <a:latin typeface="Helvetica" pitchFamily="2" charset="0"/>
              </a:rPr>
              <a:t>相応</a:t>
            </a:r>
            <a:r>
              <a:rPr lang="ja-JP" altLang="en-US" sz="2400">
                <a:effectLst/>
                <a:latin typeface="Helvetica" pitchFamily="2" charset="0"/>
              </a:rPr>
              <a:t>しい</a:t>
            </a:r>
            <a:r>
              <a:rPr lang="zh-CN" altLang="en-US" sz="2400" dirty="0">
                <a:effectLst/>
                <a:latin typeface="Helvetica" pitchFamily="2" charset="0"/>
              </a:rPr>
              <a:t>収益</a:t>
            </a:r>
            <a:r>
              <a:rPr lang="ja-JP" altLang="en-US" sz="2400">
                <a:effectLst/>
                <a:latin typeface="Helvetica" pitchFamily="2" charset="0"/>
              </a:rPr>
              <a:t>が</a:t>
            </a:r>
            <a:r>
              <a:rPr lang="zh-CN" altLang="en-US" sz="2400" dirty="0">
                <a:effectLst/>
                <a:latin typeface="Helvetica" pitchFamily="2" charset="0"/>
              </a:rPr>
              <a:t>得</a:t>
            </a:r>
            <a:r>
              <a:rPr lang="ja-JP" altLang="en-US" sz="2400">
                <a:effectLst/>
                <a:latin typeface="Helvetica" pitchFamily="2" charset="0"/>
              </a:rPr>
              <a:t>られず、</a:t>
            </a:r>
            <a:r>
              <a:rPr lang="zh-CN" altLang="en-US" sz="2400" dirty="0">
                <a:effectLst/>
                <a:latin typeface="Helvetica" pitchFamily="2" charset="0"/>
              </a:rPr>
              <a:t>日本</a:t>
            </a:r>
            <a:r>
              <a:rPr lang="ja-JP" altLang="en-US" sz="2400">
                <a:effectLst/>
                <a:latin typeface="Helvetica" pitchFamily="2" charset="0"/>
              </a:rPr>
              <a:t>の</a:t>
            </a:r>
            <a:r>
              <a:rPr lang="zh-CN" altLang="en-US" sz="2400" dirty="0">
                <a:effectLst/>
                <a:latin typeface="Helvetica" pitchFamily="2" charset="0"/>
              </a:rPr>
              <a:t>投資家</a:t>
            </a:r>
            <a:r>
              <a:rPr lang="ja-JP" altLang="en-US" sz="2400">
                <a:effectLst/>
                <a:latin typeface="Helvetica" pitchFamily="2" charset="0"/>
              </a:rPr>
              <a:t>が</a:t>
            </a:r>
            <a:r>
              <a:rPr lang="zh-CN" altLang="en-US" sz="2400" dirty="0">
                <a:effectLst/>
                <a:latin typeface="Helvetica" pitchFamily="2" charset="0"/>
              </a:rPr>
              <a:t>手</a:t>
            </a:r>
            <a:r>
              <a:rPr lang="ja-JP" altLang="en-US" sz="2400">
                <a:effectLst/>
                <a:latin typeface="Helvetica" pitchFamily="2" charset="0"/>
              </a:rPr>
              <a:t>を</a:t>
            </a:r>
            <a:r>
              <a:rPr lang="zh-CN" altLang="en-US" sz="2400" dirty="0">
                <a:effectLst/>
                <a:latin typeface="Helvetica" pitchFamily="2" charset="0"/>
              </a:rPr>
              <a:t>引</a:t>
            </a:r>
            <a:r>
              <a:rPr lang="ja-JP" altLang="en-US" sz="2400">
                <a:effectLst/>
                <a:latin typeface="Helvetica" pitchFamily="2" charset="0"/>
              </a:rPr>
              <a:t>いたのでは？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44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6714"/>
          </a:xfrm>
        </p:spPr>
        <p:txBody>
          <a:bodyPr>
            <a:normAutofit/>
          </a:bodyPr>
          <a:lstStyle/>
          <a:p>
            <a:r>
              <a:rPr kumimoji="1" lang="zh-CN" altLang="en-US" sz="3600" dirty="0"/>
              <a:t>１、研究背景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D9C747B-008B-7335-B169-EB4843400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425411"/>
              </p:ext>
            </p:extLst>
          </p:nvPr>
        </p:nvGraphicFramePr>
        <p:xfrm>
          <a:off x="1416675" y="1442435"/>
          <a:ext cx="10178321" cy="49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DFCC3AF-6C56-8FFE-666C-FAEFC483C08D}"/>
              </a:ext>
            </a:extLst>
          </p:cNvPr>
          <p:cNvSpPr txBox="1"/>
          <p:nvPr/>
        </p:nvSpPr>
        <p:spPr>
          <a:xfrm>
            <a:off x="7044744" y="631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7000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6FE0-5640-78BC-A2C1-BA5AA7DC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5400" dirty="0">
                <a:latin typeface="+mj-ea"/>
              </a:rPr>
              <a:t>７、まとめ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367688-7371-8288-D909-772D8448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0933"/>
            <a:ext cx="10178322" cy="5113867"/>
          </a:xfrm>
        </p:spPr>
        <p:txBody>
          <a:bodyPr>
            <a:normAutofit/>
          </a:bodyPr>
          <a:lstStyle/>
          <a:p>
            <a:r>
              <a:rPr lang="en-US" altLang="zh-CN" dirty="0">
                <a:effectLst/>
                <a:latin typeface="Helvetica" pitchFamily="2" charset="0"/>
              </a:rPr>
              <a:t>2013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から</a:t>
            </a:r>
            <a:r>
              <a:rPr lang="en-US" altLang="ja-JP" dirty="0">
                <a:effectLst/>
                <a:latin typeface="Helvetica" pitchFamily="2" charset="0"/>
              </a:rPr>
              <a:t>2022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までの</a:t>
            </a:r>
            <a:r>
              <a:rPr lang="en-US" altLang="ja-JP" dirty="0">
                <a:effectLst/>
                <a:latin typeface="Helvetica" pitchFamily="2" charset="0"/>
              </a:rPr>
              <a:t>9 </a:t>
            </a:r>
            <a:r>
              <a:rPr lang="zh-CN" altLang="en-US" dirty="0">
                <a:effectLst/>
                <a:latin typeface="Helvetica" pitchFamily="2" charset="0"/>
              </a:rPr>
              <a:t>年間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見</a:t>
            </a:r>
            <a:r>
              <a:rPr lang="ja-JP" altLang="en-US">
                <a:effectLst/>
                <a:latin typeface="Helvetica" pitchFamily="2" charset="0"/>
              </a:rPr>
              <a:t>ると、</a:t>
            </a:r>
            <a:r>
              <a:rPr lang="en-US" altLang="zh-CN" dirty="0">
                <a:effectLst/>
                <a:latin typeface="Helvetica" pitchFamily="2" charset="0"/>
              </a:rPr>
              <a:t>ESG </a:t>
            </a:r>
            <a:r>
              <a:rPr lang="ja-JP" altLang="en-US">
                <a:effectLst/>
                <a:latin typeface="Helvetica" pitchFamily="2" charset="0"/>
              </a:rPr>
              <a:t>トータルスコアが</a:t>
            </a:r>
            <a:r>
              <a:rPr lang="zh-CN" altLang="en-US" dirty="0">
                <a:effectLst/>
                <a:latin typeface="Helvetica" pitchFamily="2" charset="0"/>
              </a:rPr>
              <a:t>一番高</a:t>
            </a:r>
            <a:r>
              <a:rPr lang="ja-JP" altLang="en-US">
                <a:effectLst/>
                <a:latin typeface="Helvetica" pitchFamily="2" charset="0"/>
              </a:rPr>
              <a:t>い</a:t>
            </a:r>
            <a:r>
              <a:rPr lang="zh-CN" altLang="en-US" dirty="0">
                <a:effectLst/>
                <a:latin typeface="Helvetica" pitchFamily="2" charset="0"/>
              </a:rPr>
              <a:t>銘柄</a:t>
            </a:r>
            <a:r>
              <a:rPr lang="ja-JP" altLang="en-US">
                <a:effectLst/>
                <a:latin typeface="Helvetica" pitchFamily="2" charset="0"/>
              </a:rPr>
              <a:t>からなるポートフォリオに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することは</a:t>
            </a:r>
            <a:r>
              <a:rPr lang="zh-CN" altLang="en-US" dirty="0">
                <a:effectLst/>
                <a:latin typeface="Helvetica" pitchFamily="2" charset="0"/>
              </a:rPr>
              <a:t>有効</a:t>
            </a:r>
            <a:r>
              <a:rPr lang="ja-JP" altLang="en-US">
                <a:effectLst/>
                <a:latin typeface="Helvetica" pitchFamily="2" charset="0"/>
              </a:rPr>
              <a:t>であり、</a:t>
            </a:r>
            <a:r>
              <a:rPr lang="zh-CN" altLang="en-US" dirty="0">
                <a:effectLst/>
                <a:latin typeface="Helvetica" pitchFamily="2" charset="0"/>
              </a:rPr>
              <a:t>超過</a:t>
            </a:r>
            <a:r>
              <a:rPr lang="ja-JP" altLang="en-US">
                <a:effectLst/>
                <a:latin typeface="Helvetica" pitchFamily="2" charset="0"/>
              </a:rPr>
              <a:t>リターン</a:t>
            </a:r>
            <a:r>
              <a:rPr lang="el-GR" altLang="zh-CN" dirty="0">
                <a:effectLst/>
                <a:latin typeface="Helvetica" pitchFamily="2" charset="0"/>
              </a:rPr>
              <a:t>α 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獲得</a:t>
            </a:r>
            <a:r>
              <a:rPr lang="ja-JP" altLang="en-US">
                <a:effectLst/>
                <a:latin typeface="Helvetica" pitchFamily="2" charset="0"/>
              </a:rPr>
              <a:t>できる。しかし、この</a:t>
            </a:r>
            <a:r>
              <a:rPr lang="zh-CN" altLang="en-US" dirty="0">
                <a:effectLst/>
                <a:latin typeface="Helvetica" pitchFamily="2" charset="0"/>
              </a:rPr>
              <a:t>結果</a:t>
            </a:r>
            <a:r>
              <a:rPr lang="ja-JP" altLang="en-US">
                <a:effectLst/>
                <a:latin typeface="Helvetica" pitchFamily="2" charset="0"/>
              </a:rPr>
              <a:t>は</a:t>
            </a:r>
            <a:r>
              <a:rPr lang="en-US" altLang="ja-JP" dirty="0">
                <a:effectLst/>
                <a:latin typeface="Helvetica" pitchFamily="2" charset="0"/>
              </a:rPr>
              <a:t>2013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から</a:t>
            </a:r>
            <a:r>
              <a:rPr lang="en-US" altLang="ja-JP" dirty="0">
                <a:effectLst/>
                <a:latin typeface="Helvetica" pitchFamily="2" charset="0"/>
              </a:rPr>
              <a:t>2018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にかけて、</a:t>
            </a:r>
            <a:r>
              <a:rPr lang="zh-CN" altLang="en-US" dirty="0">
                <a:effectLst/>
                <a:latin typeface="Helvetica" pitchFamily="2" charset="0"/>
              </a:rPr>
              <a:t>日本</a:t>
            </a:r>
            <a:r>
              <a:rPr lang="ja-JP" altLang="en-US">
                <a:effectLst/>
                <a:latin typeface="Helvetica" pitchFamily="2" charset="0"/>
              </a:rPr>
              <a:t>のみならず、</a:t>
            </a:r>
            <a:r>
              <a:rPr lang="zh-CN" altLang="en-US" dirty="0">
                <a:effectLst/>
                <a:latin typeface="Helvetica" pitchFamily="2" charset="0"/>
              </a:rPr>
              <a:t>世界各国</a:t>
            </a:r>
            <a:r>
              <a:rPr lang="ja-JP" altLang="en-US">
                <a:effectLst/>
                <a:latin typeface="Helvetica" pitchFamily="2" charset="0"/>
              </a:rPr>
              <a:t>において、</a:t>
            </a:r>
            <a:r>
              <a:rPr lang="en-US" altLang="zh-CN" dirty="0">
                <a:effectLst/>
                <a:latin typeface="Helvetica" pitchFamily="2" charset="0"/>
              </a:rPr>
              <a:t>ESG 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が</a:t>
            </a:r>
            <a:r>
              <a:rPr lang="zh-CN" altLang="en-US" dirty="0">
                <a:effectLst/>
                <a:latin typeface="Helvetica" pitchFamily="2" charset="0"/>
              </a:rPr>
              <a:t>発展</a:t>
            </a:r>
            <a:r>
              <a:rPr lang="ja-JP" altLang="en-US">
                <a:effectLst/>
                <a:latin typeface="Helvetica" pitchFamily="2" charset="0"/>
              </a:rPr>
              <a:t>したことが</a:t>
            </a:r>
            <a:r>
              <a:rPr lang="zh-CN" altLang="en-US" dirty="0">
                <a:effectLst/>
                <a:latin typeface="Helvetica" pitchFamily="2" charset="0"/>
              </a:rPr>
              <a:t>背景</a:t>
            </a:r>
            <a:r>
              <a:rPr lang="ja-JP" altLang="en-US">
                <a:effectLst/>
                <a:latin typeface="Helvetica" pitchFamily="2" charset="0"/>
              </a:rPr>
              <a:t>にある。</a:t>
            </a:r>
            <a:r>
              <a:rPr lang="zh-CN" altLang="en-US" dirty="0">
                <a:effectLst/>
                <a:latin typeface="Helvetica" pitchFamily="2" charset="0"/>
              </a:rPr>
              <a:t>一方、</a:t>
            </a:r>
            <a:r>
              <a:rPr lang="en-US" altLang="zh-CN" dirty="0">
                <a:effectLst/>
                <a:latin typeface="Helvetica" pitchFamily="2" charset="0"/>
              </a:rPr>
              <a:t>2018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から</a:t>
            </a:r>
            <a:r>
              <a:rPr lang="en-US" altLang="ja-JP" dirty="0">
                <a:effectLst/>
                <a:latin typeface="Helvetica" pitchFamily="2" charset="0"/>
              </a:rPr>
              <a:t>2020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までの</a:t>
            </a:r>
            <a:r>
              <a:rPr lang="zh-CN" altLang="en-US" dirty="0">
                <a:effectLst/>
                <a:latin typeface="Helvetica" pitchFamily="2" charset="0"/>
              </a:rPr>
              <a:t>米中貿易戦争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zh-CN" altLang="en-US" dirty="0">
                <a:effectLst/>
                <a:latin typeface="Helvetica" pitchFamily="2" charset="0"/>
              </a:rPr>
              <a:t>期間</a:t>
            </a:r>
            <a:r>
              <a:rPr lang="ja-JP" altLang="en-US">
                <a:effectLst/>
                <a:latin typeface="Helvetica" pitchFamily="2" charset="0"/>
              </a:rPr>
              <a:t>や、</a:t>
            </a:r>
            <a:r>
              <a:rPr lang="en-US" altLang="ja-JP" dirty="0">
                <a:effectLst/>
                <a:latin typeface="Helvetica" pitchFamily="2" charset="0"/>
              </a:rPr>
              <a:t>2020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から</a:t>
            </a:r>
            <a:r>
              <a:rPr lang="en-US" altLang="ja-JP" dirty="0">
                <a:effectLst/>
                <a:latin typeface="Helvetica" pitchFamily="2" charset="0"/>
              </a:rPr>
              <a:t>2022 </a:t>
            </a:r>
            <a:r>
              <a:rPr lang="zh-CN" altLang="en-US" dirty="0">
                <a:effectLst/>
                <a:latin typeface="Helvetica" pitchFamily="2" charset="0"/>
              </a:rPr>
              <a:t>年</a:t>
            </a:r>
            <a:r>
              <a:rPr lang="ja-JP" altLang="en-US">
                <a:effectLst/>
                <a:latin typeface="Helvetica" pitchFamily="2" charset="0"/>
              </a:rPr>
              <a:t>のコロナ</a:t>
            </a:r>
            <a:r>
              <a:rPr lang="zh-CN" altLang="en-US" dirty="0">
                <a:effectLst/>
                <a:latin typeface="Helvetica" pitchFamily="2" charset="0"/>
              </a:rPr>
              <a:t>禍</a:t>
            </a:r>
            <a:r>
              <a:rPr lang="ja-JP" altLang="en-US">
                <a:effectLst/>
                <a:latin typeface="Helvetica" pitchFamily="2" charset="0"/>
              </a:rPr>
              <a:t>のような、</a:t>
            </a:r>
            <a:r>
              <a:rPr lang="zh-CN" altLang="en-US" dirty="0">
                <a:effectLst/>
                <a:latin typeface="Helvetica" pitchFamily="2" charset="0"/>
              </a:rPr>
              <a:t>市場参加者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zh-CN" altLang="en-US" dirty="0">
                <a:effectLst/>
                <a:latin typeface="Helvetica" pitchFamily="2" charset="0"/>
              </a:rPr>
              <a:t>情緒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煽</a:t>
            </a:r>
            <a:r>
              <a:rPr lang="ja-JP" altLang="en-US">
                <a:effectLst/>
                <a:latin typeface="Helvetica" pitchFamily="2" charset="0"/>
              </a:rPr>
              <a:t>る</a:t>
            </a:r>
            <a:r>
              <a:rPr lang="zh-CN" altLang="en-US" dirty="0">
                <a:effectLst/>
                <a:latin typeface="Helvetica" pitchFamily="2" charset="0"/>
              </a:rPr>
              <a:t>出来事</a:t>
            </a:r>
            <a:r>
              <a:rPr lang="ja-JP" altLang="en-US">
                <a:effectLst/>
                <a:latin typeface="Helvetica" pitchFamily="2" charset="0"/>
              </a:rPr>
              <a:t>があった</a:t>
            </a:r>
            <a:r>
              <a:rPr lang="zh-CN" altLang="en-US" dirty="0">
                <a:effectLst/>
                <a:latin typeface="Helvetica" pitchFamily="2" charset="0"/>
              </a:rPr>
              <a:t>場合</a:t>
            </a:r>
            <a:r>
              <a:rPr lang="ja-JP" altLang="en-US">
                <a:effectLst/>
                <a:latin typeface="Helvetica" pitchFamily="2" charset="0"/>
              </a:rPr>
              <a:t>には、</a:t>
            </a:r>
            <a:r>
              <a:rPr lang="en-US" altLang="zh-CN" dirty="0">
                <a:effectLst/>
                <a:latin typeface="Helvetica" pitchFamily="2" charset="0"/>
              </a:rPr>
              <a:t>ESG 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が</a:t>
            </a:r>
            <a:r>
              <a:rPr lang="zh-CN" altLang="en-US" dirty="0">
                <a:effectLst/>
                <a:latin typeface="Helvetica" pitchFamily="2" charset="0"/>
              </a:rPr>
              <a:t>後回</a:t>
            </a:r>
            <a:r>
              <a:rPr lang="ja-JP" altLang="en-US">
                <a:effectLst/>
                <a:latin typeface="Helvetica" pitchFamily="2" charset="0"/>
              </a:rPr>
              <a:t>しにされ、リスクオフが</a:t>
            </a:r>
            <a:r>
              <a:rPr lang="zh-CN" altLang="en-US" dirty="0">
                <a:effectLst/>
                <a:latin typeface="Helvetica" pitchFamily="2" charset="0"/>
              </a:rPr>
              <a:t>発動</a:t>
            </a:r>
            <a:r>
              <a:rPr lang="ja-JP" altLang="en-US">
                <a:effectLst/>
                <a:latin typeface="Helvetica" pitchFamily="2" charset="0"/>
              </a:rPr>
              <a:t>されて、</a:t>
            </a:r>
            <a:r>
              <a:rPr lang="zh-CN" altLang="en-US" dirty="0">
                <a:effectLst/>
                <a:latin typeface="Helvetica" pitchFamily="2" charset="0"/>
              </a:rPr>
              <a:t>機関投資家</a:t>
            </a:r>
            <a:r>
              <a:rPr lang="ja-JP" altLang="en-US">
                <a:effectLst/>
                <a:latin typeface="Helvetica" pitchFamily="2" charset="0"/>
              </a:rPr>
              <a:t>は</a:t>
            </a:r>
            <a:r>
              <a:rPr lang="zh-CN" altLang="en-US" dirty="0">
                <a:effectLst/>
                <a:latin typeface="Helvetica" pitchFamily="2" charset="0"/>
              </a:rPr>
              <a:t>市場全体</a:t>
            </a:r>
            <a:r>
              <a:rPr lang="ja-JP" altLang="en-US">
                <a:effectLst/>
                <a:latin typeface="Helvetica" pitchFamily="2" charset="0"/>
              </a:rPr>
              <a:t>に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することになる。</a:t>
            </a:r>
            <a:r>
              <a:rPr lang="zh-CN" altLang="en-US" dirty="0">
                <a:effectLst/>
                <a:latin typeface="Helvetica" pitchFamily="2" charset="0"/>
              </a:rPr>
              <a:t>結果的</a:t>
            </a:r>
            <a:r>
              <a:rPr lang="ja-JP" altLang="en-US">
                <a:effectLst/>
                <a:latin typeface="Helvetica" pitchFamily="2" charset="0"/>
              </a:rPr>
              <a:t>に、</a:t>
            </a:r>
            <a:r>
              <a:rPr lang="en-US" altLang="zh-CN" dirty="0">
                <a:effectLst/>
                <a:latin typeface="Helvetica" pitchFamily="2" charset="0"/>
              </a:rPr>
              <a:t>ESG </a:t>
            </a:r>
            <a:r>
              <a:rPr lang="ja-JP" altLang="en-US">
                <a:effectLst/>
                <a:latin typeface="Helvetica" pitchFamily="2" charset="0"/>
              </a:rPr>
              <a:t>トータルスコアの</a:t>
            </a:r>
            <a:r>
              <a:rPr lang="zh-CN" altLang="en-US" dirty="0">
                <a:effectLst/>
                <a:latin typeface="Helvetica" pitchFamily="2" charset="0"/>
              </a:rPr>
              <a:t>高</a:t>
            </a:r>
            <a:r>
              <a:rPr lang="ja-JP" altLang="en-US">
                <a:effectLst/>
                <a:latin typeface="Helvetica" pitchFamily="2" charset="0"/>
              </a:rPr>
              <a:t>い</a:t>
            </a:r>
            <a:r>
              <a:rPr lang="zh-CN" altLang="en-US" dirty="0">
                <a:effectLst/>
                <a:latin typeface="Helvetica" pitchFamily="2" charset="0"/>
              </a:rPr>
              <a:t>第一分位</a:t>
            </a:r>
            <a:r>
              <a:rPr lang="ja-JP" altLang="en-US">
                <a:effectLst/>
                <a:latin typeface="Helvetica" pitchFamily="2" charset="0"/>
              </a:rPr>
              <a:t>のポートフォリオは</a:t>
            </a:r>
            <a:r>
              <a:rPr lang="el-GR" altLang="zh-CN" dirty="0">
                <a:effectLst/>
                <a:latin typeface="Helvetica" pitchFamily="2" charset="0"/>
              </a:rPr>
              <a:t>α 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獲得</a:t>
            </a:r>
            <a:r>
              <a:rPr lang="ja-JP" altLang="en-US">
                <a:effectLst/>
                <a:latin typeface="Helvetica" pitchFamily="2" charset="0"/>
              </a:rPr>
              <a:t>できおらず、</a:t>
            </a:r>
            <a:r>
              <a:rPr lang="zh-CN" altLang="en-US" dirty="0">
                <a:effectLst/>
                <a:latin typeface="Helvetica" pitchFamily="2" charset="0"/>
              </a:rPr>
              <a:t>統計的</a:t>
            </a:r>
            <a:r>
              <a:rPr lang="ja-JP" altLang="en-US">
                <a:effectLst/>
                <a:latin typeface="Helvetica" pitchFamily="2" charset="0"/>
              </a:rPr>
              <a:t>にも</a:t>
            </a:r>
            <a:r>
              <a:rPr lang="zh-CN" altLang="en-US" dirty="0">
                <a:effectLst/>
                <a:latin typeface="Helvetica" pitchFamily="2" charset="0"/>
              </a:rPr>
              <a:t>有意的</a:t>
            </a:r>
            <a:r>
              <a:rPr lang="ja-JP" altLang="en-US">
                <a:effectLst/>
                <a:latin typeface="Helvetica" pitchFamily="2" charset="0"/>
              </a:rPr>
              <a:t>ではなかった。また、</a:t>
            </a:r>
            <a:r>
              <a:rPr lang="zh-CN" altLang="en-US" dirty="0">
                <a:effectLst/>
                <a:latin typeface="Helvetica" pitchFamily="2" charset="0"/>
              </a:rPr>
              <a:t>近年</a:t>
            </a:r>
            <a:r>
              <a:rPr lang="en-US" altLang="zh-CN" dirty="0">
                <a:effectLst/>
                <a:latin typeface="Helvetica" pitchFamily="2" charset="0"/>
              </a:rPr>
              <a:t>ESG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がホットトピックでありながら、</a:t>
            </a:r>
            <a:r>
              <a:rPr lang="el-GR" altLang="zh-CN" dirty="0">
                <a:effectLst/>
                <a:latin typeface="Helvetica" pitchFamily="2" charset="0"/>
              </a:rPr>
              <a:t>α</a:t>
            </a:r>
            <a:r>
              <a:rPr lang="ja-JP" altLang="en-US">
                <a:effectLst/>
                <a:latin typeface="Helvetica" pitchFamily="2" charset="0"/>
              </a:rPr>
              <a:t>を</a:t>
            </a:r>
            <a:r>
              <a:rPr lang="zh-CN" altLang="en-US" dirty="0">
                <a:effectLst/>
                <a:latin typeface="Helvetica" pitchFamily="2" charset="0"/>
              </a:rPr>
              <a:t>確認</a:t>
            </a:r>
            <a:r>
              <a:rPr lang="ja-JP" altLang="en-US">
                <a:effectLst/>
                <a:latin typeface="Helvetica" pitchFamily="2" charset="0"/>
              </a:rPr>
              <a:t>できてなかった</a:t>
            </a:r>
            <a:r>
              <a:rPr lang="zh-CN" altLang="en-US" dirty="0">
                <a:effectLst/>
                <a:latin typeface="Helvetica" pitchFamily="2" charset="0"/>
              </a:rPr>
              <a:t>理由</a:t>
            </a:r>
            <a:r>
              <a:rPr lang="ja-JP" altLang="en-US">
                <a:effectLst/>
                <a:latin typeface="Helvetica" pitchFamily="2" charset="0"/>
              </a:rPr>
              <a:t>は</a:t>
            </a:r>
            <a:r>
              <a:rPr lang="en-US" altLang="zh-CN" dirty="0">
                <a:effectLst/>
                <a:latin typeface="Helvetica" pitchFamily="2" charset="0"/>
              </a:rPr>
              <a:t>ESG</a:t>
            </a:r>
            <a:r>
              <a:rPr lang="zh-CN" altLang="en-US" dirty="0">
                <a:effectLst/>
                <a:latin typeface="Helvetica" pitchFamily="2" charset="0"/>
              </a:rPr>
              <a:t>投資</a:t>
            </a:r>
            <a:r>
              <a:rPr lang="ja-JP" altLang="en-US">
                <a:effectLst/>
                <a:latin typeface="Helvetica" pitchFamily="2" charset="0"/>
              </a:rPr>
              <a:t>の</a:t>
            </a:r>
            <a:r>
              <a:rPr lang="zh-CN" altLang="en-US" dirty="0">
                <a:effectLst/>
                <a:latin typeface="Helvetica" pitchFamily="2" charset="0"/>
              </a:rPr>
              <a:t>各項目</a:t>
            </a:r>
            <a:r>
              <a:rPr lang="ja-JP" altLang="en-US">
                <a:effectLst/>
                <a:latin typeface="Helvetica" pitchFamily="2" charset="0"/>
              </a:rPr>
              <a:t>に</a:t>
            </a:r>
            <a:r>
              <a:rPr lang="zh-CN" altLang="en-US" dirty="0">
                <a:effectLst/>
                <a:latin typeface="Helvetica" pitchFamily="2" charset="0"/>
              </a:rPr>
              <a:t>存在</a:t>
            </a:r>
            <a:r>
              <a:rPr lang="ja-JP" altLang="en-US">
                <a:effectLst/>
                <a:latin typeface="Helvetica" pitchFamily="2" charset="0"/>
              </a:rPr>
              <a:t>している</a:t>
            </a:r>
            <a:r>
              <a:rPr lang="zh-CN" altLang="en-US" dirty="0">
                <a:effectLst/>
                <a:latin typeface="Helvetica" pitchFamily="2" charset="0"/>
              </a:rPr>
              <a:t>恣意性</a:t>
            </a:r>
            <a:r>
              <a:rPr lang="ja-JP" altLang="en-US">
                <a:effectLst/>
                <a:latin typeface="Helvetica" pitchFamily="2" charset="0"/>
              </a:rPr>
              <a:t>にあるのではないかと</a:t>
            </a:r>
            <a:r>
              <a:rPr lang="zh-CN" altLang="en-US" dirty="0">
                <a:effectLst/>
                <a:latin typeface="Helvetica" pitchFamily="2" charset="0"/>
              </a:rPr>
              <a:t>考</a:t>
            </a:r>
            <a:r>
              <a:rPr lang="ja-JP" altLang="en-US">
                <a:effectLst/>
                <a:latin typeface="Helvetica" pitchFamily="2" charset="0"/>
              </a:rPr>
              <a:t>える。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57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7058075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参考文献</a:t>
            </a:r>
            <a:r>
              <a:rPr kumimoji="1" lang="en-US" altLang="zh-CN" sz="3200" dirty="0">
                <a:latin typeface="+mj-ea"/>
              </a:rPr>
              <a:t>/</a:t>
            </a:r>
            <a:r>
              <a:rPr kumimoji="1" lang="zh-CN" altLang="en-US" sz="3200" dirty="0"/>
              <a:t>参考ホームページ</a:t>
            </a:r>
            <a:r>
              <a:rPr kumimoji="1" lang="en-US" altLang="zh-CN" sz="3200" dirty="0">
                <a:latin typeface="+mj-ea"/>
              </a:rPr>
              <a:t>/</a:t>
            </a:r>
            <a:r>
              <a:rPr kumimoji="1" lang="zh-CN" altLang="en-US" sz="3200" dirty="0"/>
              <a:t>データベース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0E751-C769-3D08-E318-77F0D262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778" y="1337492"/>
            <a:ext cx="10521222" cy="5147857"/>
          </a:xfrm>
        </p:spPr>
        <p:txBody>
          <a:bodyPr>
            <a:normAutofit fontScale="92500" lnSpcReduction="20000"/>
          </a:bodyPr>
          <a:lstStyle/>
          <a:p>
            <a:r>
              <a:rPr kumimoji="1" lang="zh-CN" altLang="en-US" sz="1400" dirty="0">
                <a:latin typeface="+mj-ea"/>
                <a:ea typeface="+mj-ea"/>
              </a:rPr>
              <a:t>橋本英樹（</a:t>
            </a:r>
            <a:r>
              <a:rPr kumimoji="1" lang="en-US" altLang="zh-CN" sz="1400" dirty="0">
                <a:latin typeface="+mj-ea"/>
                <a:ea typeface="+mj-ea"/>
              </a:rPr>
              <a:t>2020</a:t>
            </a:r>
            <a:r>
              <a:rPr kumimoji="1" lang="zh-CN" altLang="en-US" sz="1400" dirty="0">
                <a:latin typeface="+mj-ea"/>
                <a:ea typeface="+mj-ea"/>
              </a:rPr>
              <a:t>）「</a:t>
            </a:r>
            <a:r>
              <a:rPr kumimoji="1" lang="en-US" altLang="zh-CN" sz="1400" dirty="0">
                <a:latin typeface="+mj-ea"/>
                <a:ea typeface="+mj-ea"/>
              </a:rPr>
              <a:t>ESG</a:t>
            </a:r>
            <a:r>
              <a:rPr kumimoji="1" lang="zh-CN" altLang="en-US" sz="1400" dirty="0">
                <a:latin typeface="+mj-ea"/>
                <a:ea typeface="+mj-ea"/>
              </a:rPr>
              <a:t>スコアと株式リターンのパフォーマンス検証」 第</a:t>
            </a:r>
            <a:r>
              <a:rPr kumimoji="1" lang="en-US" altLang="zh-CN" sz="1400" dirty="0">
                <a:latin typeface="+mj-ea"/>
                <a:ea typeface="+mj-ea"/>
              </a:rPr>
              <a:t>53</a:t>
            </a:r>
            <a:r>
              <a:rPr kumimoji="1" lang="zh-CN" altLang="en-US" sz="1400" dirty="0">
                <a:latin typeface="+mj-ea"/>
                <a:ea typeface="+mj-ea"/>
              </a:rPr>
              <a:t>回ジャフィー大会発表論文（株式会社</a:t>
            </a:r>
            <a:r>
              <a:rPr kumimoji="1" lang="en-US" altLang="zh-CN" sz="1400" dirty="0">
                <a:latin typeface="+mj-ea"/>
                <a:ea typeface="+mj-ea"/>
              </a:rPr>
              <a:t>QUICK</a:t>
            </a:r>
            <a:r>
              <a:rPr kumimoji="1" lang="zh-CN" altLang="en-US" sz="1400" dirty="0">
                <a:latin typeface="+mj-ea"/>
                <a:ea typeface="+mj-ea"/>
              </a:rPr>
              <a:t>）</a:t>
            </a:r>
            <a:endParaRPr kumimoji="1" lang="en-US" altLang="zh-CN" sz="1400" dirty="0">
              <a:latin typeface="+mj-ea"/>
              <a:ea typeface="+mj-ea"/>
            </a:endParaRPr>
          </a:p>
          <a:p>
            <a:r>
              <a:rPr kumimoji="1" lang="zh-CN" altLang="en-US" sz="1400" dirty="0">
                <a:latin typeface="+mj-ea"/>
                <a:ea typeface="+mj-ea"/>
              </a:rPr>
              <a:t>花村信也（</a:t>
            </a:r>
            <a:r>
              <a:rPr kumimoji="1" lang="en-US" altLang="zh-CN" sz="1400" dirty="0">
                <a:latin typeface="+mj-ea"/>
                <a:ea typeface="+mj-ea"/>
              </a:rPr>
              <a:t>2020</a:t>
            </a:r>
            <a:r>
              <a:rPr kumimoji="1" lang="zh-CN" altLang="en-US" sz="1400" dirty="0">
                <a:latin typeface="+mj-ea"/>
                <a:ea typeface="+mj-ea"/>
              </a:rPr>
              <a:t>）「</a:t>
            </a:r>
            <a:r>
              <a:rPr kumimoji="1" lang="en-US" altLang="zh-CN" sz="1400" dirty="0">
                <a:latin typeface="+mj-ea"/>
                <a:ea typeface="+mj-ea"/>
              </a:rPr>
              <a:t>ESG</a:t>
            </a:r>
            <a:r>
              <a:rPr kumimoji="1" lang="zh-CN" altLang="en-US" sz="1400" dirty="0">
                <a:latin typeface="+mj-ea"/>
                <a:ea typeface="+mj-ea"/>
              </a:rPr>
              <a:t>投資のリスクプレミアム」</a:t>
            </a:r>
            <a:r>
              <a:rPr kumimoji="1" lang="en-US" altLang="zh-CN" sz="1400" dirty="0">
                <a:latin typeface="+mj-ea"/>
                <a:ea typeface="+mj-ea"/>
              </a:rPr>
              <a:t>『</a:t>
            </a:r>
            <a:r>
              <a:rPr kumimoji="1" lang="zh-CN" altLang="en-US" sz="1400" dirty="0">
                <a:latin typeface="+mj-ea"/>
                <a:ea typeface="+mj-ea"/>
              </a:rPr>
              <a:t>立命館経営学</a:t>
            </a:r>
            <a:r>
              <a:rPr kumimoji="1" lang="en-US" altLang="zh-CN" sz="1400" dirty="0">
                <a:latin typeface="+mj-ea"/>
                <a:ea typeface="+mj-ea"/>
              </a:rPr>
              <a:t>』</a:t>
            </a:r>
            <a:r>
              <a:rPr kumimoji="1" lang="zh-CN" altLang="en-US" sz="1400" dirty="0">
                <a:latin typeface="+mj-ea"/>
                <a:ea typeface="+mj-ea"/>
              </a:rPr>
              <a:t>第</a:t>
            </a:r>
            <a:r>
              <a:rPr kumimoji="1" lang="en-US" altLang="zh-CN" sz="1400" dirty="0">
                <a:latin typeface="+mj-ea"/>
                <a:ea typeface="+mj-ea"/>
              </a:rPr>
              <a:t>59</a:t>
            </a:r>
            <a:r>
              <a:rPr kumimoji="1" lang="zh-CN" altLang="en-US" sz="1400" dirty="0">
                <a:latin typeface="+mj-ea"/>
                <a:ea typeface="+mj-ea"/>
              </a:rPr>
              <a:t>券</a:t>
            </a:r>
            <a:r>
              <a:rPr kumimoji="1" lang="ja-JP" altLang="en-US" sz="1400">
                <a:latin typeface="+mj-ea"/>
                <a:ea typeface="+mj-ea"/>
              </a:rPr>
              <a:t>　第１号</a:t>
            </a:r>
            <a:endParaRPr kumimoji="1" lang="en-US" altLang="ja-JP" sz="1400" dirty="0">
              <a:latin typeface="+mj-ea"/>
              <a:ea typeface="+mj-ea"/>
            </a:endParaRPr>
          </a:p>
          <a:p>
            <a:r>
              <a:rPr kumimoji="1" lang="zh-CN" altLang="en-US" sz="1400" dirty="0">
                <a:latin typeface="+mj-ea"/>
                <a:ea typeface="+mj-ea"/>
              </a:rPr>
              <a:t>前田</a:t>
            </a:r>
            <a:r>
              <a:rPr kumimoji="1" lang="ja-JP" altLang="en-US" sz="1400">
                <a:latin typeface="+mj-ea"/>
                <a:ea typeface="+mj-ea"/>
              </a:rPr>
              <a:t>泰</a:t>
            </a:r>
            <a:r>
              <a:rPr kumimoji="1" lang="zh-CN" altLang="en-US" sz="1400" dirty="0">
                <a:latin typeface="+mj-ea"/>
                <a:ea typeface="+mj-ea"/>
              </a:rPr>
              <a:t>伸（</a:t>
            </a:r>
            <a:r>
              <a:rPr kumimoji="1" lang="en-US" altLang="zh-CN" sz="1400" dirty="0">
                <a:latin typeface="+mj-ea"/>
                <a:ea typeface="+mj-ea"/>
              </a:rPr>
              <a:t>2020.10)</a:t>
            </a:r>
            <a:r>
              <a:rPr kumimoji="1" lang="zh-CN" altLang="en-US" sz="1400" dirty="0">
                <a:latin typeface="+mj-ea"/>
                <a:ea typeface="+mj-ea"/>
              </a:rPr>
              <a:t>「回帰分析における</a:t>
            </a:r>
            <a:r>
              <a:rPr kumimoji="1" lang="en-US" altLang="zh-CN" sz="1400" dirty="0">
                <a:latin typeface="+mj-ea"/>
                <a:ea typeface="+mj-ea"/>
              </a:rPr>
              <a:t>t</a:t>
            </a:r>
            <a:r>
              <a:rPr kumimoji="1" lang="zh-CN" altLang="en-US" sz="1400" dirty="0">
                <a:latin typeface="+mj-ea"/>
                <a:ea typeface="+mj-ea"/>
              </a:rPr>
              <a:t>値と</a:t>
            </a:r>
            <a:r>
              <a:rPr kumimoji="1" lang="en-US" altLang="zh-CN" sz="1400" dirty="0">
                <a:latin typeface="+mj-ea"/>
                <a:ea typeface="+mj-ea"/>
              </a:rPr>
              <a:t>p</a:t>
            </a:r>
            <a:r>
              <a:rPr kumimoji="1" lang="zh-CN" altLang="en-US" sz="1400" dirty="0">
                <a:latin typeface="+mj-ea"/>
                <a:ea typeface="+mj-ea"/>
              </a:rPr>
              <a:t>値の意味について」調査情報担当室</a:t>
            </a:r>
            <a:r>
              <a:rPr kumimoji="1" lang="ja-JP" altLang="en-US" sz="1400">
                <a:latin typeface="+mj-ea"/>
                <a:ea typeface="+mj-ea"/>
              </a:rPr>
              <a:t>，</a:t>
            </a:r>
            <a:r>
              <a:rPr kumimoji="1" lang="en-US" altLang="zh-CN" sz="1400" dirty="0">
                <a:latin typeface="+mj-ea"/>
                <a:ea typeface="+mj-ea"/>
              </a:rPr>
              <a:t>『</a:t>
            </a:r>
            <a:r>
              <a:rPr kumimoji="1" lang="zh-CN" altLang="en-US" sz="1400" dirty="0">
                <a:latin typeface="+mj-ea"/>
                <a:ea typeface="+mj-ea"/>
              </a:rPr>
              <a:t>経済のプリズム</a:t>
            </a:r>
            <a:r>
              <a:rPr kumimoji="1" lang="en-US" altLang="zh-CN" sz="1400" dirty="0">
                <a:latin typeface="+mj-ea"/>
                <a:ea typeface="+mj-ea"/>
              </a:rPr>
              <a:t>』</a:t>
            </a:r>
            <a:r>
              <a:rPr kumimoji="1" lang="zh-CN" altLang="en-US" sz="1400" dirty="0">
                <a:latin typeface="+mj-ea"/>
                <a:ea typeface="+mj-ea"/>
              </a:rPr>
              <a:t>第</a:t>
            </a:r>
            <a:r>
              <a:rPr kumimoji="1" lang="en-US" altLang="zh-CN" sz="1400" dirty="0">
                <a:latin typeface="+mj-ea"/>
                <a:ea typeface="+mj-ea"/>
              </a:rPr>
              <a:t>192</a:t>
            </a:r>
            <a:r>
              <a:rPr kumimoji="1" lang="zh-CN" altLang="en-US" sz="1400" dirty="0">
                <a:latin typeface="+mj-ea"/>
                <a:ea typeface="+mj-ea"/>
              </a:rPr>
              <a:t>号</a:t>
            </a:r>
            <a:endParaRPr kumimoji="1" lang="en-US" altLang="zh-CN" sz="1400" dirty="0">
              <a:latin typeface="+mj-ea"/>
              <a:ea typeface="+mj-ea"/>
            </a:endParaRPr>
          </a:p>
          <a:p>
            <a:r>
              <a:rPr kumimoji="1" lang="zh-CN" altLang="en-US" sz="1400" dirty="0">
                <a:latin typeface="+mj-ea"/>
                <a:ea typeface="+mj-ea"/>
              </a:rPr>
              <a:t>五藤智也（</a:t>
            </a:r>
            <a:r>
              <a:rPr kumimoji="1" lang="en-US" altLang="zh-CN" sz="1400" dirty="0">
                <a:latin typeface="+mj-ea"/>
                <a:ea typeface="+mj-ea"/>
              </a:rPr>
              <a:t>2020</a:t>
            </a:r>
            <a:r>
              <a:rPr kumimoji="1" lang="zh-CN" altLang="en-US" sz="1400" dirty="0">
                <a:latin typeface="+mj-ea"/>
                <a:ea typeface="+mj-ea"/>
              </a:rPr>
              <a:t>）「コロナ禍により</a:t>
            </a:r>
            <a:r>
              <a:rPr kumimoji="1" lang="en-US" altLang="zh-CN" sz="1400" dirty="0">
                <a:latin typeface="+mj-ea"/>
                <a:ea typeface="+mj-ea"/>
              </a:rPr>
              <a:t>ESG</a:t>
            </a:r>
            <a:r>
              <a:rPr kumimoji="1" lang="zh-CN" altLang="en-US" sz="1400" dirty="0">
                <a:latin typeface="+mj-ea"/>
                <a:ea typeface="+mj-ea"/>
              </a:rPr>
              <a:t>投資のトレンドは変化するのか」</a:t>
            </a:r>
            <a:r>
              <a:rPr kumimoji="1" lang="en-US" altLang="zh-CN" sz="1400" dirty="0">
                <a:latin typeface="+mj-ea"/>
                <a:ea typeface="+mj-ea"/>
              </a:rPr>
              <a:t>Mercer</a:t>
            </a:r>
          </a:p>
          <a:p>
            <a:r>
              <a:rPr kumimoji="1" lang="en-US" altLang="zh-CN" sz="1400" dirty="0">
                <a:latin typeface="+mj-ea"/>
                <a:ea typeface="+mj-ea"/>
                <a:hlinkClick r:id="rId3"/>
              </a:rPr>
              <a:t>https://jp.investing.com/</a:t>
            </a:r>
            <a:r>
              <a:rPr kumimoji="1" lang="en-US" altLang="zh-CN" sz="1400" dirty="0">
                <a:latin typeface="+mj-ea"/>
                <a:ea typeface="+mj-ea"/>
              </a:rPr>
              <a:t> (investing homepage)</a:t>
            </a:r>
          </a:p>
          <a:p>
            <a:r>
              <a:rPr kumimoji="1" lang="en-US" altLang="zh-CN" sz="1400" dirty="0">
                <a:latin typeface="+mj-ea"/>
                <a:ea typeface="+mj-ea"/>
                <a:hlinkClick r:id="rId4"/>
              </a:rPr>
              <a:t>https://sdgsjapan.com/day19</a:t>
            </a:r>
            <a:r>
              <a:rPr kumimoji="1" lang="zh-CN" altLang="en-US" sz="1400" dirty="0">
                <a:latin typeface="+mj-ea"/>
                <a:ea typeface="+mj-ea"/>
              </a:rPr>
              <a:t>（</a:t>
            </a:r>
            <a:r>
              <a:rPr kumimoji="1" lang="en-US" altLang="zh-CN" sz="1400" dirty="0">
                <a:latin typeface="+mj-ea"/>
                <a:ea typeface="+mj-ea"/>
              </a:rPr>
              <a:t>© SDG E</a:t>
            </a:r>
            <a:r>
              <a:rPr kumimoji="1" lang="ja-JP" altLang="en-US" sz="1400">
                <a:latin typeface="+mj-ea"/>
                <a:ea typeface="+mj-ea"/>
              </a:rPr>
              <a:t>ラーニング・</a:t>
            </a:r>
            <a:r>
              <a:rPr kumimoji="1" lang="zh-CN" altLang="en-US" sz="1400" dirty="0">
                <a:latin typeface="+mj-ea"/>
                <a:ea typeface="+mj-ea"/>
              </a:rPr>
              <a:t>研修・</a:t>
            </a:r>
            <a:r>
              <a:rPr kumimoji="1" lang="ja-JP" altLang="en-US" sz="1400">
                <a:latin typeface="+mj-ea"/>
                <a:ea typeface="+mj-ea"/>
              </a:rPr>
              <a:t>コンサルティング</a:t>
            </a:r>
            <a:r>
              <a:rPr kumimoji="1" lang="en-US" altLang="ja-JP" sz="1400" dirty="0">
                <a:latin typeface="+mj-ea"/>
                <a:ea typeface="+mj-ea"/>
              </a:rPr>
              <a:t>【</a:t>
            </a:r>
            <a:r>
              <a:rPr kumimoji="1" lang="zh-CN" altLang="en-US" sz="1400" dirty="0">
                <a:latin typeface="+mj-ea"/>
                <a:ea typeface="+mj-ea"/>
              </a:rPr>
              <a:t>一般社団法人</a:t>
            </a:r>
            <a:r>
              <a:rPr kumimoji="1" lang="en-US" altLang="zh-CN" sz="1400" dirty="0">
                <a:latin typeface="+mj-ea"/>
                <a:ea typeface="+mj-ea"/>
              </a:rPr>
              <a:t>SDGs</a:t>
            </a:r>
            <a:r>
              <a:rPr kumimoji="1" lang="ja-JP" altLang="en-US" sz="1400">
                <a:latin typeface="+mj-ea"/>
                <a:ea typeface="+mj-ea"/>
              </a:rPr>
              <a:t>アントレプレナーズ</a:t>
            </a:r>
            <a:r>
              <a:rPr kumimoji="1" lang="en-US" altLang="ja-JP" sz="1400" dirty="0">
                <a:latin typeface="+mj-ea"/>
                <a:ea typeface="+mj-ea"/>
              </a:rPr>
              <a:t>】 </a:t>
            </a:r>
          </a:p>
          <a:p>
            <a:pPr marL="0" indent="0">
              <a:buNone/>
            </a:pPr>
            <a:r>
              <a:rPr kumimoji="1" lang="ja-JP" altLang="en-US" sz="1400">
                <a:latin typeface="+mj-ea"/>
                <a:ea typeface="+mj-ea"/>
              </a:rPr>
              <a:t>　</a:t>
            </a:r>
            <a:r>
              <a:rPr kumimoji="1" lang="en-US" altLang="zh-CN" sz="1400" dirty="0">
                <a:latin typeface="+mj-ea"/>
                <a:ea typeface="+mj-ea"/>
              </a:rPr>
              <a:t>Powered by </a:t>
            </a:r>
            <a:r>
              <a:rPr kumimoji="1" lang="en-US" altLang="zh-CN" sz="1400" dirty="0" err="1">
                <a:latin typeface="+mj-ea"/>
                <a:ea typeface="+mj-ea"/>
              </a:rPr>
              <a:t>Emanon</a:t>
            </a:r>
            <a:r>
              <a:rPr kumimoji="1" lang="zh-CN" altLang="en-US" sz="1400" dirty="0">
                <a:latin typeface="+mj-ea"/>
                <a:ea typeface="+mj-ea"/>
              </a:rPr>
              <a:t>）</a:t>
            </a:r>
            <a:endParaRPr kumimoji="1" lang="en-US" altLang="zh-CN" sz="1400" dirty="0">
              <a:latin typeface="+mj-ea"/>
              <a:ea typeface="+mj-ea"/>
            </a:endParaRPr>
          </a:p>
          <a:p>
            <a:r>
              <a:rPr kumimoji="1" lang="en-US" altLang="zh-CN" sz="1400" dirty="0">
                <a:latin typeface="+mj-ea"/>
                <a:ea typeface="+mj-ea"/>
                <a:hlinkClick r:id="rId5"/>
              </a:rPr>
              <a:t>https://app.esgbook.com/companies</a:t>
            </a:r>
            <a:r>
              <a:rPr kumimoji="1" lang="en-US" altLang="zh-CN" sz="1400" dirty="0">
                <a:latin typeface="+mj-ea"/>
                <a:ea typeface="+mj-ea"/>
              </a:rPr>
              <a:t>  (ESG BOOK HOMEPAGE)</a:t>
            </a:r>
          </a:p>
          <a:p>
            <a:r>
              <a:rPr kumimoji="1" lang="en-US" altLang="zh-CN" sz="1400" dirty="0">
                <a:latin typeface="+mj-ea"/>
                <a:ea typeface="+mj-ea"/>
                <a:hlinkClick r:id="rId6"/>
              </a:rPr>
              <a:t>https://nextfunds.jp/lineup/1321/#tab-summary</a:t>
            </a:r>
            <a:r>
              <a:rPr kumimoji="1" lang="en-US" altLang="zh-CN" sz="1400" dirty="0">
                <a:latin typeface="+mj-ea"/>
                <a:ea typeface="+mj-ea"/>
              </a:rPr>
              <a:t> (</a:t>
            </a:r>
            <a:r>
              <a:rPr lang="zh-CN" altLang="en-US" sz="140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ＮＥＸＴ ＦＵＮＤＳ 日経２２５連動型上場投信</a:t>
            </a:r>
            <a:r>
              <a:rPr lang="en-US" altLang="zh-CN" sz="140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)</a:t>
            </a:r>
          </a:p>
          <a:p>
            <a:r>
              <a:rPr lang="zh-CN" altLang="en-US" sz="1400" dirty="0">
                <a:latin typeface="+mj-ea"/>
                <a:ea typeface="+mj-ea"/>
              </a:rPr>
              <a:t>原田</a:t>
            </a:r>
            <a:r>
              <a:rPr lang="zh-CN" altLang="en-US" sz="1400" i="0" dirty="0">
                <a:solidFill>
                  <a:srgbClr val="666666"/>
                </a:solidFill>
                <a:effectLst/>
                <a:latin typeface="+mj-ea"/>
                <a:ea typeface="+mj-ea"/>
              </a:rPr>
              <a:t>哲志</a:t>
            </a:r>
            <a:r>
              <a:rPr lang="en-US" altLang="zh-CN" sz="1400" dirty="0">
                <a:latin typeface="+mj-ea"/>
                <a:ea typeface="+mj-ea"/>
              </a:rPr>
              <a:t>(2022) . </a:t>
            </a:r>
            <a:r>
              <a:rPr lang="zh-CN" altLang="en-US" sz="1400" dirty="0">
                <a:latin typeface="+mj-ea"/>
                <a:ea typeface="+mj-ea"/>
              </a:rPr>
              <a:t>「</a:t>
            </a:r>
            <a:r>
              <a:rPr lang="en-US" altLang="zh-CN" sz="1400" dirty="0">
                <a:latin typeface="+mj-ea"/>
                <a:ea typeface="+mj-ea"/>
              </a:rPr>
              <a:t>ESG</a:t>
            </a:r>
            <a:r>
              <a:rPr lang="zh-CN" altLang="en-US" sz="1400" dirty="0">
                <a:latin typeface="+mj-ea"/>
                <a:ea typeface="+mj-ea"/>
              </a:rPr>
              <a:t>投資の近年の進展</a:t>
            </a:r>
            <a:r>
              <a:rPr lang="ja-JP" altLang="en-US" sz="1400">
                <a:latin typeface="+mj-ea"/>
                <a:ea typeface="+mj-ea"/>
              </a:rPr>
              <a:t>」 </a:t>
            </a:r>
            <a:r>
              <a:rPr lang="en-US" altLang="ja-JP" sz="1400" dirty="0">
                <a:latin typeface="+mj-ea"/>
                <a:ea typeface="+mj-ea"/>
              </a:rPr>
              <a:t>. </a:t>
            </a:r>
            <a:r>
              <a:rPr lang="zh-CN" altLang="en-US" sz="1400" dirty="0">
                <a:latin typeface="+mj-ea"/>
                <a:ea typeface="+mj-ea"/>
              </a:rPr>
              <a:t>ニッセイ基礎研究所</a:t>
            </a:r>
            <a:r>
              <a:rPr lang="en-US" altLang="zh-CN" sz="1400" dirty="0">
                <a:latin typeface="+mj-ea"/>
                <a:ea typeface="+mj-ea"/>
              </a:rPr>
              <a:t>.</a:t>
            </a:r>
          </a:p>
          <a:p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  <a:hlinkClick r:id="rId7"/>
              </a:rPr>
              <a:t>https://www.nli-research.co.jp/report/detail/id=70652?site=nli</a:t>
            </a:r>
            <a:r>
              <a:rPr lang="en-US" altLang="zh-CN" sz="1400" dirty="0">
                <a:latin typeface="+mj-ea"/>
                <a:ea typeface="+mj-ea"/>
              </a:rPr>
              <a:t> </a:t>
            </a:r>
            <a:r>
              <a:rPr lang="zh-CN" altLang="en-US" sz="1400" dirty="0">
                <a:latin typeface="+mj-ea"/>
                <a:ea typeface="+mj-ea"/>
              </a:rPr>
              <a:t>（参照 </a:t>
            </a:r>
            <a:r>
              <a:rPr lang="en-US" altLang="zh-CN" sz="1400" dirty="0">
                <a:latin typeface="+mj-ea"/>
                <a:ea typeface="+mj-ea"/>
              </a:rPr>
              <a:t>2022-01-10</a:t>
            </a:r>
            <a:r>
              <a:rPr lang="zh-CN" altLang="en-US" sz="1400" dirty="0">
                <a:latin typeface="+mj-ea"/>
                <a:ea typeface="+mj-ea"/>
              </a:rPr>
              <a:t>）</a:t>
            </a:r>
            <a:endParaRPr lang="en-US" altLang="zh-CN" sz="1400" dirty="0">
              <a:latin typeface="+mj-ea"/>
              <a:ea typeface="+mj-ea"/>
            </a:endParaRPr>
          </a:p>
          <a:p>
            <a:r>
              <a:rPr lang="zh-CN" altLang="en-US" sz="140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（図</a:t>
            </a:r>
            <a:r>
              <a:rPr lang="zh-CN" altLang="en-US" sz="1400" dirty="0">
                <a:solidFill>
                  <a:srgbClr val="333333"/>
                </a:solidFill>
                <a:latin typeface="+mj-ea"/>
                <a:ea typeface="+mj-ea"/>
              </a:rPr>
              <a:t>１）</a:t>
            </a:r>
            <a:r>
              <a:rPr lang="en-US" altLang="zh-CN" sz="1400" i="0" dirty="0">
                <a:solidFill>
                  <a:srgbClr val="333333"/>
                </a:solidFill>
                <a:effectLst/>
                <a:latin typeface="+mj-ea"/>
                <a:ea typeface="+mj-ea"/>
                <a:hlinkClick r:id="rId8"/>
              </a:rPr>
              <a:t>https://msp.c.yimg.jp/images/v2/FUTi93tXq405grZVGgDqGzK1LBLIhpRBQXjXIXwZxCJd9hzliimY7f3KAvCjij1CIZ9K9Tx9sR76PamYnEo06d-VcyvgUBy3QMCEQPV2h6I9LMwzuDyiGNSLGbXVUI4HtwUOmicl6oyFpdgql0CRoGzvJGP37dXoXuVMXwuLCEA=/pfcline2.JPG?errorImage=false</a:t>
            </a:r>
            <a:endParaRPr lang="en-US" altLang="zh-CN" sz="140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rgbClr val="333333"/>
                </a:solidFill>
                <a:latin typeface="+mj-ea"/>
                <a:ea typeface="+mj-ea"/>
              </a:rPr>
              <a:t>（図２）</a:t>
            </a:r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</a:rPr>
              <a:t>https://</a:t>
            </a:r>
            <a:r>
              <a:rPr lang="en-US" altLang="zh-CN" sz="1400" dirty="0" err="1">
                <a:solidFill>
                  <a:srgbClr val="333333"/>
                </a:solidFill>
                <a:latin typeface="+mj-ea"/>
                <a:ea typeface="+mj-ea"/>
              </a:rPr>
              <a:t>sustainablejapan.jp</a:t>
            </a:r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</a:rPr>
              <a:t>/2021/07/15/gsir-gsia-2020/64065#:~:text=2018%E5%B9%B4%E3%81%8B%E3%82%892020%E5%B9%B4,%E3%81%99%E3%82%8B%E3%81%A87.3%25%E6%88%90%E9%95%B7%E3%81%97%E3%81%BE%E3%81%97%E3%81%9F%E3%80%82</a:t>
            </a:r>
            <a:endParaRPr lang="en-US" altLang="zh-CN" sz="140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rgbClr val="333333"/>
                </a:solidFill>
                <a:latin typeface="+mj-ea"/>
                <a:ea typeface="+mj-ea"/>
              </a:rPr>
              <a:t>（図３）</a:t>
            </a:r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lang="en-US" altLang="zh-CN" sz="1400" dirty="0">
                <a:solidFill>
                  <a:srgbClr val="333333"/>
                </a:solidFill>
                <a:latin typeface="+mj-ea"/>
                <a:ea typeface="+mj-ea"/>
                <a:hlinkClick r:id="rId9"/>
              </a:rPr>
              <a:t>https://media.rakuten-sec.net/articles/-/24656</a:t>
            </a:r>
            <a:endParaRPr lang="en-US" altLang="zh-CN" sz="1400" dirty="0">
              <a:solidFill>
                <a:srgbClr val="333333"/>
              </a:solidFill>
              <a:latin typeface="+mj-ea"/>
              <a:ea typeface="+mj-ea"/>
            </a:endParaRPr>
          </a:p>
          <a:p>
            <a:r>
              <a:rPr lang="zh-CN" altLang="en-US" sz="1400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（図４）</a:t>
            </a:r>
            <a:r>
              <a:rPr lang="en-US" altLang="zh-CN" sz="1400" i="0" dirty="0">
                <a:solidFill>
                  <a:srgbClr val="333333"/>
                </a:solidFill>
                <a:effectLst/>
                <a:latin typeface="+mj-ea"/>
                <a:ea typeface="+mj-ea"/>
                <a:hlinkClick r:id="rId10"/>
              </a:rPr>
              <a:t>https://www.mof.go.jp/pri/research/seminar/fy2021</a:t>
            </a:r>
            <a:r>
              <a:rPr lang="en-US" altLang="zh-CN" sz="1600" i="0" dirty="0">
                <a:solidFill>
                  <a:srgbClr val="333333"/>
                </a:solidFill>
                <a:effectLst/>
                <a:latin typeface="+mj-ea"/>
                <a:ea typeface="+mj-ea"/>
                <a:hlinkClick r:id="rId10"/>
              </a:rPr>
              <a:t>/lm20210622.pdf</a:t>
            </a:r>
            <a:endParaRPr lang="en-US" altLang="zh-CN" sz="160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+mj-ea"/>
                <a:ea typeface="+mj-ea"/>
              </a:rPr>
              <a:t>（図５）</a:t>
            </a:r>
            <a:r>
              <a:rPr kumimoji="1" lang="en-US" altLang="zh-CN" sz="1600" dirty="0">
                <a:solidFill>
                  <a:srgbClr val="333333"/>
                </a:solidFill>
                <a:latin typeface="+mj-ea"/>
                <a:ea typeface="+mj-ea"/>
              </a:rPr>
              <a:t> </a:t>
            </a:r>
            <a:r>
              <a:rPr kumimoji="1" lang="en-US" altLang="zh-CN" sz="1600" dirty="0">
                <a:solidFill>
                  <a:srgbClr val="333333"/>
                </a:solidFill>
                <a:latin typeface="+mj-ea"/>
                <a:ea typeface="+mj-ea"/>
                <a:hlinkClick r:id="rId11"/>
              </a:rPr>
              <a:t>https://netzeronow.jp/esg</a:t>
            </a:r>
            <a:r>
              <a:rPr kumimoji="1" lang="en-US" altLang="zh-CN" sz="1600">
                <a:solidFill>
                  <a:srgbClr val="333333"/>
                </a:solidFill>
                <a:latin typeface="+mj-ea"/>
                <a:ea typeface="+mj-ea"/>
                <a:hlinkClick r:id="rId11"/>
              </a:rPr>
              <a:t>/</a:t>
            </a:r>
            <a:endParaRPr kumimoji="1" lang="en-US" altLang="zh-CN" sz="1600">
              <a:solidFill>
                <a:srgbClr val="333333"/>
              </a:solidFill>
              <a:latin typeface="+mj-ea"/>
              <a:ea typeface="+mj-ea"/>
            </a:endParaRPr>
          </a:p>
          <a:p>
            <a:endParaRPr kumimoji="1" lang="en-US" altLang="zh-CN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754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２、</a:t>
            </a:r>
            <a:r>
              <a:rPr kumimoji="1" lang="en-US" altLang="zh-CN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ESG</a:t>
            </a:r>
            <a:r>
              <a:rPr kumimoji="1" lang="zh-CN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投資とは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E532479-5AF4-2DFE-0361-B1F5FEF12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7792" y="2916665"/>
            <a:ext cx="5032124" cy="2957243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8B779E-0BF4-AE9B-1D51-E76D566C2034}"/>
              </a:ext>
            </a:extLst>
          </p:cNvPr>
          <p:cNvSpPr txBox="1"/>
          <p:nvPr/>
        </p:nvSpPr>
        <p:spPr>
          <a:xfrm>
            <a:off x="1251678" y="1424533"/>
            <a:ext cx="909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ESG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とは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：</a:t>
            </a:r>
            <a:endParaRPr kumimoji="1" lang="en-US" altLang="zh-CN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Environment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（環境）、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Social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（社会）、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Governance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（企業統治）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E9C45C-339F-A948-962E-BD78EA12AAEE}"/>
              </a:ext>
            </a:extLst>
          </p:cNvPr>
          <p:cNvSpPr txBox="1"/>
          <p:nvPr/>
        </p:nvSpPr>
        <p:spPr>
          <a:xfrm>
            <a:off x="1251678" y="2916665"/>
            <a:ext cx="550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ESG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投資とは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：</a:t>
            </a:r>
            <a:endParaRPr kumimoji="1" lang="en-US" altLang="zh-CN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株式市場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における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企業価値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を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従来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の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ような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財務的価値、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すなわちキャッシュフローや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利益率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だけでなく、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非財務的価値、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すなわち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環境、社会、企業統治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と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合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わせて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評価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する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新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しい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投資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の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方法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7F714B8C-C020-F77F-E52C-721157C832E2}"/>
              </a:ext>
            </a:extLst>
          </p:cNvPr>
          <p:cNvSpPr/>
          <p:nvPr/>
        </p:nvSpPr>
        <p:spPr>
          <a:xfrm>
            <a:off x="10221238" y="3118980"/>
            <a:ext cx="1402915" cy="61377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80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３、分析期間・分析対象</a:t>
            </a:r>
            <a:endParaRPr kumimoji="1" lang="en-US" altLang="zh-CN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0E751-C769-3D08-E318-77F0D262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highlight>
                  <a:srgbClr val="C0C0C0"/>
                </a:highlight>
              </a:rPr>
              <a:t>分析期間</a:t>
            </a:r>
            <a:r>
              <a:rPr kumimoji="1" lang="zh-CN" altLang="en-US" sz="2400" dirty="0"/>
              <a:t>：</a:t>
            </a:r>
            <a:r>
              <a:rPr kumimoji="1" lang="en-US" altLang="zh-CN" sz="2400" dirty="0"/>
              <a:t>2013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月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日</a:t>
            </a:r>
            <a:r>
              <a:rPr kumimoji="1" lang="en-US" altLang="zh-CN" sz="2400" dirty="0"/>
              <a:t>〜2022</a:t>
            </a:r>
            <a:r>
              <a:rPr kumimoji="1" lang="zh-CN" altLang="en-US" sz="2400" dirty="0"/>
              <a:t>年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月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日</a:t>
            </a:r>
            <a:endParaRPr kumimoji="1" lang="en-US" altLang="zh-CN" sz="2400" dirty="0"/>
          </a:p>
          <a:p>
            <a:pPr marL="457200" lvl="1" indent="0">
              <a:buNone/>
            </a:pPr>
            <a:r>
              <a:rPr kumimoji="1" lang="en-US" altLang="ja-JP" sz="2000" dirty="0"/>
              <a:t>		</a:t>
            </a:r>
            <a:r>
              <a:rPr kumimoji="1" lang="ja-JP" altLang="en-US" sz="2000"/>
              <a:t>　</a:t>
            </a:r>
            <a:r>
              <a:rPr kumimoji="1" lang="en-US" altLang="ja-JP" sz="2000" dirty="0"/>
              <a:t>(a)2013~2014	  (b)2015~2017    (c)2018~2019    (d)2020~2022</a:t>
            </a:r>
          </a:p>
          <a:p>
            <a:pPr marL="457200" lvl="1" indent="0">
              <a:buNone/>
            </a:pPr>
            <a:endParaRPr kumimoji="1" lang="en-US" altLang="zh-CN" sz="2000" dirty="0"/>
          </a:p>
          <a:p>
            <a:r>
              <a:rPr kumimoji="1" lang="zh-CN" altLang="en-US" sz="2400" dirty="0">
                <a:highlight>
                  <a:srgbClr val="C0C0C0"/>
                </a:highlight>
              </a:rPr>
              <a:t>分析対象</a:t>
            </a:r>
            <a:r>
              <a:rPr kumimoji="1" lang="zh-CN" altLang="en-US" sz="2400" dirty="0"/>
              <a:t>：日経平均株価</a:t>
            </a:r>
            <a:r>
              <a:rPr kumimoji="1" lang="en-US" altLang="zh-CN" sz="2400" dirty="0"/>
              <a:t>225</a:t>
            </a:r>
            <a:r>
              <a:rPr kumimoji="1" lang="zh-CN" altLang="en-US" sz="2400" dirty="0"/>
              <a:t>社登録銘柄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zh-CN" altLang="en-US" sz="2400" dirty="0">
                <a:highlight>
                  <a:srgbClr val="C0C0C0"/>
                </a:highlight>
              </a:rPr>
              <a:t>データの取得</a:t>
            </a:r>
            <a:r>
              <a:rPr kumimoji="1" lang="zh-CN" altLang="en-US" sz="2400" dirty="0"/>
              <a:t>：</a:t>
            </a:r>
            <a:r>
              <a:rPr kumimoji="1" lang="en-US" altLang="zh-CN" sz="2400" dirty="0" err="1"/>
              <a:t>Investing.com</a:t>
            </a:r>
            <a:r>
              <a:rPr kumimoji="1" lang="ja-JP" altLang="en-US" sz="2400"/>
              <a:t>の</a:t>
            </a:r>
            <a:r>
              <a:rPr kumimoji="1" lang="zh-CN" altLang="en-US" sz="2400" dirty="0"/>
              <a:t>月次修正後終値とリターン</a:t>
            </a:r>
            <a:endParaRPr kumimoji="1" lang="en-US" altLang="zh-CN" sz="2400" dirty="0"/>
          </a:p>
          <a:p>
            <a:pPr marL="457200" lvl="1" indent="0">
              <a:buNone/>
            </a:pPr>
            <a:r>
              <a:rPr kumimoji="1" lang="zh-CN" altLang="en-US" sz="2000" dirty="0"/>
              <a:t>月次リターン</a:t>
            </a:r>
            <a:r>
              <a:rPr kumimoji="1" lang="en-US" altLang="zh-CN" sz="2000" dirty="0"/>
              <a:t>(%)</a:t>
            </a:r>
            <a:r>
              <a:rPr kumimoji="1" lang="zh-CN" altLang="en-US" sz="2000" dirty="0"/>
              <a:t>＝</a:t>
            </a:r>
            <a:r>
              <a:rPr kumimoji="1" lang="en-US" altLang="zh-CN" sz="2000" dirty="0"/>
              <a:t>{(2013</a:t>
            </a:r>
            <a:r>
              <a:rPr kumimoji="1" lang="zh-CN" altLang="en-US" sz="2000" dirty="0"/>
              <a:t>年２月末終値</a:t>
            </a:r>
            <a:r>
              <a:rPr kumimoji="1" lang="en-US" altLang="zh-CN" sz="2000" dirty="0"/>
              <a:t>−</a:t>
            </a:r>
            <a:r>
              <a:rPr kumimoji="1" lang="ja-JP" altLang="en-US" sz="2000"/>
              <a:t> </a:t>
            </a:r>
            <a:r>
              <a:rPr kumimoji="1" lang="en-US" altLang="zh-CN" sz="2000" dirty="0"/>
              <a:t>2013</a:t>
            </a:r>
            <a:r>
              <a:rPr kumimoji="1" lang="zh-CN" altLang="en-US" sz="2000" dirty="0"/>
              <a:t>年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月末終値</a:t>
            </a:r>
            <a:r>
              <a:rPr kumimoji="1" lang="en-US" altLang="zh-CN" sz="2000" dirty="0"/>
              <a:t>)/ 2013</a:t>
            </a:r>
            <a:r>
              <a:rPr kumimoji="1" lang="zh-CN" altLang="en-US" sz="2000" dirty="0"/>
              <a:t>年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月末終値</a:t>
            </a:r>
            <a:r>
              <a:rPr kumimoji="1" lang="en-US" altLang="zh-CN" sz="2000" dirty="0"/>
              <a:t>}x100</a:t>
            </a:r>
          </a:p>
        </p:txBody>
      </p:sp>
    </p:spTree>
    <p:extLst>
      <p:ext uri="{BB962C8B-B14F-4D97-AF65-F5344CB8AC3E}">
        <p14:creationId xmlns:p14="http://schemas.microsoft.com/office/powerpoint/2010/main" val="258227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B921D-5B43-46F0-E281-70A1BF6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CN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４、分析に使用する</a:t>
            </a:r>
            <a:r>
              <a:rPr kumimoji="1" lang="en-US" altLang="zh-CN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ESG</a:t>
            </a:r>
            <a:r>
              <a:rPr kumimoji="1" lang="zh-CN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トータルスコア</a:t>
            </a:r>
            <a:br>
              <a:rPr kumimoji="1" lang="en-US" altLang="zh-CN" sz="360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kumimoji="1" lang="ja-JP" altLang="en-US" sz="3600">
                <a:latin typeface="FangSong" panose="02010609060101010101" pitchFamily="49" charset="-122"/>
                <a:ea typeface="FangSong" panose="02010609060101010101" pitchFamily="49" charset="-122"/>
              </a:rPr>
              <a:t>　　</a:t>
            </a:r>
            <a:r>
              <a:rPr kumimoji="1" lang="zh-CN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の取得について</a:t>
            </a:r>
            <a:br>
              <a:rPr kumimoji="1" lang="en-US" altLang="zh-CN" sz="3600" dirty="0"/>
            </a:br>
            <a:endParaRPr kumimoji="1" lang="zh-CN" altLang="en-US" sz="36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9C70171-59ED-A329-AC85-87937CB7D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6504" y="2960529"/>
            <a:ext cx="6106427" cy="340037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53AEAB9-7EE8-217E-7CFC-B0C2156359CD}"/>
              </a:ext>
            </a:extLst>
          </p:cNvPr>
          <p:cNvSpPr txBox="1"/>
          <p:nvPr/>
        </p:nvSpPr>
        <p:spPr>
          <a:xfrm>
            <a:off x="1251677" y="2048191"/>
            <a:ext cx="843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指標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：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BOOK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独自の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トータルスコア使用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A0375A-FB97-C1FD-7AC9-453A1524D2A7}"/>
              </a:ext>
            </a:extLst>
          </p:cNvPr>
          <p:cNvSpPr txBox="1"/>
          <p:nvPr/>
        </p:nvSpPr>
        <p:spPr>
          <a:xfrm>
            <a:off x="1251678" y="3240149"/>
            <a:ext cx="4147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ESG BOOK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：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「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 Data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」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と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呼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ばれる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最大級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の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データセットであり、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世界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25,000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社以上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の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データを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掲載</a:t>
            </a:r>
            <a:r>
              <a:rPr kumimoji="1" lang="ja-JP" altLang="en-US" sz="2400">
                <a:solidFill>
                  <a:schemeClr val="bg2">
                    <a:lumMod val="50000"/>
                  </a:schemeClr>
                </a:solidFill>
              </a:rPr>
              <a:t>する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取得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：</a:t>
            </a:r>
            <a:endParaRPr kumimoji="1" lang="en-US" altLang="zh-CN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225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銘柄の月次</a:t>
            </a:r>
            <a:r>
              <a:rPr kumimoji="1" lang="en-US" altLang="zh-CN" sz="2400" dirty="0">
                <a:solidFill>
                  <a:schemeClr val="bg2">
                    <a:lumMod val="50000"/>
                  </a:schemeClr>
                </a:solidFill>
              </a:rPr>
              <a:t>ESG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トータル</a:t>
            </a:r>
            <a:endParaRPr kumimoji="1" lang="en-US" altLang="zh-CN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</a:rPr>
              <a:t>スコアを集計する</a:t>
            </a:r>
            <a:endParaRPr kumimoji="1"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kumimoji="1" lang="en-US" altLang="ja-JP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4DDBEB-4661-D198-0946-B1F1195D3867}"/>
              </a:ext>
            </a:extLst>
          </p:cNvPr>
          <p:cNvSpPr txBox="1"/>
          <p:nvPr/>
        </p:nvSpPr>
        <p:spPr>
          <a:xfrm>
            <a:off x="9949767" y="6360900"/>
            <a:ext cx="1830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bg2">
                    <a:lumMod val="50000"/>
                  </a:schemeClr>
                </a:solidFill>
              </a:rPr>
              <a:t>（例）</a:t>
            </a:r>
            <a:r>
              <a:rPr lang="en-US" altLang="zh-CN" sz="1100" b="1" i="0" dirty="0">
                <a:solidFill>
                  <a:schemeClr val="bg2">
                    <a:lumMod val="50000"/>
                  </a:schemeClr>
                </a:solidFill>
                <a:effectLst/>
                <a:latin typeface="Founders Grotesk"/>
              </a:rPr>
              <a:t> ANA HOLDINGS INC.</a:t>
            </a:r>
            <a:endParaRPr kumimoji="1" lang="zh-CN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2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89869-3BAA-ADB5-A5AE-F15ED1D0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>
                <a:latin typeface="+mj-ea"/>
              </a:rPr>
              <a:t>５</a:t>
            </a:r>
            <a:r>
              <a:rPr kumimoji="1" lang="en-US" altLang="zh-CN" sz="4000" dirty="0">
                <a:latin typeface="+mj-ea"/>
              </a:rPr>
              <a:t>-1</a:t>
            </a:r>
            <a:r>
              <a:rPr kumimoji="1" lang="zh-CN" altLang="en-US" sz="4000" dirty="0"/>
              <a:t>、分析方法（手順）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0959E-F269-F29E-AFC5-C8FDC08F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8489"/>
            <a:ext cx="10178322" cy="4201104"/>
          </a:xfrm>
        </p:spPr>
        <p:txBody>
          <a:bodyPr/>
          <a:lstStyle/>
          <a:p>
            <a:r>
              <a:rPr kumimoji="1" lang="zh-CN" altLang="en-US" dirty="0">
                <a:highlight>
                  <a:srgbClr val="C0C0C0"/>
                </a:highlight>
              </a:rPr>
              <a:t>①</a:t>
            </a:r>
            <a:r>
              <a:rPr kumimoji="1" lang="zh-CN" altLang="en-US" dirty="0"/>
              <a:t>各銘柄の月次リターンと月次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スコアを集計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>
                <a:highlight>
                  <a:srgbClr val="C0C0C0"/>
                </a:highlight>
              </a:rPr>
              <a:t>②</a:t>
            </a:r>
            <a:r>
              <a:rPr kumimoji="1" lang="zh-CN" altLang="en-US" dirty="0"/>
              <a:t>各年、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スコアを比較し数値高い順に並び替えして、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分位に分け１～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</a:t>
            </a:r>
            <a:r>
              <a:rPr kumimoji="1" lang="zh-CN" altLang="en-US" dirty="0"/>
              <a:t>ポートフォリオを作成する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</a:t>
            </a:r>
            <a:r>
              <a:rPr kumimoji="1" lang="zh-CN" altLang="en-US" dirty="0"/>
              <a:t>１分位ポートフォリオを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スコアの高いポートフォリオ、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</a:t>
            </a:r>
            <a:r>
              <a:rPr kumimoji="1" lang="en-US" altLang="zh-CN" dirty="0"/>
              <a:t>5</a:t>
            </a:r>
            <a:r>
              <a:rPr kumimoji="1" lang="zh-CN" altLang="en-US" dirty="0"/>
              <a:t>分位ポートフォリオを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スコアの低いポートフォリオとする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>
                <a:highlight>
                  <a:srgbClr val="C0C0C0"/>
                </a:highlight>
              </a:rPr>
              <a:t>③</a:t>
            </a:r>
            <a:r>
              <a:rPr kumimoji="1" lang="zh-CN" altLang="en-US" dirty="0"/>
              <a:t>各分位のポートフォリオ</a:t>
            </a:r>
            <a:r>
              <a:rPr kumimoji="1" lang="zh-CN" altLang="en-US" dirty="0">
                <a:latin typeface="+mj-ea"/>
                <a:ea typeface="+mj-ea"/>
              </a:rPr>
              <a:t>の期待収益率</a:t>
            </a:r>
            <a:r>
              <a:rPr kumimoji="1" lang="zh-CN" altLang="en-US" dirty="0"/>
              <a:t>を</a:t>
            </a:r>
            <a:r>
              <a:rPr kumimoji="1" lang="en-US" altLang="zh-CN" dirty="0"/>
              <a:t>CAPM</a:t>
            </a:r>
            <a:r>
              <a:rPr kumimoji="1" lang="zh-CN" altLang="en-US" dirty="0"/>
              <a:t>の市場ファクターで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ja-JP" altLang="en-US"/>
              <a:t>　　</a:t>
            </a:r>
            <a:r>
              <a:rPr kumimoji="1" lang="zh-CN" altLang="en-US" dirty="0"/>
              <a:t>回帰分析し、</a:t>
            </a:r>
            <a:r>
              <a:rPr kumimoji="1" lang="en-US" altLang="zh-CN" dirty="0"/>
              <a:t>ESG</a:t>
            </a:r>
            <a:r>
              <a:rPr kumimoji="1" lang="zh-CN" altLang="en-US" dirty="0"/>
              <a:t>スコアと月次リターンとの関係性を検証する</a:t>
            </a:r>
          </a:p>
        </p:txBody>
      </p:sp>
    </p:spTree>
    <p:extLst>
      <p:ext uri="{BB962C8B-B14F-4D97-AF65-F5344CB8AC3E}">
        <p14:creationId xmlns:p14="http://schemas.microsoft.com/office/powerpoint/2010/main" val="153696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19B9C-5ADC-6A8D-74F0-2BD6961B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+mj-ea"/>
              </a:rPr>
              <a:t>５</a:t>
            </a:r>
            <a:r>
              <a:rPr kumimoji="1" lang="en-US" altLang="zh-CN" sz="3600" dirty="0">
                <a:latin typeface="+mj-ea"/>
              </a:rPr>
              <a:t>–2</a:t>
            </a:r>
            <a:r>
              <a:rPr kumimoji="1" lang="zh-CN" altLang="en-US" sz="3600" dirty="0"/>
              <a:t>、分析方法（</a:t>
            </a:r>
            <a:r>
              <a:rPr kumimoji="1" lang="en-US" altLang="zh-CN" sz="3600" dirty="0">
                <a:latin typeface="+mj-ea"/>
              </a:rPr>
              <a:t>CAPM</a:t>
            </a:r>
            <a:r>
              <a:rPr kumimoji="1" lang="zh-CN" altLang="en-US" sz="3600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D7B7DC-E7F2-32E6-71D3-885C0517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1491"/>
            <a:ext cx="10178322" cy="5284123"/>
          </a:xfrm>
        </p:spPr>
        <p:txBody>
          <a:bodyPr>
            <a:norm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ジェンセンの</a:t>
            </a:r>
            <a:r>
              <a:rPr kumimoji="1" lang="en-US" altLang="zh-CN" b="1" dirty="0">
                <a:solidFill>
                  <a:srgbClr val="FF0000"/>
                </a:solidFill>
              </a:rPr>
              <a:t>α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ポートフォリオの実際のリターンが理論的に期待されるリターンに比べ、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どれぐらい上回ったかを示す指標</a:t>
            </a:r>
            <a:r>
              <a:rPr kumimoji="1" lang="ja-JP" altLang="en-US"/>
              <a:t>　（</a:t>
            </a:r>
            <a:r>
              <a:rPr kumimoji="1" lang="zh-CN" altLang="en-US" dirty="0"/>
              <a:t>みずほ）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本研究の仮説：</a:t>
            </a:r>
            <a:r>
              <a:rPr kumimoji="1" lang="en-US" altLang="zh-CN" dirty="0">
                <a:solidFill>
                  <a:srgbClr val="FF0000"/>
                </a:solidFill>
              </a:rPr>
              <a:t>ESG</a:t>
            </a:r>
            <a:r>
              <a:rPr kumimoji="1" lang="zh-CN" altLang="en-US" dirty="0">
                <a:solidFill>
                  <a:srgbClr val="FF0000"/>
                </a:solidFill>
              </a:rPr>
              <a:t>スコアが大きいければ大きいほど、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zh-CN" dirty="0">
                <a:solidFill>
                  <a:srgbClr val="FF0000"/>
                </a:solidFill>
              </a:rPr>
              <a:t>	</a:t>
            </a:r>
            <a:r>
              <a:rPr kumimoji="1" lang="ja-JP" altLang="en-US">
                <a:solidFill>
                  <a:srgbClr val="FF0000"/>
                </a:solidFill>
              </a:rPr>
              <a:t>　　　　</a:t>
            </a:r>
            <a:r>
              <a:rPr kumimoji="1" lang="en-US" altLang="zh-CN" dirty="0">
                <a:solidFill>
                  <a:srgbClr val="FF0000"/>
                </a:solidFill>
              </a:rPr>
              <a:t>α</a:t>
            </a:r>
            <a:r>
              <a:rPr kumimoji="1" lang="zh-CN" altLang="en-US" dirty="0">
                <a:solidFill>
                  <a:srgbClr val="FF0000"/>
                </a:solidFill>
              </a:rPr>
              <a:t>がより得られるのではないか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EB7980-AAF1-8885-A0D3-64B13BC2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10" y="2683622"/>
            <a:ext cx="7668490" cy="25817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2F272D-98E3-8880-7F92-81FB8DC56A72}"/>
              </a:ext>
            </a:extLst>
          </p:cNvPr>
          <p:cNvSpPr/>
          <p:nvPr/>
        </p:nvSpPr>
        <p:spPr>
          <a:xfrm>
            <a:off x="2997200" y="2810933"/>
            <a:ext cx="457200" cy="618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C8657B-BAB8-E5EA-85B5-C2E57121F5C0}"/>
              </a:ext>
            </a:extLst>
          </p:cNvPr>
          <p:cNvSpPr/>
          <p:nvPr/>
        </p:nvSpPr>
        <p:spPr>
          <a:xfrm>
            <a:off x="3776133" y="2810933"/>
            <a:ext cx="2946400" cy="6180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C39EA6AE-9DDA-7381-4A49-061B5736E3CF}"/>
              </a:ext>
            </a:extLst>
          </p:cNvPr>
          <p:cNvSpPr/>
          <p:nvPr/>
        </p:nvSpPr>
        <p:spPr>
          <a:xfrm rot="871424">
            <a:off x="2624667" y="2683622"/>
            <a:ext cx="254000" cy="27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C88E3473-9EA9-82D9-1F71-2EDACF877144}"/>
              </a:ext>
            </a:extLst>
          </p:cNvPr>
          <p:cNvSpPr/>
          <p:nvPr/>
        </p:nvSpPr>
        <p:spPr>
          <a:xfrm rot="9014888">
            <a:off x="6884827" y="2543766"/>
            <a:ext cx="254000" cy="27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AF231B-6E24-63FA-F961-075D903B2290}"/>
              </a:ext>
            </a:extLst>
          </p:cNvPr>
          <p:cNvSpPr txBox="1"/>
          <p:nvPr/>
        </p:nvSpPr>
        <p:spPr>
          <a:xfrm>
            <a:off x="1251678" y="24497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期待収益率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E86FBF-4AD1-8C07-E876-602C9D57828C}"/>
              </a:ext>
            </a:extLst>
          </p:cNvPr>
          <p:cNvSpPr txBox="1"/>
          <p:nvPr/>
        </p:nvSpPr>
        <p:spPr>
          <a:xfrm>
            <a:off x="7191489" y="226508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均衡収益率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666C2F05-DF22-5D19-D143-E92F18038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924364"/>
              </p:ext>
            </p:extLst>
          </p:nvPr>
        </p:nvGraphicFramePr>
        <p:xfrm>
          <a:off x="8414994" y="2810933"/>
          <a:ext cx="3015006" cy="308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2092169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{9B782380-9F9C-F74C-B4AF-2045AFC007A1}tf10001071</Template>
  <TotalTime>23367</TotalTime>
  <Words>3844</Words>
  <Application>Microsoft Macintosh PowerPoint</Application>
  <PresentationFormat>宽屏</PresentationFormat>
  <Paragraphs>333</Paragraphs>
  <Slides>41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2" baseType="lpstr">
      <vt:lpstr>.Hiragino Kaku Gothic Interface</vt:lpstr>
      <vt:lpstr>.HiraKakuInterface-W3</vt:lpstr>
      <vt:lpstr>等线</vt:lpstr>
      <vt:lpstr>FangSong</vt:lpstr>
      <vt:lpstr>宋体</vt:lpstr>
      <vt:lpstr>Droid Sans</vt:lpstr>
      <vt:lpstr>Founders Grotesk</vt:lpstr>
      <vt:lpstr>Meiryo</vt:lpstr>
      <vt:lpstr>Meiryo</vt:lpstr>
      <vt:lpstr>MS Gothic</vt:lpstr>
      <vt:lpstr>MuteRegular</vt:lpstr>
      <vt:lpstr>Noto Sans CJK JP</vt:lpstr>
      <vt:lpstr>UICTFontTextStyleBody</vt:lpstr>
      <vt:lpstr>游ゴシック Medium</vt:lpstr>
      <vt:lpstr>Arial</vt:lpstr>
      <vt:lpstr>Corbel</vt:lpstr>
      <vt:lpstr>Gill Sans MT</vt:lpstr>
      <vt:lpstr>Helvetica</vt:lpstr>
      <vt:lpstr>Impact</vt:lpstr>
      <vt:lpstr>Noto Sans</vt:lpstr>
      <vt:lpstr>徽章</vt:lpstr>
      <vt:lpstr>ESGスコアと日経登録銘柄株式投資 リターンのパフォーマンス検証</vt:lpstr>
      <vt:lpstr>目次</vt:lpstr>
      <vt:lpstr>はじめに</vt:lpstr>
      <vt:lpstr>１、研究背景</vt:lpstr>
      <vt:lpstr>２、ESG投資とは</vt:lpstr>
      <vt:lpstr>３、分析期間・分析対象</vt:lpstr>
      <vt:lpstr>４、分析に使用するESGトータルスコア 　　の取得について </vt:lpstr>
      <vt:lpstr>５-1、分析方法（手順）</vt:lpstr>
      <vt:lpstr>５–2、分析方法（CAPM）</vt:lpstr>
      <vt:lpstr>５–2、分析方法（CAPM） </vt:lpstr>
      <vt:lpstr>（補足）ＮＥＸＴ ＦＵＮＤＳ    日経２２５連動型上場投信の保有明細 </vt:lpstr>
      <vt:lpstr>５-2、分析方法（市場ファクター）</vt:lpstr>
      <vt:lpstr>５-2、分析方法（市場ファクター）</vt:lpstr>
      <vt:lpstr>以上 事前準備終了</vt:lpstr>
      <vt:lpstr>５-3、分析方法（①ー順位付け） </vt:lpstr>
      <vt:lpstr>５-3、分析方法（① ー順位付け）</vt:lpstr>
      <vt:lpstr>５-3、分析方法（②ー5分位の分け方）</vt:lpstr>
      <vt:lpstr>5-3、分析方法（②ー5分位への分け方）</vt:lpstr>
      <vt:lpstr>５-3、分析方法（②ー5分位の分け方）</vt:lpstr>
      <vt:lpstr>５-3、分析方法（③ー回帰分析）</vt:lpstr>
      <vt:lpstr>５-3、分析方法（③ー回帰分析）</vt:lpstr>
      <vt:lpstr>以上： データ処理終了</vt:lpstr>
      <vt:lpstr>6-1、研究結果（2013〜2022）</vt:lpstr>
      <vt:lpstr>6-1、考察（2013〜2022）</vt:lpstr>
      <vt:lpstr>6-1、考察（2013〜2022）</vt:lpstr>
      <vt:lpstr>（補足）ESG投資の７つの手法 </vt:lpstr>
      <vt:lpstr>6-2、研究結果（2013〜2014）</vt:lpstr>
      <vt:lpstr>6-2、考察（2013〜2014）</vt:lpstr>
      <vt:lpstr>6-3、研究結果（2015〜2017）</vt:lpstr>
      <vt:lpstr>6-3、考察（2015〜2017）</vt:lpstr>
      <vt:lpstr>6-4、研究結果（2018〜2019）</vt:lpstr>
      <vt:lpstr>6-4、考察（2018〜2019）</vt:lpstr>
      <vt:lpstr>6-4、考察（2018〜2019）</vt:lpstr>
      <vt:lpstr>6-4、考察（2018〜2019）</vt:lpstr>
      <vt:lpstr>6-4、考察（2018〜2019）</vt:lpstr>
      <vt:lpstr>6-5、研究結果（2020〜2022）</vt:lpstr>
      <vt:lpstr>6-5、考察（2020〜2022）</vt:lpstr>
      <vt:lpstr>6-5、考察（2020〜2022）</vt:lpstr>
      <vt:lpstr>6-5、考察（2020〜2022）</vt:lpstr>
      <vt:lpstr>７、まとめ</vt:lpstr>
      <vt:lpstr>参考文献/参考ホームページ/データベース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E班 周</dc:creator>
  <cp:lastModifiedBy>E班 周</cp:lastModifiedBy>
  <cp:revision>126</cp:revision>
  <dcterms:created xsi:type="dcterms:W3CDTF">2022-11-29T07:51:04Z</dcterms:created>
  <dcterms:modified xsi:type="dcterms:W3CDTF">2023-02-19T08:31:29Z</dcterms:modified>
</cp:coreProperties>
</file>