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71" r:id="rId5"/>
    <p:sldId id="283" r:id="rId6"/>
    <p:sldId id="272" r:id="rId7"/>
    <p:sldId id="274" r:id="rId8"/>
    <p:sldId id="291" r:id="rId9"/>
    <p:sldId id="281" r:id="rId10"/>
    <p:sldId id="293" r:id="rId11"/>
    <p:sldId id="284" r:id="rId12"/>
    <p:sldId id="276" r:id="rId13"/>
    <p:sldId id="267" r:id="rId14"/>
    <p:sldId id="268" r:id="rId15"/>
    <p:sldId id="280" r:id="rId16"/>
    <p:sldId id="259" r:id="rId17"/>
    <p:sldId id="287" r:id="rId18"/>
    <p:sldId id="294" r:id="rId19"/>
    <p:sldId id="282" r:id="rId20"/>
    <p:sldId id="278" r:id="rId21"/>
    <p:sldId id="310" r:id="rId22"/>
    <p:sldId id="285" r:id="rId23"/>
    <p:sldId id="288" r:id="rId24"/>
    <p:sldId id="289" r:id="rId25"/>
    <p:sldId id="279" r:id="rId26"/>
    <p:sldId id="295" r:id="rId27"/>
    <p:sldId id="299" r:id="rId28"/>
    <p:sldId id="301" r:id="rId29"/>
    <p:sldId id="302" r:id="rId30"/>
    <p:sldId id="300" r:id="rId31"/>
    <p:sldId id="303" r:id="rId32"/>
    <p:sldId id="304" r:id="rId33"/>
    <p:sldId id="305" r:id="rId34"/>
    <p:sldId id="296" r:id="rId35"/>
    <p:sldId id="314" r:id="rId36"/>
    <p:sldId id="311" r:id="rId37"/>
    <p:sldId id="312" r:id="rId38"/>
    <p:sldId id="313" r:id="rId39"/>
    <p:sldId id="307" r:id="rId40"/>
    <p:sldId id="308" r:id="rId41"/>
    <p:sldId id="315" r:id="rId42"/>
    <p:sldId id="286" r:id="rId43"/>
    <p:sldId id="265" r:id="rId44"/>
    <p:sldId id="266" r:id="rId45"/>
    <p:sldId id="290" r:id="rId4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934"/>
    <p:restoredTop sz="94044"/>
  </p:normalViewPr>
  <p:slideViewPr>
    <p:cSldViewPr snapToGrid="0" snapToObjects="1">
      <p:cViewPr varScale="1">
        <p:scale>
          <a:sx n="54" d="100"/>
          <a:sy n="54" d="100"/>
        </p:scale>
        <p:origin x="56" y="24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業界別平均収益率</a:t>
            </a:r>
            <a:endParaRPr lang="en-US" altLang="ja-JP"/>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Sheet1!$C$1:$C$11</c:f>
              <c:strCache>
                <c:ptCount val="11"/>
                <c:pt idx="0">
                  <c:v>15.6</c:v>
                </c:pt>
                <c:pt idx="1">
                  <c:v>15.4</c:v>
                </c:pt>
                <c:pt idx="2">
                  <c:v>13.8</c:v>
                </c:pt>
                <c:pt idx="3">
                  <c:v>13.4</c:v>
                </c:pt>
                <c:pt idx="4">
                  <c:v>12.4</c:v>
                </c:pt>
                <c:pt idx="5">
                  <c:v>10.8</c:v>
                </c:pt>
                <c:pt idx="6">
                  <c:v>10.7</c:v>
                </c:pt>
                <c:pt idx="7">
                  <c:v>10.1</c:v>
                </c:pt>
                <c:pt idx="8">
                  <c:v>9.9</c:v>
                </c:pt>
                <c:pt idx="9">
                  <c:v>9.6</c:v>
                </c:pt>
                <c:pt idx="10">
                  <c:v>9,4</c:v>
                </c:pt>
              </c:strCache>
            </c:strRef>
          </c:tx>
          <c:spPr>
            <a:solidFill>
              <a:schemeClr val="accent1"/>
            </a:solidFill>
            <a:ln>
              <a:noFill/>
            </a:ln>
            <a:effectLst/>
          </c:spPr>
          <c:invertIfNegative val="0"/>
          <c:cat>
            <c:strRef>
              <c:f>Sheet1!$B$12:$B$41</c:f>
              <c:strCache>
                <c:ptCount val="30"/>
                <c:pt idx="0">
                  <c:v>重電</c:v>
                </c:pt>
                <c:pt idx="1">
                  <c:v>半導体</c:v>
                </c:pt>
                <c:pt idx="2">
                  <c:v>金融</c:v>
                </c:pt>
                <c:pt idx="3">
                  <c:v>医療機器</c:v>
                </c:pt>
                <c:pt idx="4">
                  <c:v>葬儀</c:v>
                </c:pt>
                <c:pt idx="5">
                  <c:v>マンション</c:v>
                </c:pt>
                <c:pt idx="6">
                  <c:v>インターネット</c:v>
                </c:pt>
                <c:pt idx="7">
                  <c:v>リース</c:v>
                </c:pt>
                <c:pt idx="8">
                  <c:v>トイレタリー</c:v>
                </c:pt>
                <c:pt idx="9">
                  <c:v>人材派遣</c:v>
                </c:pt>
                <c:pt idx="10">
                  <c:v>機械</c:v>
                </c:pt>
                <c:pt idx="11">
                  <c:v>精密機器</c:v>
                </c:pt>
                <c:pt idx="12">
                  <c:v>電子部品</c:v>
                </c:pt>
                <c:pt idx="13">
                  <c:v>通信</c:v>
                </c:pt>
                <c:pt idx="14">
                  <c:v>不動産</c:v>
                </c:pt>
                <c:pt idx="15">
                  <c:v>建設機械</c:v>
                </c:pt>
                <c:pt idx="16">
                  <c:v>鉄道</c:v>
                </c:pt>
                <c:pt idx="17">
                  <c:v>スポーツクラブ</c:v>
                </c:pt>
                <c:pt idx="18">
                  <c:v>警備</c:v>
                </c:pt>
                <c:pt idx="19">
                  <c:v>ビール</c:v>
                </c:pt>
                <c:pt idx="20">
                  <c:v>土石製品</c:v>
                </c:pt>
                <c:pt idx="21">
                  <c:v>IT</c:v>
                </c:pt>
                <c:pt idx="22">
                  <c:v>化学</c:v>
                </c:pt>
                <c:pt idx="23">
                  <c:v>レジャー施設</c:v>
                </c:pt>
                <c:pt idx="24">
                  <c:v>家電</c:v>
                </c:pt>
                <c:pt idx="25">
                  <c:v>航空</c:v>
                </c:pt>
                <c:pt idx="26">
                  <c:v>カフェ</c:v>
                </c:pt>
                <c:pt idx="27">
                  <c:v>電気通信工事</c:v>
                </c:pt>
                <c:pt idx="28">
                  <c:v>中古車</c:v>
                </c:pt>
                <c:pt idx="29">
                  <c:v>OA機器</c:v>
                </c:pt>
              </c:strCache>
            </c:strRef>
          </c:cat>
          <c:val>
            <c:numRef>
              <c:f>Sheet1!$C$12:$C$41</c:f>
              <c:numCache>
                <c:formatCode>General</c:formatCode>
                <c:ptCount val="30"/>
                <c:pt idx="0">
                  <c:v>8.6999999999999993</c:v>
                </c:pt>
                <c:pt idx="1">
                  <c:v>8.6999999999999993</c:v>
                </c:pt>
                <c:pt idx="2">
                  <c:v>8.5</c:v>
                </c:pt>
                <c:pt idx="3">
                  <c:v>8.3000000000000007</c:v>
                </c:pt>
                <c:pt idx="4">
                  <c:v>8.1</c:v>
                </c:pt>
                <c:pt idx="5">
                  <c:v>7.7</c:v>
                </c:pt>
                <c:pt idx="6">
                  <c:v>7.2</c:v>
                </c:pt>
                <c:pt idx="7">
                  <c:v>7.1</c:v>
                </c:pt>
                <c:pt idx="8">
                  <c:v>6.8</c:v>
                </c:pt>
                <c:pt idx="9">
                  <c:v>6.5</c:v>
                </c:pt>
                <c:pt idx="10">
                  <c:v>6.5</c:v>
                </c:pt>
                <c:pt idx="11">
                  <c:v>6.3</c:v>
                </c:pt>
                <c:pt idx="12">
                  <c:v>6.3</c:v>
                </c:pt>
                <c:pt idx="13">
                  <c:v>6.1</c:v>
                </c:pt>
                <c:pt idx="14">
                  <c:v>6.1</c:v>
                </c:pt>
                <c:pt idx="15">
                  <c:v>6</c:v>
                </c:pt>
                <c:pt idx="16">
                  <c:v>6</c:v>
                </c:pt>
                <c:pt idx="17">
                  <c:v>5.8</c:v>
                </c:pt>
                <c:pt idx="18">
                  <c:v>5.7</c:v>
                </c:pt>
                <c:pt idx="19">
                  <c:v>5.7</c:v>
                </c:pt>
                <c:pt idx="20">
                  <c:v>5.6</c:v>
                </c:pt>
                <c:pt idx="21">
                  <c:v>5.5</c:v>
                </c:pt>
                <c:pt idx="22">
                  <c:v>5.3</c:v>
                </c:pt>
                <c:pt idx="23">
                  <c:v>5.2</c:v>
                </c:pt>
                <c:pt idx="24">
                  <c:v>5.0999999999999996</c:v>
                </c:pt>
                <c:pt idx="25">
                  <c:v>5.0999999999999996</c:v>
                </c:pt>
                <c:pt idx="26">
                  <c:v>5</c:v>
                </c:pt>
                <c:pt idx="27">
                  <c:v>5</c:v>
                </c:pt>
                <c:pt idx="28">
                  <c:v>4.8</c:v>
                </c:pt>
                <c:pt idx="29">
                  <c:v>4.7</c:v>
                </c:pt>
              </c:numCache>
            </c:numRef>
          </c:val>
          <c:extLst>
            <c:ext xmlns:c16="http://schemas.microsoft.com/office/drawing/2014/chart" uri="{C3380CC4-5D6E-409C-BE32-E72D297353CC}">
              <c16:uniqueId val="{00000000-D527-EB4D-9E9A-E4CED837FCAA}"/>
            </c:ext>
          </c:extLst>
        </c:ser>
        <c:dLbls>
          <c:showLegendKey val="0"/>
          <c:showVal val="0"/>
          <c:showCatName val="0"/>
          <c:showSerName val="0"/>
          <c:showPercent val="0"/>
          <c:showBubbleSize val="0"/>
        </c:dLbls>
        <c:gapWidth val="219"/>
        <c:overlap val="-27"/>
        <c:axId val="357487599"/>
        <c:axId val="357334799"/>
      </c:barChart>
      <c:catAx>
        <c:axId val="357487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57334799"/>
        <c:crosses val="autoZero"/>
        <c:auto val="1"/>
        <c:lblAlgn val="ctr"/>
        <c:lblOffset val="100"/>
        <c:noMultiLvlLbl val="0"/>
      </c:catAx>
      <c:valAx>
        <c:axId val="3573347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574875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8F4DD5-F378-B84B-AF9B-11DD0579C7F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2CD33CF-4366-634D-B106-F2C79367FE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39BC50F-B718-AC47-A6DC-B05B7570A8CF}"/>
              </a:ext>
            </a:extLst>
          </p:cNvPr>
          <p:cNvSpPr>
            <a:spLocks noGrp="1"/>
          </p:cNvSpPr>
          <p:nvPr>
            <p:ph type="dt" sz="half" idx="10"/>
          </p:nvPr>
        </p:nvSpPr>
        <p:spPr/>
        <p:txBody>
          <a:bodyPr/>
          <a:lstStyle/>
          <a:p>
            <a:fld id="{21E1B6D7-6827-4A48-8274-1E7619935245}" type="datetimeFigureOut">
              <a:rPr kumimoji="1" lang="ja-JP" altLang="en-US" smtClean="0"/>
              <a:t>2021/1/30</a:t>
            </a:fld>
            <a:endParaRPr kumimoji="1" lang="ja-JP" altLang="en-US"/>
          </a:p>
        </p:txBody>
      </p:sp>
      <p:sp>
        <p:nvSpPr>
          <p:cNvPr id="5" name="フッター プレースホルダー 4">
            <a:extLst>
              <a:ext uri="{FF2B5EF4-FFF2-40B4-BE49-F238E27FC236}">
                <a16:creationId xmlns:a16="http://schemas.microsoft.com/office/drawing/2014/main" id="{20C5446E-80E3-7D49-8049-95D1D384046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301A101-3810-9645-B5F2-503001BE647C}"/>
              </a:ext>
            </a:extLst>
          </p:cNvPr>
          <p:cNvSpPr>
            <a:spLocks noGrp="1"/>
          </p:cNvSpPr>
          <p:nvPr>
            <p:ph type="sldNum" sz="quarter" idx="12"/>
          </p:nvPr>
        </p:nvSpPr>
        <p:spPr/>
        <p:txBody>
          <a:bodyPr/>
          <a:lstStyle/>
          <a:p>
            <a:fld id="{C933DFCB-42A3-024A-AF62-D8E0135BCF1D}" type="slidenum">
              <a:rPr kumimoji="1" lang="ja-JP" altLang="en-US" smtClean="0"/>
              <a:t>‹#›</a:t>
            </a:fld>
            <a:endParaRPr kumimoji="1" lang="ja-JP" altLang="en-US"/>
          </a:p>
        </p:txBody>
      </p:sp>
    </p:spTree>
    <p:extLst>
      <p:ext uri="{BB962C8B-B14F-4D97-AF65-F5344CB8AC3E}">
        <p14:creationId xmlns:p14="http://schemas.microsoft.com/office/powerpoint/2010/main" val="699065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FF24EC-4A02-FC49-B2A4-A598DD2D281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07C67F9-4C65-4D44-8DFB-DA62F427E680}"/>
              </a:ext>
            </a:extLst>
          </p:cNvPr>
          <p:cNvSpPr>
            <a:spLocks noGrp="1"/>
          </p:cNvSpPr>
          <p:nvPr>
            <p:ph type="body" orient="vert" idx="1"/>
          </p:nvPr>
        </p:nvSpPr>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3C5A464-7D05-8146-85FA-4AD020BE98CA}"/>
              </a:ext>
            </a:extLst>
          </p:cNvPr>
          <p:cNvSpPr>
            <a:spLocks noGrp="1"/>
          </p:cNvSpPr>
          <p:nvPr>
            <p:ph type="dt" sz="half" idx="10"/>
          </p:nvPr>
        </p:nvSpPr>
        <p:spPr/>
        <p:txBody>
          <a:bodyPr/>
          <a:lstStyle/>
          <a:p>
            <a:fld id="{21E1B6D7-6827-4A48-8274-1E7619935245}" type="datetimeFigureOut">
              <a:rPr kumimoji="1" lang="ja-JP" altLang="en-US" smtClean="0"/>
              <a:t>2021/1/30</a:t>
            </a:fld>
            <a:endParaRPr kumimoji="1" lang="ja-JP" altLang="en-US"/>
          </a:p>
        </p:txBody>
      </p:sp>
      <p:sp>
        <p:nvSpPr>
          <p:cNvPr id="5" name="フッター プレースホルダー 4">
            <a:extLst>
              <a:ext uri="{FF2B5EF4-FFF2-40B4-BE49-F238E27FC236}">
                <a16:creationId xmlns:a16="http://schemas.microsoft.com/office/drawing/2014/main" id="{6EDC7412-7CC5-0E49-BDAD-9CB081EBA58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2F72F72-7645-4F4B-B582-840F8A9817A1}"/>
              </a:ext>
            </a:extLst>
          </p:cNvPr>
          <p:cNvSpPr>
            <a:spLocks noGrp="1"/>
          </p:cNvSpPr>
          <p:nvPr>
            <p:ph type="sldNum" sz="quarter" idx="12"/>
          </p:nvPr>
        </p:nvSpPr>
        <p:spPr/>
        <p:txBody>
          <a:bodyPr/>
          <a:lstStyle/>
          <a:p>
            <a:fld id="{C933DFCB-42A3-024A-AF62-D8E0135BCF1D}" type="slidenum">
              <a:rPr kumimoji="1" lang="ja-JP" altLang="en-US" smtClean="0"/>
              <a:t>‹#›</a:t>
            </a:fld>
            <a:endParaRPr kumimoji="1" lang="ja-JP" altLang="en-US"/>
          </a:p>
        </p:txBody>
      </p:sp>
    </p:spTree>
    <p:extLst>
      <p:ext uri="{BB962C8B-B14F-4D97-AF65-F5344CB8AC3E}">
        <p14:creationId xmlns:p14="http://schemas.microsoft.com/office/powerpoint/2010/main" val="4183772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10D0871-C263-A24A-AB02-5CBB81630E1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EDCB47E-6C83-8E46-B385-70A2B1DC8A1B}"/>
              </a:ext>
            </a:extLst>
          </p:cNvPr>
          <p:cNvSpPr>
            <a:spLocks noGrp="1"/>
          </p:cNvSpPr>
          <p:nvPr>
            <p:ph type="body" orient="vert" idx="1"/>
          </p:nvPr>
        </p:nvSpPr>
        <p:spPr>
          <a:xfrm>
            <a:off x="838200" y="365125"/>
            <a:ext cx="7734300" cy="5811838"/>
          </a:xfrm>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E46EFE1-83FC-B544-9E43-E64CBDE45D24}"/>
              </a:ext>
            </a:extLst>
          </p:cNvPr>
          <p:cNvSpPr>
            <a:spLocks noGrp="1"/>
          </p:cNvSpPr>
          <p:nvPr>
            <p:ph type="dt" sz="half" idx="10"/>
          </p:nvPr>
        </p:nvSpPr>
        <p:spPr/>
        <p:txBody>
          <a:bodyPr/>
          <a:lstStyle/>
          <a:p>
            <a:fld id="{21E1B6D7-6827-4A48-8274-1E7619935245}" type="datetimeFigureOut">
              <a:rPr kumimoji="1" lang="ja-JP" altLang="en-US" smtClean="0"/>
              <a:t>2021/1/30</a:t>
            </a:fld>
            <a:endParaRPr kumimoji="1" lang="ja-JP" altLang="en-US"/>
          </a:p>
        </p:txBody>
      </p:sp>
      <p:sp>
        <p:nvSpPr>
          <p:cNvPr id="5" name="フッター プレースホルダー 4">
            <a:extLst>
              <a:ext uri="{FF2B5EF4-FFF2-40B4-BE49-F238E27FC236}">
                <a16:creationId xmlns:a16="http://schemas.microsoft.com/office/drawing/2014/main" id="{0A529869-2C3F-B746-9C20-26E4225A11A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50F313C-43E8-3040-8B9B-63FFCBD78851}"/>
              </a:ext>
            </a:extLst>
          </p:cNvPr>
          <p:cNvSpPr>
            <a:spLocks noGrp="1"/>
          </p:cNvSpPr>
          <p:nvPr>
            <p:ph type="sldNum" sz="quarter" idx="12"/>
          </p:nvPr>
        </p:nvSpPr>
        <p:spPr/>
        <p:txBody>
          <a:bodyPr/>
          <a:lstStyle/>
          <a:p>
            <a:fld id="{C933DFCB-42A3-024A-AF62-D8E0135BCF1D}" type="slidenum">
              <a:rPr kumimoji="1" lang="ja-JP" altLang="en-US" smtClean="0"/>
              <a:t>‹#›</a:t>
            </a:fld>
            <a:endParaRPr kumimoji="1" lang="ja-JP" altLang="en-US"/>
          </a:p>
        </p:txBody>
      </p:sp>
    </p:spTree>
    <p:extLst>
      <p:ext uri="{BB962C8B-B14F-4D97-AF65-F5344CB8AC3E}">
        <p14:creationId xmlns:p14="http://schemas.microsoft.com/office/powerpoint/2010/main" val="2307975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3A001C-846C-5E4F-81C0-0F72A7DAED7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B01A3A3-3F38-7B48-9DDB-86052B839601}"/>
              </a:ext>
            </a:extLst>
          </p:cNvPr>
          <p:cNvSpPr>
            <a:spLocks noGrp="1"/>
          </p:cNvSpPr>
          <p:nvPr>
            <p:ph idx="1"/>
          </p:nvPr>
        </p:nvSpPr>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5F62B39-2490-C042-BFC4-5B4ADEC6AFB0}"/>
              </a:ext>
            </a:extLst>
          </p:cNvPr>
          <p:cNvSpPr>
            <a:spLocks noGrp="1"/>
          </p:cNvSpPr>
          <p:nvPr>
            <p:ph type="dt" sz="half" idx="10"/>
          </p:nvPr>
        </p:nvSpPr>
        <p:spPr/>
        <p:txBody>
          <a:bodyPr/>
          <a:lstStyle/>
          <a:p>
            <a:fld id="{21E1B6D7-6827-4A48-8274-1E7619935245}" type="datetimeFigureOut">
              <a:rPr kumimoji="1" lang="ja-JP" altLang="en-US" smtClean="0"/>
              <a:t>2021/1/30</a:t>
            </a:fld>
            <a:endParaRPr kumimoji="1" lang="ja-JP" altLang="en-US"/>
          </a:p>
        </p:txBody>
      </p:sp>
      <p:sp>
        <p:nvSpPr>
          <p:cNvPr id="5" name="フッター プレースホルダー 4">
            <a:extLst>
              <a:ext uri="{FF2B5EF4-FFF2-40B4-BE49-F238E27FC236}">
                <a16:creationId xmlns:a16="http://schemas.microsoft.com/office/drawing/2014/main" id="{14855D78-D38B-F848-A372-9146BCB31F3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28463F0-D923-E849-AAD9-E9F64057908C}"/>
              </a:ext>
            </a:extLst>
          </p:cNvPr>
          <p:cNvSpPr>
            <a:spLocks noGrp="1"/>
          </p:cNvSpPr>
          <p:nvPr>
            <p:ph type="sldNum" sz="quarter" idx="12"/>
          </p:nvPr>
        </p:nvSpPr>
        <p:spPr/>
        <p:txBody>
          <a:bodyPr/>
          <a:lstStyle/>
          <a:p>
            <a:fld id="{C933DFCB-42A3-024A-AF62-D8E0135BCF1D}" type="slidenum">
              <a:rPr kumimoji="1" lang="ja-JP" altLang="en-US" smtClean="0"/>
              <a:t>‹#›</a:t>
            </a:fld>
            <a:endParaRPr kumimoji="1" lang="ja-JP" altLang="en-US"/>
          </a:p>
        </p:txBody>
      </p:sp>
    </p:spTree>
    <p:extLst>
      <p:ext uri="{BB962C8B-B14F-4D97-AF65-F5344CB8AC3E}">
        <p14:creationId xmlns:p14="http://schemas.microsoft.com/office/powerpoint/2010/main" val="548250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0ADA32-376B-E74F-8742-A6A61C11CA8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AF7CC90-5663-5149-A15A-8D99158CEF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0BC4CC1-5259-7448-A869-636133F75599}"/>
              </a:ext>
            </a:extLst>
          </p:cNvPr>
          <p:cNvSpPr>
            <a:spLocks noGrp="1"/>
          </p:cNvSpPr>
          <p:nvPr>
            <p:ph type="dt" sz="half" idx="10"/>
          </p:nvPr>
        </p:nvSpPr>
        <p:spPr/>
        <p:txBody>
          <a:bodyPr/>
          <a:lstStyle/>
          <a:p>
            <a:fld id="{21E1B6D7-6827-4A48-8274-1E7619935245}" type="datetimeFigureOut">
              <a:rPr kumimoji="1" lang="ja-JP" altLang="en-US" smtClean="0"/>
              <a:t>2021/1/30</a:t>
            </a:fld>
            <a:endParaRPr kumimoji="1" lang="ja-JP" altLang="en-US"/>
          </a:p>
        </p:txBody>
      </p:sp>
      <p:sp>
        <p:nvSpPr>
          <p:cNvPr id="5" name="フッター プレースホルダー 4">
            <a:extLst>
              <a:ext uri="{FF2B5EF4-FFF2-40B4-BE49-F238E27FC236}">
                <a16:creationId xmlns:a16="http://schemas.microsoft.com/office/drawing/2014/main" id="{CD5BED95-EDD8-1E4C-B520-36366C714BA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FB49E9F-86D5-814F-8A58-7428E4A1435B}"/>
              </a:ext>
            </a:extLst>
          </p:cNvPr>
          <p:cNvSpPr>
            <a:spLocks noGrp="1"/>
          </p:cNvSpPr>
          <p:nvPr>
            <p:ph type="sldNum" sz="quarter" idx="12"/>
          </p:nvPr>
        </p:nvSpPr>
        <p:spPr/>
        <p:txBody>
          <a:bodyPr/>
          <a:lstStyle/>
          <a:p>
            <a:fld id="{C933DFCB-42A3-024A-AF62-D8E0135BCF1D}" type="slidenum">
              <a:rPr kumimoji="1" lang="ja-JP" altLang="en-US" smtClean="0"/>
              <a:t>‹#›</a:t>
            </a:fld>
            <a:endParaRPr kumimoji="1" lang="ja-JP" altLang="en-US"/>
          </a:p>
        </p:txBody>
      </p:sp>
    </p:spTree>
    <p:extLst>
      <p:ext uri="{BB962C8B-B14F-4D97-AF65-F5344CB8AC3E}">
        <p14:creationId xmlns:p14="http://schemas.microsoft.com/office/powerpoint/2010/main" val="757691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CCDAEB-5E05-4C48-A55A-D845DB2AB89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446C457-FA56-B444-997D-8BB452B495EA}"/>
              </a:ext>
            </a:extLst>
          </p:cNvPr>
          <p:cNvSpPr>
            <a:spLocks noGrp="1"/>
          </p:cNvSpPr>
          <p:nvPr>
            <p:ph sz="half" idx="1"/>
          </p:nvPr>
        </p:nvSpPr>
        <p:spPr>
          <a:xfrm>
            <a:off x="838200" y="1825625"/>
            <a:ext cx="5181600" cy="435133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2E0BFE8-44EB-9647-A6BB-48045FF1EE46}"/>
              </a:ext>
            </a:extLst>
          </p:cNvPr>
          <p:cNvSpPr>
            <a:spLocks noGrp="1"/>
          </p:cNvSpPr>
          <p:nvPr>
            <p:ph sz="half" idx="2"/>
          </p:nvPr>
        </p:nvSpPr>
        <p:spPr>
          <a:xfrm>
            <a:off x="6172200" y="1825625"/>
            <a:ext cx="5181600" cy="435133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DB396F3-12A7-D746-AE8E-D657D20598AA}"/>
              </a:ext>
            </a:extLst>
          </p:cNvPr>
          <p:cNvSpPr>
            <a:spLocks noGrp="1"/>
          </p:cNvSpPr>
          <p:nvPr>
            <p:ph type="dt" sz="half" idx="10"/>
          </p:nvPr>
        </p:nvSpPr>
        <p:spPr/>
        <p:txBody>
          <a:bodyPr/>
          <a:lstStyle/>
          <a:p>
            <a:fld id="{21E1B6D7-6827-4A48-8274-1E7619935245}" type="datetimeFigureOut">
              <a:rPr kumimoji="1" lang="ja-JP" altLang="en-US" smtClean="0"/>
              <a:t>2021/1/30</a:t>
            </a:fld>
            <a:endParaRPr kumimoji="1" lang="ja-JP" altLang="en-US"/>
          </a:p>
        </p:txBody>
      </p:sp>
      <p:sp>
        <p:nvSpPr>
          <p:cNvPr id="6" name="フッター プレースホルダー 5">
            <a:extLst>
              <a:ext uri="{FF2B5EF4-FFF2-40B4-BE49-F238E27FC236}">
                <a16:creationId xmlns:a16="http://schemas.microsoft.com/office/drawing/2014/main" id="{D6D7BF56-5E62-B34A-B08E-184B262E733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BD57714-9004-7541-B5A4-B62BF482D2A5}"/>
              </a:ext>
            </a:extLst>
          </p:cNvPr>
          <p:cNvSpPr>
            <a:spLocks noGrp="1"/>
          </p:cNvSpPr>
          <p:nvPr>
            <p:ph type="sldNum" sz="quarter" idx="12"/>
          </p:nvPr>
        </p:nvSpPr>
        <p:spPr/>
        <p:txBody>
          <a:bodyPr/>
          <a:lstStyle/>
          <a:p>
            <a:fld id="{C933DFCB-42A3-024A-AF62-D8E0135BCF1D}" type="slidenum">
              <a:rPr kumimoji="1" lang="ja-JP" altLang="en-US" smtClean="0"/>
              <a:t>‹#›</a:t>
            </a:fld>
            <a:endParaRPr kumimoji="1" lang="ja-JP" altLang="en-US"/>
          </a:p>
        </p:txBody>
      </p:sp>
    </p:spTree>
    <p:extLst>
      <p:ext uri="{BB962C8B-B14F-4D97-AF65-F5344CB8AC3E}">
        <p14:creationId xmlns:p14="http://schemas.microsoft.com/office/powerpoint/2010/main" val="3753904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D9417A-C054-E548-BB54-E557752637E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50611CB-B3BC-064C-B5FF-76797F9BB5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CEF8F7D-BD0F-5841-96C6-9931A6EBFB0A}"/>
              </a:ext>
            </a:extLst>
          </p:cNvPr>
          <p:cNvSpPr>
            <a:spLocks noGrp="1"/>
          </p:cNvSpPr>
          <p:nvPr>
            <p:ph sz="half" idx="2"/>
          </p:nvPr>
        </p:nvSpPr>
        <p:spPr>
          <a:xfrm>
            <a:off x="839788" y="2505075"/>
            <a:ext cx="5157787" cy="368458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1621A17-B65B-624D-A630-674766AF9B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コンテンツ プレースホルダー 5">
            <a:extLst>
              <a:ext uri="{FF2B5EF4-FFF2-40B4-BE49-F238E27FC236}">
                <a16:creationId xmlns:a16="http://schemas.microsoft.com/office/drawing/2014/main" id="{B12788E2-44B7-A94E-882F-EC1AEF063DE3}"/>
              </a:ext>
            </a:extLst>
          </p:cNvPr>
          <p:cNvSpPr>
            <a:spLocks noGrp="1"/>
          </p:cNvSpPr>
          <p:nvPr>
            <p:ph sz="quarter" idx="4"/>
          </p:nvPr>
        </p:nvSpPr>
        <p:spPr>
          <a:xfrm>
            <a:off x="6172200" y="2505075"/>
            <a:ext cx="5183188" cy="368458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DA86EA6-71C3-3B4E-9099-DF4168DCEDC7}"/>
              </a:ext>
            </a:extLst>
          </p:cNvPr>
          <p:cNvSpPr>
            <a:spLocks noGrp="1"/>
          </p:cNvSpPr>
          <p:nvPr>
            <p:ph type="dt" sz="half" idx="10"/>
          </p:nvPr>
        </p:nvSpPr>
        <p:spPr/>
        <p:txBody>
          <a:bodyPr/>
          <a:lstStyle/>
          <a:p>
            <a:fld id="{21E1B6D7-6827-4A48-8274-1E7619935245}" type="datetimeFigureOut">
              <a:rPr kumimoji="1" lang="ja-JP" altLang="en-US" smtClean="0"/>
              <a:t>2021/1/30</a:t>
            </a:fld>
            <a:endParaRPr kumimoji="1" lang="ja-JP" altLang="en-US"/>
          </a:p>
        </p:txBody>
      </p:sp>
      <p:sp>
        <p:nvSpPr>
          <p:cNvPr id="8" name="フッター プレースホルダー 7">
            <a:extLst>
              <a:ext uri="{FF2B5EF4-FFF2-40B4-BE49-F238E27FC236}">
                <a16:creationId xmlns:a16="http://schemas.microsoft.com/office/drawing/2014/main" id="{86567373-7FFA-7543-A894-4DADB0C021C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4F39603-8AD3-954E-BBC8-400E34C9CF49}"/>
              </a:ext>
            </a:extLst>
          </p:cNvPr>
          <p:cNvSpPr>
            <a:spLocks noGrp="1"/>
          </p:cNvSpPr>
          <p:nvPr>
            <p:ph type="sldNum" sz="quarter" idx="12"/>
          </p:nvPr>
        </p:nvSpPr>
        <p:spPr/>
        <p:txBody>
          <a:bodyPr/>
          <a:lstStyle/>
          <a:p>
            <a:fld id="{C933DFCB-42A3-024A-AF62-D8E0135BCF1D}" type="slidenum">
              <a:rPr kumimoji="1" lang="ja-JP" altLang="en-US" smtClean="0"/>
              <a:t>‹#›</a:t>
            </a:fld>
            <a:endParaRPr kumimoji="1" lang="ja-JP" altLang="en-US"/>
          </a:p>
        </p:txBody>
      </p:sp>
    </p:spTree>
    <p:extLst>
      <p:ext uri="{BB962C8B-B14F-4D97-AF65-F5344CB8AC3E}">
        <p14:creationId xmlns:p14="http://schemas.microsoft.com/office/powerpoint/2010/main" val="2173403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F8E9AD-30F5-3E41-A4F9-3AE44918FB9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AE52C8E-2299-8741-A13A-030B0BBEEB5F}"/>
              </a:ext>
            </a:extLst>
          </p:cNvPr>
          <p:cNvSpPr>
            <a:spLocks noGrp="1"/>
          </p:cNvSpPr>
          <p:nvPr>
            <p:ph type="dt" sz="half" idx="10"/>
          </p:nvPr>
        </p:nvSpPr>
        <p:spPr/>
        <p:txBody>
          <a:bodyPr/>
          <a:lstStyle/>
          <a:p>
            <a:fld id="{21E1B6D7-6827-4A48-8274-1E7619935245}" type="datetimeFigureOut">
              <a:rPr kumimoji="1" lang="ja-JP" altLang="en-US" smtClean="0"/>
              <a:t>2021/1/30</a:t>
            </a:fld>
            <a:endParaRPr kumimoji="1" lang="ja-JP" altLang="en-US"/>
          </a:p>
        </p:txBody>
      </p:sp>
      <p:sp>
        <p:nvSpPr>
          <p:cNvPr id="4" name="フッター プレースホルダー 3">
            <a:extLst>
              <a:ext uri="{FF2B5EF4-FFF2-40B4-BE49-F238E27FC236}">
                <a16:creationId xmlns:a16="http://schemas.microsoft.com/office/drawing/2014/main" id="{9598183D-614C-8844-955D-8C8FA436D2B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3E0E90A-2A62-D741-9121-087739305304}"/>
              </a:ext>
            </a:extLst>
          </p:cNvPr>
          <p:cNvSpPr>
            <a:spLocks noGrp="1"/>
          </p:cNvSpPr>
          <p:nvPr>
            <p:ph type="sldNum" sz="quarter" idx="12"/>
          </p:nvPr>
        </p:nvSpPr>
        <p:spPr/>
        <p:txBody>
          <a:bodyPr/>
          <a:lstStyle/>
          <a:p>
            <a:fld id="{C933DFCB-42A3-024A-AF62-D8E0135BCF1D}" type="slidenum">
              <a:rPr kumimoji="1" lang="ja-JP" altLang="en-US" smtClean="0"/>
              <a:t>‹#›</a:t>
            </a:fld>
            <a:endParaRPr kumimoji="1" lang="ja-JP" altLang="en-US"/>
          </a:p>
        </p:txBody>
      </p:sp>
    </p:spTree>
    <p:extLst>
      <p:ext uri="{BB962C8B-B14F-4D97-AF65-F5344CB8AC3E}">
        <p14:creationId xmlns:p14="http://schemas.microsoft.com/office/powerpoint/2010/main" val="2275207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2BC1211-4168-1C45-81A3-A16E9FD7D147}"/>
              </a:ext>
            </a:extLst>
          </p:cNvPr>
          <p:cNvSpPr>
            <a:spLocks noGrp="1"/>
          </p:cNvSpPr>
          <p:nvPr>
            <p:ph type="dt" sz="half" idx="10"/>
          </p:nvPr>
        </p:nvSpPr>
        <p:spPr/>
        <p:txBody>
          <a:bodyPr/>
          <a:lstStyle/>
          <a:p>
            <a:fld id="{21E1B6D7-6827-4A48-8274-1E7619935245}" type="datetimeFigureOut">
              <a:rPr kumimoji="1" lang="ja-JP" altLang="en-US" smtClean="0"/>
              <a:t>2021/1/30</a:t>
            </a:fld>
            <a:endParaRPr kumimoji="1" lang="ja-JP" altLang="en-US"/>
          </a:p>
        </p:txBody>
      </p:sp>
      <p:sp>
        <p:nvSpPr>
          <p:cNvPr id="3" name="フッター プレースホルダー 2">
            <a:extLst>
              <a:ext uri="{FF2B5EF4-FFF2-40B4-BE49-F238E27FC236}">
                <a16:creationId xmlns:a16="http://schemas.microsoft.com/office/drawing/2014/main" id="{255B2C7C-6F3E-8449-8813-88BD8A86C29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433CF3A-F564-BF4F-B071-BF454CF0373C}"/>
              </a:ext>
            </a:extLst>
          </p:cNvPr>
          <p:cNvSpPr>
            <a:spLocks noGrp="1"/>
          </p:cNvSpPr>
          <p:nvPr>
            <p:ph type="sldNum" sz="quarter" idx="12"/>
          </p:nvPr>
        </p:nvSpPr>
        <p:spPr/>
        <p:txBody>
          <a:bodyPr/>
          <a:lstStyle/>
          <a:p>
            <a:fld id="{C933DFCB-42A3-024A-AF62-D8E0135BCF1D}" type="slidenum">
              <a:rPr kumimoji="1" lang="ja-JP" altLang="en-US" smtClean="0"/>
              <a:t>‹#›</a:t>
            </a:fld>
            <a:endParaRPr kumimoji="1" lang="ja-JP" altLang="en-US"/>
          </a:p>
        </p:txBody>
      </p:sp>
    </p:spTree>
    <p:extLst>
      <p:ext uri="{BB962C8B-B14F-4D97-AF65-F5344CB8AC3E}">
        <p14:creationId xmlns:p14="http://schemas.microsoft.com/office/powerpoint/2010/main" val="2685500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D2F412-0A06-1142-90B3-2B8033E939C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299410B-A4E8-DF4B-8880-4486AD7EBA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A98BDA4-2DB2-BD4F-833C-03946BEAAC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2A30370-7D97-B044-89C1-53E1A27243A5}"/>
              </a:ext>
            </a:extLst>
          </p:cNvPr>
          <p:cNvSpPr>
            <a:spLocks noGrp="1"/>
          </p:cNvSpPr>
          <p:nvPr>
            <p:ph type="dt" sz="half" idx="10"/>
          </p:nvPr>
        </p:nvSpPr>
        <p:spPr/>
        <p:txBody>
          <a:bodyPr/>
          <a:lstStyle/>
          <a:p>
            <a:fld id="{21E1B6D7-6827-4A48-8274-1E7619935245}" type="datetimeFigureOut">
              <a:rPr kumimoji="1" lang="ja-JP" altLang="en-US" smtClean="0"/>
              <a:t>2021/1/30</a:t>
            </a:fld>
            <a:endParaRPr kumimoji="1" lang="ja-JP" altLang="en-US"/>
          </a:p>
        </p:txBody>
      </p:sp>
      <p:sp>
        <p:nvSpPr>
          <p:cNvPr id="6" name="フッター プレースホルダー 5">
            <a:extLst>
              <a:ext uri="{FF2B5EF4-FFF2-40B4-BE49-F238E27FC236}">
                <a16:creationId xmlns:a16="http://schemas.microsoft.com/office/drawing/2014/main" id="{6091394D-25D6-0D4B-BEEC-6E630F770E9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17BB6F6-CE65-9A40-9004-95030F5FE194}"/>
              </a:ext>
            </a:extLst>
          </p:cNvPr>
          <p:cNvSpPr>
            <a:spLocks noGrp="1"/>
          </p:cNvSpPr>
          <p:nvPr>
            <p:ph type="sldNum" sz="quarter" idx="12"/>
          </p:nvPr>
        </p:nvSpPr>
        <p:spPr/>
        <p:txBody>
          <a:bodyPr/>
          <a:lstStyle/>
          <a:p>
            <a:fld id="{C933DFCB-42A3-024A-AF62-D8E0135BCF1D}" type="slidenum">
              <a:rPr kumimoji="1" lang="ja-JP" altLang="en-US" smtClean="0"/>
              <a:t>‹#›</a:t>
            </a:fld>
            <a:endParaRPr kumimoji="1" lang="ja-JP" altLang="en-US"/>
          </a:p>
        </p:txBody>
      </p:sp>
    </p:spTree>
    <p:extLst>
      <p:ext uri="{BB962C8B-B14F-4D97-AF65-F5344CB8AC3E}">
        <p14:creationId xmlns:p14="http://schemas.microsoft.com/office/powerpoint/2010/main" val="3089361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0621C0-5FCE-4D42-A418-536E66BDBDA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3D3A6FD-5F17-7141-862E-1DDDC42393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6DEAD872-820B-C84A-A7FA-27702CFFCE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0EFCF6C-25CC-6942-BECA-1352192DDB93}"/>
              </a:ext>
            </a:extLst>
          </p:cNvPr>
          <p:cNvSpPr>
            <a:spLocks noGrp="1"/>
          </p:cNvSpPr>
          <p:nvPr>
            <p:ph type="dt" sz="half" idx="10"/>
          </p:nvPr>
        </p:nvSpPr>
        <p:spPr/>
        <p:txBody>
          <a:bodyPr/>
          <a:lstStyle/>
          <a:p>
            <a:fld id="{21E1B6D7-6827-4A48-8274-1E7619935245}" type="datetimeFigureOut">
              <a:rPr kumimoji="1" lang="ja-JP" altLang="en-US" smtClean="0"/>
              <a:t>2021/1/30</a:t>
            </a:fld>
            <a:endParaRPr kumimoji="1" lang="ja-JP" altLang="en-US"/>
          </a:p>
        </p:txBody>
      </p:sp>
      <p:sp>
        <p:nvSpPr>
          <p:cNvPr id="6" name="フッター プレースホルダー 5">
            <a:extLst>
              <a:ext uri="{FF2B5EF4-FFF2-40B4-BE49-F238E27FC236}">
                <a16:creationId xmlns:a16="http://schemas.microsoft.com/office/drawing/2014/main" id="{5BC216C6-17A5-A148-9582-1F7EA03FA74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EF4A9EA-329B-C743-A03E-8E9ACFC0B67D}"/>
              </a:ext>
            </a:extLst>
          </p:cNvPr>
          <p:cNvSpPr>
            <a:spLocks noGrp="1"/>
          </p:cNvSpPr>
          <p:nvPr>
            <p:ph type="sldNum" sz="quarter" idx="12"/>
          </p:nvPr>
        </p:nvSpPr>
        <p:spPr/>
        <p:txBody>
          <a:bodyPr/>
          <a:lstStyle/>
          <a:p>
            <a:fld id="{C933DFCB-42A3-024A-AF62-D8E0135BCF1D}" type="slidenum">
              <a:rPr kumimoji="1" lang="ja-JP" altLang="en-US" smtClean="0"/>
              <a:t>‹#›</a:t>
            </a:fld>
            <a:endParaRPr kumimoji="1" lang="ja-JP" altLang="en-US"/>
          </a:p>
        </p:txBody>
      </p:sp>
    </p:spTree>
    <p:extLst>
      <p:ext uri="{BB962C8B-B14F-4D97-AF65-F5344CB8AC3E}">
        <p14:creationId xmlns:p14="http://schemas.microsoft.com/office/powerpoint/2010/main" val="3685599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068C41D-220A-484F-AB68-8153859294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44B10A6-DEEA-AD44-98C9-F60AB84FD2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9E796C4-5308-7349-BCF1-7737DB6D0E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1B6D7-6827-4A48-8274-1E7619935245}" type="datetimeFigureOut">
              <a:rPr kumimoji="1" lang="ja-JP" altLang="en-US" smtClean="0"/>
              <a:t>2021/1/30</a:t>
            </a:fld>
            <a:endParaRPr kumimoji="1" lang="ja-JP" altLang="en-US"/>
          </a:p>
        </p:txBody>
      </p:sp>
      <p:sp>
        <p:nvSpPr>
          <p:cNvPr id="5" name="フッター プレースホルダー 4">
            <a:extLst>
              <a:ext uri="{FF2B5EF4-FFF2-40B4-BE49-F238E27FC236}">
                <a16:creationId xmlns:a16="http://schemas.microsoft.com/office/drawing/2014/main" id="{F1771F35-41F0-374F-BA34-DFB5DAD43D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DDAD3C9-4AA1-5B41-BE27-8FEA3DBF57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33DFCB-42A3-024A-AF62-D8E0135BCF1D}" type="slidenum">
              <a:rPr kumimoji="1" lang="ja-JP" altLang="en-US" smtClean="0"/>
              <a:t>‹#›</a:t>
            </a:fld>
            <a:endParaRPr kumimoji="1" lang="ja-JP" altLang="en-US"/>
          </a:p>
        </p:txBody>
      </p:sp>
    </p:spTree>
    <p:extLst>
      <p:ext uri="{BB962C8B-B14F-4D97-AF65-F5344CB8AC3E}">
        <p14:creationId xmlns:p14="http://schemas.microsoft.com/office/powerpoint/2010/main" val="2536338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mlit.go.jp/common/001283407.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docs.google.com/forms/d/1RfmZcjkfF1-VTGsZDPlll7c0hGy83bDkgHj3l5jJaYU/edit#response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s://www.staralliance.com/de/" TargetMode="External"/><Relationship Id="rId3" Type="http://schemas.openxmlformats.org/officeDocument/2006/relationships/hyperlink" Target="https://blog.btrax.com/jp/aviation-regionaljet/" TargetMode="External"/><Relationship Id="rId7" Type="http://schemas.openxmlformats.org/officeDocument/2006/relationships/hyperlink" Target="https://www.aviationwire.jp/" TargetMode="External"/><Relationship Id="rId2" Type="http://schemas.openxmlformats.org/officeDocument/2006/relationships/hyperlink" Target="https://www.free-bird.co.jp/statics/calist/alliance.asp" TargetMode="External"/><Relationship Id="rId1" Type="http://schemas.openxmlformats.org/officeDocument/2006/relationships/slideLayout" Target="../slideLayouts/slideLayout2.xml"/><Relationship Id="rId6" Type="http://schemas.openxmlformats.org/officeDocument/2006/relationships/hyperlink" Target="https://www.ana.co.jp/group/" TargetMode="External"/><Relationship Id="rId5" Type="http://schemas.openxmlformats.org/officeDocument/2006/relationships/hyperlink" Target="https://www.jal.com/ja/" TargetMode="External"/><Relationship Id="rId4" Type="http://schemas.openxmlformats.org/officeDocument/2006/relationships/hyperlink" Target="https://ohayotourism.com/alliance/"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ja.oneworld.com/" TargetMode="External"/><Relationship Id="rId7" Type="http://schemas.openxmlformats.org/officeDocument/2006/relationships/hyperlink" Target="https://gyokai-search.com/5-riritu.html" TargetMode="External"/><Relationship Id="rId2" Type="http://schemas.openxmlformats.org/officeDocument/2006/relationships/hyperlink" Target="https://www.skyteam.com/EN" TargetMode="External"/><Relationship Id="rId1" Type="http://schemas.openxmlformats.org/officeDocument/2006/relationships/slideLayout" Target="../slideLayouts/slideLayout2.xml"/><Relationship Id="rId6" Type="http://schemas.openxmlformats.org/officeDocument/2006/relationships/hyperlink" Target="https://www.mlit.go.jp/" TargetMode="External"/><Relationship Id="rId5" Type="http://schemas.openxmlformats.org/officeDocument/2006/relationships/hyperlink" Target="https://www.flypeach.com/" TargetMode="External"/><Relationship Id="rId4" Type="http://schemas.openxmlformats.org/officeDocument/2006/relationships/hyperlink" Target="https://www.flickr.com/people/14652587@N0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0DCA8B-07D0-B04A-BF49-BCA88A0D7DAD}"/>
              </a:ext>
            </a:extLst>
          </p:cNvPr>
          <p:cNvSpPr>
            <a:spLocks noGrp="1"/>
          </p:cNvSpPr>
          <p:nvPr>
            <p:ph type="ctrTitle"/>
          </p:nvPr>
        </p:nvSpPr>
        <p:spPr/>
        <p:txBody>
          <a:bodyPr/>
          <a:lstStyle/>
          <a:p>
            <a:r>
              <a:rPr kumimoji="1" lang="ja-JP" altLang="en-US"/>
              <a:t>卒業論文</a:t>
            </a:r>
          </a:p>
        </p:txBody>
      </p:sp>
      <p:sp>
        <p:nvSpPr>
          <p:cNvPr id="3" name="字幕 2">
            <a:extLst>
              <a:ext uri="{FF2B5EF4-FFF2-40B4-BE49-F238E27FC236}">
                <a16:creationId xmlns:a16="http://schemas.microsoft.com/office/drawing/2014/main" id="{6509A962-3B5D-5C42-A19A-FB1A2285C6EC}"/>
              </a:ext>
            </a:extLst>
          </p:cNvPr>
          <p:cNvSpPr>
            <a:spLocks noGrp="1"/>
          </p:cNvSpPr>
          <p:nvPr>
            <p:ph type="subTitle" idx="1"/>
          </p:nvPr>
        </p:nvSpPr>
        <p:spPr/>
        <p:txBody>
          <a:bodyPr/>
          <a:lstStyle/>
          <a:p>
            <a:r>
              <a:rPr kumimoji="1" lang="ja-JP" altLang="en-US"/>
              <a:t>法政大学　経営学部経営学科</a:t>
            </a:r>
            <a:r>
              <a:rPr kumimoji="1" lang="en-US" altLang="ja-JP" dirty="0"/>
              <a:t>4</a:t>
            </a:r>
            <a:r>
              <a:rPr kumimoji="1" lang="ja-JP" altLang="en-US"/>
              <a:t>年　岩崎翔</a:t>
            </a:r>
            <a:endParaRPr kumimoji="1" lang="en-US" altLang="ja-JP" dirty="0"/>
          </a:p>
          <a:p>
            <a:r>
              <a:rPr lang="ja-JP" altLang="en-US"/>
              <a:t>指導教員　山嵜輝</a:t>
            </a:r>
            <a:endParaRPr kumimoji="1" lang="ja-JP" altLang="en-US"/>
          </a:p>
        </p:txBody>
      </p:sp>
    </p:spTree>
    <p:extLst>
      <p:ext uri="{BB962C8B-B14F-4D97-AF65-F5344CB8AC3E}">
        <p14:creationId xmlns:p14="http://schemas.microsoft.com/office/powerpoint/2010/main" val="1117131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E0C0D0-37F6-BF42-803C-28A9762A13A0}"/>
              </a:ext>
            </a:extLst>
          </p:cNvPr>
          <p:cNvSpPr>
            <a:spLocks noGrp="1"/>
          </p:cNvSpPr>
          <p:nvPr>
            <p:ph type="title"/>
          </p:nvPr>
        </p:nvSpPr>
        <p:spPr/>
        <p:txBody>
          <a:bodyPr/>
          <a:lstStyle/>
          <a:p>
            <a:r>
              <a:rPr kumimoji="1" lang="ja-JP" altLang="en-US"/>
              <a:t>ボーイング機体</a:t>
            </a:r>
          </a:p>
        </p:txBody>
      </p:sp>
      <p:sp>
        <p:nvSpPr>
          <p:cNvPr id="3" name="コンテンツ プレースホルダー 2">
            <a:extLst>
              <a:ext uri="{FF2B5EF4-FFF2-40B4-BE49-F238E27FC236}">
                <a16:creationId xmlns:a16="http://schemas.microsoft.com/office/drawing/2014/main" id="{01D41352-DFBC-364F-BE1E-3F9576D5A3A9}"/>
              </a:ext>
            </a:extLst>
          </p:cNvPr>
          <p:cNvSpPr>
            <a:spLocks noGrp="1"/>
          </p:cNvSpPr>
          <p:nvPr>
            <p:ph idx="1"/>
          </p:nvPr>
        </p:nvSpPr>
        <p:spPr>
          <a:xfrm>
            <a:off x="838200" y="1825625"/>
            <a:ext cx="6203950" cy="4351338"/>
          </a:xfrm>
        </p:spPr>
        <p:txBody>
          <a:bodyPr/>
          <a:lstStyle/>
          <a:p>
            <a:r>
              <a:rPr kumimoji="1" lang="en-US" altLang="ja-JP" dirty="0"/>
              <a:t>B737</a:t>
            </a:r>
          </a:p>
          <a:p>
            <a:endParaRPr lang="en-US" altLang="ja-JP" dirty="0"/>
          </a:p>
          <a:p>
            <a:pPr marL="0" indent="0">
              <a:buNone/>
            </a:pPr>
            <a:endParaRPr kumimoji="1" lang="en-US" altLang="ja-JP" dirty="0"/>
          </a:p>
          <a:p>
            <a:pPr marL="0" indent="0">
              <a:buNone/>
            </a:pPr>
            <a:endParaRPr kumimoji="1" lang="en-US" altLang="ja-JP" dirty="0"/>
          </a:p>
          <a:p>
            <a:r>
              <a:rPr lang="en-US" altLang="ja-JP" dirty="0"/>
              <a:t>B767</a:t>
            </a:r>
          </a:p>
          <a:p>
            <a:pPr marL="0" indent="0">
              <a:buNone/>
            </a:pPr>
            <a:endParaRPr lang="en-US" altLang="ja-JP" dirty="0"/>
          </a:p>
          <a:p>
            <a:pPr marL="0" indent="0">
              <a:buNone/>
            </a:pPr>
            <a:endParaRPr lang="en-US" altLang="ja-JP" dirty="0"/>
          </a:p>
          <a:p>
            <a:pPr marL="0" indent="0">
              <a:buNone/>
            </a:pPr>
            <a:endParaRPr kumimoji="1" lang="en-US" altLang="ja-JP" dirty="0"/>
          </a:p>
          <a:p>
            <a:pPr marL="0" indent="0">
              <a:buNone/>
            </a:pPr>
            <a:endParaRPr kumimoji="1" lang="en-US" altLang="ja-JP" dirty="0"/>
          </a:p>
          <a:p>
            <a:pPr marL="0" indent="0">
              <a:buNone/>
            </a:pPr>
            <a:endParaRPr kumimoji="1" lang="ja-JP" altLang="en-US"/>
          </a:p>
        </p:txBody>
      </p:sp>
      <p:pic>
        <p:nvPicPr>
          <p:cNvPr id="4" name="図 3">
            <a:extLst>
              <a:ext uri="{FF2B5EF4-FFF2-40B4-BE49-F238E27FC236}">
                <a16:creationId xmlns:a16="http://schemas.microsoft.com/office/drawing/2014/main" id="{D1AA3233-FAD8-8B45-A681-CC7DE1DDA948}"/>
              </a:ext>
            </a:extLst>
          </p:cNvPr>
          <p:cNvPicPr>
            <a:picLocks noChangeAspect="1"/>
          </p:cNvPicPr>
          <p:nvPr/>
        </p:nvPicPr>
        <p:blipFill>
          <a:blip r:embed="rId2"/>
          <a:stretch>
            <a:fillRect/>
          </a:stretch>
        </p:blipFill>
        <p:spPr>
          <a:xfrm>
            <a:off x="8766592" y="1908324"/>
            <a:ext cx="3043450" cy="1531938"/>
          </a:xfrm>
          <a:prstGeom prst="rect">
            <a:avLst/>
          </a:prstGeom>
        </p:spPr>
      </p:pic>
      <p:pic>
        <p:nvPicPr>
          <p:cNvPr id="5" name="図 4">
            <a:extLst>
              <a:ext uri="{FF2B5EF4-FFF2-40B4-BE49-F238E27FC236}">
                <a16:creationId xmlns:a16="http://schemas.microsoft.com/office/drawing/2014/main" id="{00105036-7212-2441-B781-FEC08E63741B}"/>
              </a:ext>
            </a:extLst>
          </p:cNvPr>
          <p:cNvPicPr>
            <a:picLocks noChangeAspect="1"/>
          </p:cNvPicPr>
          <p:nvPr/>
        </p:nvPicPr>
        <p:blipFill>
          <a:blip r:embed="rId3"/>
          <a:stretch>
            <a:fillRect/>
          </a:stretch>
        </p:blipFill>
        <p:spPr>
          <a:xfrm>
            <a:off x="8766592" y="3937893"/>
            <a:ext cx="3194746" cy="1839612"/>
          </a:xfrm>
          <a:prstGeom prst="rect">
            <a:avLst/>
          </a:prstGeom>
        </p:spPr>
      </p:pic>
      <p:pic>
        <p:nvPicPr>
          <p:cNvPr id="6" name="図 5">
            <a:extLst>
              <a:ext uri="{FF2B5EF4-FFF2-40B4-BE49-F238E27FC236}">
                <a16:creationId xmlns:a16="http://schemas.microsoft.com/office/drawing/2014/main" id="{46ECB3F8-2FDA-E64E-8DF1-A3CAEFA629C1}"/>
              </a:ext>
            </a:extLst>
          </p:cNvPr>
          <p:cNvPicPr>
            <a:picLocks noChangeAspect="1"/>
          </p:cNvPicPr>
          <p:nvPr/>
        </p:nvPicPr>
        <p:blipFill>
          <a:blip r:embed="rId4"/>
          <a:stretch>
            <a:fillRect/>
          </a:stretch>
        </p:blipFill>
        <p:spPr>
          <a:xfrm>
            <a:off x="2837280" y="1730375"/>
            <a:ext cx="3270526" cy="1646238"/>
          </a:xfrm>
          <a:prstGeom prst="rect">
            <a:avLst/>
          </a:prstGeom>
        </p:spPr>
      </p:pic>
      <p:pic>
        <p:nvPicPr>
          <p:cNvPr id="7" name="図 6">
            <a:extLst>
              <a:ext uri="{FF2B5EF4-FFF2-40B4-BE49-F238E27FC236}">
                <a16:creationId xmlns:a16="http://schemas.microsoft.com/office/drawing/2014/main" id="{99FA4227-A041-7C46-868B-62180CC86432}"/>
              </a:ext>
            </a:extLst>
          </p:cNvPr>
          <p:cNvPicPr>
            <a:picLocks noChangeAspect="1"/>
          </p:cNvPicPr>
          <p:nvPr/>
        </p:nvPicPr>
        <p:blipFill>
          <a:blip r:embed="rId5"/>
          <a:stretch>
            <a:fillRect/>
          </a:stretch>
        </p:blipFill>
        <p:spPr>
          <a:xfrm>
            <a:off x="2834522" y="4300537"/>
            <a:ext cx="3320986" cy="1671637"/>
          </a:xfrm>
          <a:prstGeom prst="rect">
            <a:avLst/>
          </a:prstGeom>
        </p:spPr>
      </p:pic>
      <p:sp>
        <p:nvSpPr>
          <p:cNvPr id="8" name="テキスト ボックス 7">
            <a:extLst>
              <a:ext uri="{FF2B5EF4-FFF2-40B4-BE49-F238E27FC236}">
                <a16:creationId xmlns:a16="http://schemas.microsoft.com/office/drawing/2014/main" id="{7008A1D3-49C6-1147-A48D-ECB8B8282F82}"/>
              </a:ext>
            </a:extLst>
          </p:cNvPr>
          <p:cNvSpPr txBox="1"/>
          <p:nvPr/>
        </p:nvSpPr>
        <p:spPr>
          <a:xfrm>
            <a:off x="7658100" y="1871663"/>
            <a:ext cx="1215397" cy="461665"/>
          </a:xfrm>
          <a:prstGeom prst="rect">
            <a:avLst/>
          </a:prstGeom>
          <a:noFill/>
        </p:spPr>
        <p:txBody>
          <a:bodyPr wrap="none" rtlCol="0">
            <a:spAutoFit/>
          </a:bodyPr>
          <a:lstStyle/>
          <a:p>
            <a:r>
              <a:rPr kumimoji="1" lang="ja-JP" altLang="en-US" sz="2400"/>
              <a:t>・</a:t>
            </a:r>
            <a:r>
              <a:rPr kumimoji="1" lang="en-US" altLang="ja-JP" sz="2400" dirty="0"/>
              <a:t>B777</a:t>
            </a:r>
            <a:endParaRPr kumimoji="1" lang="ja-JP" altLang="en-US" sz="2400"/>
          </a:p>
        </p:txBody>
      </p:sp>
      <p:sp>
        <p:nvSpPr>
          <p:cNvPr id="9" name="テキスト ボックス 8">
            <a:extLst>
              <a:ext uri="{FF2B5EF4-FFF2-40B4-BE49-F238E27FC236}">
                <a16:creationId xmlns:a16="http://schemas.microsoft.com/office/drawing/2014/main" id="{70209681-AE09-A742-86B4-BA023EF4111D}"/>
              </a:ext>
            </a:extLst>
          </p:cNvPr>
          <p:cNvSpPr txBox="1"/>
          <p:nvPr/>
        </p:nvSpPr>
        <p:spPr>
          <a:xfrm>
            <a:off x="7658099" y="3824584"/>
            <a:ext cx="1215397" cy="461665"/>
          </a:xfrm>
          <a:prstGeom prst="rect">
            <a:avLst/>
          </a:prstGeom>
          <a:noFill/>
        </p:spPr>
        <p:txBody>
          <a:bodyPr wrap="none" rtlCol="0">
            <a:spAutoFit/>
          </a:bodyPr>
          <a:lstStyle/>
          <a:p>
            <a:r>
              <a:rPr kumimoji="1" lang="ja-JP" altLang="en-US" sz="2400"/>
              <a:t>・</a:t>
            </a:r>
            <a:r>
              <a:rPr kumimoji="1" lang="en-US" altLang="ja-JP" sz="2400" dirty="0"/>
              <a:t>B787</a:t>
            </a:r>
            <a:endParaRPr kumimoji="1" lang="ja-JP" altLang="en-US" sz="2400"/>
          </a:p>
        </p:txBody>
      </p:sp>
    </p:spTree>
    <p:extLst>
      <p:ext uri="{BB962C8B-B14F-4D97-AF65-F5344CB8AC3E}">
        <p14:creationId xmlns:p14="http://schemas.microsoft.com/office/powerpoint/2010/main" val="3952633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C9012F-D8C4-D04E-BE13-FF524C0E4009}"/>
              </a:ext>
            </a:extLst>
          </p:cNvPr>
          <p:cNvSpPr>
            <a:spLocks noGrp="1"/>
          </p:cNvSpPr>
          <p:nvPr>
            <p:ph type="title"/>
          </p:nvPr>
        </p:nvSpPr>
        <p:spPr/>
        <p:txBody>
          <a:bodyPr/>
          <a:lstStyle/>
          <a:p>
            <a:r>
              <a:rPr kumimoji="1" lang="en-US" altLang="ja-JP" dirty="0"/>
              <a:t>2</a:t>
            </a:r>
            <a:r>
              <a:rPr kumimoji="1" lang="ja-JP" altLang="en-US"/>
              <a:t>社の違い</a:t>
            </a:r>
            <a:r>
              <a:rPr kumimoji="1" lang="en-US" altLang="ja-JP" dirty="0"/>
              <a:t>(</a:t>
            </a:r>
            <a:r>
              <a:rPr kumimoji="1" lang="ja-JP" altLang="en-US"/>
              <a:t>機械の</a:t>
            </a:r>
            <a:r>
              <a:rPr lang="ja-JP" altLang="en-US"/>
              <a:t>エアバス</a:t>
            </a:r>
            <a:r>
              <a:rPr lang="en-US" altLang="ja-JP" dirty="0"/>
              <a:t>vs</a:t>
            </a:r>
            <a:r>
              <a:rPr lang="ja-JP" altLang="en-US"/>
              <a:t>人間のボーイング</a:t>
            </a:r>
            <a:r>
              <a:rPr lang="en-US" altLang="ja-JP" dirty="0"/>
              <a:t>)</a:t>
            </a:r>
            <a:endParaRPr kumimoji="1" lang="ja-JP" altLang="en-US"/>
          </a:p>
        </p:txBody>
      </p:sp>
      <p:sp>
        <p:nvSpPr>
          <p:cNvPr id="3" name="コンテンツ プレースホルダー 2">
            <a:extLst>
              <a:ext uri="{FF2B5EF4-FFF2-40B4-BE49-F238E27FC236}">
                <a16:creationId xmlns:a16="http://schemas.microsoft.com/office/drawing/2014/main" id="{D54BE46A-37EA-9847-9CB1-66AE2AC53132}"/>
              </a:ext>
            </a:extLst>
          </p:cNvPr>
          <p:cNvSpPr>
            <a:spLocks noGrp="1"/>
          </p:cNvSpPr>
          <p:nvPr>
            <p:ph idx="1"/>
          </p:nvPr>
        </p:nvSpPr>
        <p:spPr/>
        <p:txBody>
          <a:bodyPr>
            <a:normAutofit lnSpcReduction="10000"/>
          </a:bodyPr>
          <a:lstStyle/>
          <a:p>
            <a:r>
              <a:rPr lang="en-US" altLang="ja-JP" dirty="0"/>
              <a:t>1980</a:t>
            </a:r>
            <a:r>
              <a:rPr lang="ja-JP" altLang="en-US"/>
              <a:t>年代以降ヒューマンエラーであるパイロットや整備士のミスが目立った。</a:t>
            </a:r>
            <a:endParaRPr lang="en-US" altLang="ja-JP" dirty="0"/>
          </a:p>
          <a:p>
            <a:pPr marL="0" indent="0">
              <a:buNone/>
            </a:pPr>
            <a:r>
              <a:rPr lang="ja-JP" altLang="en-US"/>
              <a:t>→エアバスは自動操縦などを先駆ける。しかし事故が多発した。</a:t>
            </a:r>
            <a:endParaRPr lang="en-US" altLang="ja-JP" dirty="0"/>
          </a:p>
          <a:p>
            <a:pPr marL="0" indent="0">
              <a:buNone/>
            </a:pPr>
            <a:r>
              <a:rPr lang="en-US" altLang="ja-JP" dirty="0"/>
              <a:t>Ex)</a:t>
            </a:r>
            <a:r>
              <a:rPr lang="ja-JP" altLang="en-US"/>
              <a:t>エールフランス</a:t>
            </a:r>
            <a:r>
              <a:rPr lang="en-US" altLang="ja-JP" dirty="0"/>
              <a:t>296</a:t>
            </a:r>
            <a:r>
              <a:rPr lang="ja-JP" altLang="en-US"/>
              <a:t>便事故、アエロフロート航空</a:t>
            </a:r>
            <a:r>
              <a:rPr lang="en-US" altLang="ja-JP" dirty="0"/>
              <a:t>594</a:t>
            </a:r>
            <a:r>
              <a:rPr lang="ja-JP" altLang="en-US"/>
              <a:t>便事故</a:t>
            </a:r>
            <a:endParaRPr lang="en-US" altLang="ja-JP" dirty="0"/>
          </a:p>
          <a:p>
            <a:r>
              <a:rPr lang="ja-JP" altLang="en-US"/>
              <a:t>操縦桿</a:t>
            </a:r>
            <a:r>
              <a:rPr lang="en-US" altLang="ja-JP" dirty="0"/>
              <a:t> </a:t>
            </a:r>
            <a:r>
              <a:rPr lang="ja-JP" altLang="en-US"/>
              <a:t>エアバス</a:t>
            </a:r>
            <a:r>
              <a:rPr lang="en-US" altLang="ja-JP" dirty="0"/>
              <a:t>‥</a:t>
            </a:r>
            <a:r>
              <a:rPr lang="ja-JP" altLang="en-US"/>
              <a:t>サイドスティク</a:t>
            </a:r>
            <a:endParaRPr kumimoji="1" lang="en-US" altLang="ja-JP" dirty="0"/>
          </a:p>
          <a:p>
            <a:r>
              <a:rPr kumimoji="1" lang="ja-JP" altLang="en-US"/>
              <a:t>エアバスは</a:t>
            </a:r>
            <a:r>
              <a:rPr lang="ja-JP" altLang="en-US"/>
              <a:t>ヨーロッパの企業ということもあり環境重視</a:t>
            </a:r>
            <a:endParaRPr kumimoji="1" lang="en-US" altLang="ja-JP" dirty="0"/>
          </a:p>
          <a:p>
            <a:r>
              <a:rPr kumimoji="1" lang="ja-JP" altLang="en-US"/>
              <a:t>エアバス機の部品は各国の企業と共同で開発して販路を開拓している。</a:t>
            </a:r>
            <a:endParaRPr kumimoji="1" lang="en-US" altLang="ja-JP" dirty="0"/>
          </a:p>
          <a:p>
            <a:r>
              <a:rPr kumimoji="1" lang="ja-JP" altLang="en-US"/>
              <a:t>ハドソン川の奇跡→乗員と乗客</a:t>
            </a:r>
            <a:r>
              <a:rPr kumimoji="1" lang="en-US" altLang="ja-JP" dirty="0"/>
              <a:t>155</a:t>
            </a:r>
            <a:r>
              <a:rPr kumimoji="1" lang="ja-JP" altLang="en-US"/>
              <a:t>名全員生還、</a:t>
            </a:r>
            <a:r>
              <a:rPr lang="en-US" altLang="ja-JP" dirty="0"/>
              <a:t>A320</a:t>
            </a:r>
            <a:r>
              <a:rPr lang="ja-JP" altLang="en-US"/>
              <a:t>を操縦していたサレンバーガー機長</a:t>
            </a:r>
            <a:r>
              <a:rPr lang="en-US" altLang="ja-JP" dirty="0"/>
              <a:t>,</a:t>
            </a:r>
            <a:r>
              <a:rPr lang="ja-JP" altLang="en-US"/>
              <a:t>映画化</a:t>
            </a:r>
            <a:endParaRPr kumimoji="1" lang="en-US" altLang="ja-JP" dirty="0"/>
          </a:p>
          <a:p>
            <a:endParaRPr kumimoji="1" lang="ja-JP" altLang="en-US"/>
          </a:p>
        </p:txBody>
      </p:sp>
    </p:spTree>
    <p:extLst>
      <p:ext uri="{BB962C8B-B14F-4D97-AF65-F5344CB8AC3E}">
        <p14:creationId xmlns:p14="http://schemas.microsoft.com/office/powerpoint/2010/main" val="1893852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53C15B-3FA1-3340-91E7-511E78FA119C}"/>
              </a:ext>
            </a:extLst>
          </p:cNvPr>
          <p:cNvSpPr>
            <a:spLocks noGrp="1"/>
          </p:cNvSpPr>
          <p:nvPr>
            <p:ph type="title"/>
          </p:nvPr>
        </p:nvSpPr>
        <p:spPr/>
        <p:txBody>
          <a:bodyPr/>
          <a:lstStyle/>
          <a:p>
            <a:r>
              <a:rPr kumimoji="1" lang="ja-JP" altLang="en-US"/>
              <a:t>その他及びリージョナルジェット</a:t>
            </a:r>
            <a:r>
              <a:rPr lang="ja-JP" altLang="en-US"/>
              <a:t>など</a:t>
            </a:r>
            <a:endParaRPr kumimoji="1" lang="ja-JP" altLang="en-US"/>
          </a:p>
        </p:txBody>
      </p:sp>
      <p:sp>
        <p:nvSpPr>
          <p:cNvPr id="3" name="コンテンツ プレースホルダー 2">
            <a:extLst>
              <a:ext uri="{FF2B5EF4-FFF2-40B4-BE49-F238E27FC236}">
                <a16:creationId xmlns:a16="http://schemas.microsoft.com/office/drawing/2014/main" id="{52FCF4D0-E39D-7143-B2B3-3729426A9365}"/>
              </a:ext>
            </a:extLst>
          </p:cNvPr>
          <p:cNvSpPr>
            <a:spLocks noGrp="1"/>
          </p:cNvSpPr>
          <p:nvPr>
            <p:ph idx="1"/>
          </p:nvPr>
        </p:nvSpPr>
        <p:spPr/>
        <p:txBody>
          <a:bodyPr/>
          <a:lstStyle/>
          <a:p>
            <a:r>
              <a:rPr lang="ja-JP" altLang="en-US"/>
              <a:t>三菱スペースジェット</a:t>
            </a:r>
            <a:r>
              <a:rPr lang="en-US" altLang="ja-JP" dirty="0"/>
              <a:t>(</a:t>
            </a:r>
            <a:r>
              <a:rPr lang="ja-JP" altLang="en-US"/>
              <a:t>旧</a:t>
            </a:r>
            <a:r>
              <a:rPr lang="en-US" altLang="ja-JP" dirty="0"/>
              <a:t>MRJ)</a:t>
            </a:r>
            <a:r>
              <a:rPr lang="ja-JP" altLang="en-US"/>
              <a:t>→事実上の凍結</a:t>
            </a:r>
            <a:endParaRPr lang="en-US" altLang="ja-JP" dirty="0"/>
          </a:p>
          <a:p>
            <a:pPr marL="0" indent="0">
              <a:buNone/>
            </a:pPr>
            <a:endParaRPr lang="en-US" altLang="ja-JP" dirty="0"/>
          </a:p>
          <a:p>
            <a:r>
              <a:rPr lang="ja-JP" altLang="en-US"/>
              <a:t>エンブラエル</a:t>
            </a:r>
            <a:r>
              <a:rPr lang="en-US" altLang="ja-JP" dirty="0"/>
              <a:t>(</a:t>
            </a:r>
            <a:r>
              <a:rPr lang="ja-JP" altLang="en-US"/>
              <a:t>ブラジル</a:t>
            </a:r>
            <a:r>
              <a:rPr lang="en-US" altLang="ja-JP" dirty="0"/>
              <a:t>) </a:t>
            </a:r>
            <a:r>
              <a:rPr lang="ja-JP" altLang="en-US"/>
              <a:t>世界第</a:t>
            </a:r>
            <a:r>
              <a:rPr lang="en-US" altLang="ja-JP" dirty="0"/>
              <a:t>3</a:t>
            </a:r>
            <a:r>
              <a:rPr lang="ja-JP" altLang="en-US"/>
              <a:t>位</a:t>
            </a:r>
            <a:endParaRPr lang="en-US" altLang="ja-JP" dirty="0"/>
          </a:p>
          <a:p>
            <a:pPr marL="0" indent="0">
              <a:buNone/>
            </a:pPr>
            <a:r>
              <a:rPr lang="ja-JP" altLang="en-US"/>
              <a:t>→日本の航空会社では</a:t>
            </a:r>
            <a:r>
              <a:rPr lang="en-US" altLang="ja-JP" dirty="0"/>
              <a:t>JAL</a:t>
            </a:r>
            <a:r>
              <a:rPr lang="ja-JP" altLang="en-US"/>
              <a:t>が採用している</a:t>
            </a:r>
            <a:endParaRPr lang="en-US" altLang="ja-JP" dirty="0"/>
          </a:p>
          <a:p>
            <a:pPr marL="0" indent="0">
              <a:buNone/>
            </a:pPr>
            <a:endParaRPr lang="en-US" altLang="ja-JP" dirty="0"/>
          </a:p>
          <a:p>
            <a:r>
              <a:rPr lang="ja-JP" altLang="en-US"/>
              <a:t>ボンバルディア</a:t>
            </a:r>
            <a:r>
              <a:rPr lang="en-US" altLang="ja-JP" dirty="0"/>
              <a:t>(</a:t>
            </a:r>
            <a:r>
              <a:rPr lang="ja-JP" altLang="en-US"/>
              <a:t>カナダ</a:t>
            </a:r>
            <a:r>
              <a:rPr lang="en-US" altLang="ja-JP" dirty="0"/>
              <a:t>) </a:t>
            </a:r>
            <a:r>
              <a:rPr lang="ja-JP" altLang="en-US"/>
              <a:t>世界第</a:t>
            </a:r>
            <a:r>
              <a:rPr lang="en-US" altLang="ja-JP" dirty="0"/>
              <a:t>4</a:t>
            </a:r>
            <a:r>
              <a:rPr lang="ja-JP" altLang="en-US"/>
              <a:t>位→鉄道部門では世界最大</a:t>
            </a:r>
            <a:endParaRPr lang="en-US" altLang="ja-JP" dirty="0"/>
          </a:p>
          <a:p>
            <a:pPr marL="0" indent="0">
              <a:buNone/>
            </a:pPr>
            <a:r>
              <a:rPr lang="ja-JP" altLang="en-US"/>
              <a:t>→主に日本ではプロペラ機で多く導入されている</a:t>
            </a:r>
            <a:endParaRPr lang="en-US" altLang="ja-JP" dirty="0"/>
          </a:p>
          <a:p>
            <a:pPr marL="0" indent="0">
              <a:buNone/>
            </a:pPr>
            <a:r>
              <a:rPr lang="ja-JP" altLang="en-US"/>
              <a:t>→離島間や地方路線間などに主に使用され</a:t>
            </a:r>
            <a:endParaRPr lang="en-US" altLang="ja-JP" dirty="0"/>
          </a:p>
          <a:p>
            <a:endParaRPr lang="en-US" altLang="ja-JP" dirty="0"/>
          </a:p>
        </p:txBody>
      </p:sp>
      <p:pic>
        <p:nvPicPr>
          <p:cNvPr id="4" name="図 3">
            <a:extLst>
              <a:ext uri="{FF2B5EF4-FFF2-40B4-BE49-F238E27FC236}">
                <a16:creationId xmlns:a16="http://schemas.microsoft.com/office/drawing/2014/main" id="{3C19C7C3-AA93-2F45-AB25-684BCB9595EE}"/>
              </a:ext>
            </a:extLst>
          </p:cNvPr>
          <p:cNvPicPr>
            <a:picLocks noChangeAspect="1"/>
          </p:cNvPicPr>
          <p:nvPr/>
        </p:nvPicPr>
        <p:blipFill>
          <a:blip r:embed="rId2"/>
          <a:stretch>
            <a:fillRect/>
          </a:stretch>
        </p:blipFill>
        <p:spPr>
          <a:xfrm>
            <a:off x="8900614" y="4870477"/>
            <a:ext cx="2863755" cy="1666801"/>
          </a:xfrm>
          <a:prstGeom prst="rect">
            <a:avLst/>
          </a:prstGeom>
        </p:spPr>
      </p:pic>
    </p:spTree>
    <p:extLst>
      <p:ext uri="{BB962C8B-B14F-4D97-AF65-F5344CB8AC3E}">
        <p14:creationId xmlns:p14="http://schemas.microsoft.com/office/powerpoint/2010/main" val="4165410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72128C-080B-A246-8B36-DF76E4290BE5}"/>
              </a:ext>
            </a:extLst>
          </p:cNvPr>
          <p:cNvSpPr>
            <a:spLocks noGrp="1"/>
          </p:cNvSpPr>
          <p:nvPr>
            <p:ph type="title"/>
          </p:nvPr>
        </p:nvSpPr>
        <p:spPr/>
        <p:txBody>
          <a:bodyPr/>
          <a:lstStyle/>
          <a:p>
            <a:r>
              <a:rPr lang="ja-JP" altLang="en-US"/>
              <a:t>三章　日本の航空会社</a:t>
            </a:r>
            <a:r>
              <a:rPr lang="en-US" altLang="ja-JP" dirty="0"/>
              <a:t>(</a:t>
            </a:r>
            <a:r>
              <a:rPr lang="ja-JP" altLang="en-US"/>
              <a:t>大手</a:t>
            </a:r>
            <a:r>
              <a:rPr lang="en-US" altLang="ja-JP" dirty="0"/>
              <a:t>)</a:t>
            </a:r>
            <a:endParaRPr kumimoji="1" lang="ja-JP" altLang="en-US"/>
          </a:p>
        </p:txBody>
      </p:sp>
      <p:sp>
        <p:nvSpPr>
          <p:cNvPr id="3" name="コンテンツ プレースホルダー 2">
            <a:extLst>
              <a:ext uri="{FF2B5EF4-FFF2-40B4-BE49-F238E27FC236}">
                <a16:creationId xmlns:a16="http://schemas.microsoft.com/office/drawing/2014/main" id="{1A3981CA-336D-3240-82D8-F063B938BB24}"/>
              </a:ext>
            </a:extLst>
          </p:cNvPr>
          <p:cNvSpPr>
            <a:spLocks noGrp="1"/>
          </p:cNvSpPr>
          <p:nvPr>
            <p:ph idx="1"/>
          </p:nvPr>
        </p:nvSpPr>
        <p:spPr/>
        <p:txBody>
          <a:bodyPr/>
          <a:lstStyle/>
          <a:p>
            <a:r>
              <a:rPr lang="ja-JP" altLang="en-US"/>
              <a:t>日本航空</a:t>
            </a:r>
            <a:r>
              <a:rPr lang="en-US" altLang="ja-JP" dirty="0"/>
              <a:t>(JAL)</a:t>
            </a:r>
            <a:r>
              <a:rPr lang="ja-JP" altLang="en-US"/>
              <a:t>編　本社</a:t>
            </a:r>
            <a:r>
              <a:rPr lang="en-US" altLang="ja-JP" dirty="0"/>
              <a:t> </a:t>
            </a:r>
            <a:r>
              <a:rPr lang="ja-JP" altLang="en-US"/>
              <a:t>東京都品川</a:t>
            </a:r>
            <a:r>
              <a:rPr lang="en-US" altLang="ja-JP" dirty="0"/>
              <a:t> </a:t>
            </a:r>
          </a:p>
          <a:p>
            <a:r>
              <a:rPr lang="en-US" altLang="ja-JP" dirty="0"/>
              <a:t>1951</a:t>
            </a:r>
            <a:r>
              <a:rPr lang="ja-JP" altLang="en-US"/>
              <a:t>年設立</a:t>
            </a:r>
            <a:r>
              <a:rPr lang="en-US" altLang="ja-JP" dirty="0"/>
              <a:t>  </a:t>
            </a:r>
            <a:r>
              <a:rPr lang="ja-JP" altLang="en-US"/>
              <a:t>保有機体</a:t>
            </a:r>
            <a:r>
              <a:rPr lang="en-US" altLang="ja-JP" dirty="0"/>
              <a:t>241</a:t>
            </a:r>
            <a:r>
              <a:rPr lang="ja-JP" altLang="en-US"/>
              <a:t>機</a:t>
            </a:r>
            <a:r>
              <a:rPr lang="en-US" altLang="ja-JP" dirty="0"/>
              <a:t>  </a:t>
            </a:r>
            <a:r>
              <a:rPr lang="ja-JP" altLang="en-US"/>
              <a:t>国内線</a:t>
            </a:r>
            <a:r>
              <a:rPr lang="en-US" altLang="ja-JP" dirty="0"/>
              <a:t>127</a:t>
            </a:r>
            <a:r>
              <a:rPr lang="ja-JP" altLang="en-US"/>
              <a:t>路線</a:t>
            </a:r>
            <a:r>
              <a:rPr lang="en-US" altLang="ja-JP" dirty="0"/>
              <a:t> </a:t>
            </a:r>
            <a:r>
              <a:rPr lang="ja-JP" altLang="en-US"/>
              <a:t>国際線</a:t>
            </a:r>
            <a:r>
              <a:rPr lang="en-US" altLang="ja-JP" dirty="0"/>
              <a:t>60</a:t>
            </a:r>
            <a:r>
              <a:rPr lang="ja-JP" altLang="en-US"/>
              <a:t>路線</a:t>
            </a:r>
            <a:endParaRPr lang="en-US" altLang="ja-JP" dirty="0"/>
          </a:p>
          <a:p>
            <a:pPr marL="0" indent="0">
              <a:buNone/>
            </a:pPr>
            <a:r>
              <a:rPr lang="en-US" altLang="ja-JP" dirty="0"/>
              <a:t> 66</a:t>
            </a:r>
            <a:r>
              <a:rPr lang="ja-JP" altLang="en-US"/>
              <a:t>か国</a:t>
            </a:r>
            <a:r>
              <a:rPr lang="en-US" altLang="ja-JP" dirty="0"/>
              <a:t>/</a:t>
            </a:r>
            <a:r>
              <a:rPr lang="ja-JP" altLang="en-US"/>
              <a:t>地域</a:t>
            </a:r>
            <a:r>
              <a:rPr lang="en-US" altLang="ja-JP" dirty="0"/>
              <a:t> 368</a:t>
            </a:r>
            <a:r>
              <a:rPr lang="ja-JP" altLang="en-US"/>
              <a:t>都市</a:t>
            </a:r>
            <a:endParaRPr lang="en-US" altLang="ja-JP" dirty="0"/>
          </a:p>
          <a:p>
            <a:r>
              <a:rPr lang="en-US" altLang="ja-JP" dirty="0"/>
              <a:t>1985</a:t>
            </a:r>
            <a:r>
              <a:rPr lang="ja-JP" altLang="en-US"/>
              <a:t>年</a:t>
            </a:r>
            <a:r>
              <a:rPr lang="en-US" altLang="ja-JP" dirty="0"/>
              <a:t>8</a:t>
            </a:r>
            <a:r>
              <a:rPr lang="ja-JP" altLang="en-US"/>
              <a:t>月</a:t>
            </a:r>
            <a:r>
              <a:rPr lang="en-US" altLang="ja-JP" dirty="0"/>
              <a:t>12</a:t>
            </a:r>
            <a:r>
              <a:rPr lang="ja-JP" altLang="en-US"/>
              <a:t>日</a:t>
            </a:r>
            <a:r>
              <a:rPr lang="en-US" altLang="ja-JP" dirty="0"/>
              <a:t> </a:t>
            </a:r>
            <a:r>
              <a:rPr lang="ja-JP" altLang="en-US"/>
              <a:t>日本航空</a:t>
            </a:r>
            <a:r>
              <a:rPr lang="en-US" altLang="ja-JP" dirty="0"/>
              <a:t>123</a:t>
            </a:r>
            <a:r>
              <a:rPr lang="ja-JP" altLang="en-US"/>
              <a:t>便墜落事故</a:t>
            </a:r>
            <a:endParaRPr lang="en-US" altLang="ja-JP" dirty="0"/>
          </a:p>
          <a:p>
            <a:r>
              <a:rPr lang="en-US" altLang="ja-JP" dirty="0"/>
              <a:t>2010</a:t>
            </a:r>
            <a:r>
              <a:rPr lang="ja-JP" altLang="en-US"/>
              <a:t>年</a:t>
            </a:r>
            <a:r>
              <a:rPr lang="en-US" altLang="ja-JP" dirty="0"/>
              <a:t>1</a:t>
            </a:r>
            <a:r>
              <a:rPr lang="ja-JP" altLang="en-US"/>
              <a:t>月に会社更生法の適用を申請して経営破綻</a:t>
            </a:r>
            <a:endParaRPr lang="en-US" altLang="ja-JP" dirty="0"/>
          </a:p>
          <a:p>
            <a:pPr marL="0" indent="0">
              <a:buNone/>
            </a:pPr>
            <a:r>
              <a:rPr lang="ja-JP" altLang="en-US"/>
              <a:t>稲盛和夫</a:t>
            </a:r>
            <a:r>
              <a:rPr lang="en-US" altLang="ja-JP" dirty="0"/>
              <a:t>(</a:t>
            </a:r>
            <a:r>
              <a:rPr lang="ja-JP" altLang="en-US"/>
              <a:t>元京セラ代表取締役名誉会長</a:t>
            </a:r>
            <a:r>
              <a:rPr lang="en-US" altLang="ja-JP" dirty="0"/>
              <a:t>)</a:t>
            </a:r>
          </a:p>
          <a:p>
            <a:r>
              <a:rPr lang="en-US" altLang="ja-JP" dirty="0"/>
              <a:t>(</a:t>
            </a:r>
            <a:r>
              <a:rPr lang="ja-JP" altLang="en-US"/>
              <a:t>速報</a:t>
            </a:r>
            <a:r>
              <a:rPr lang="en-US" altLang="ja-JP" dirty="0"/>
              <a:t>)2021</a:t>
            </a:r>
            <a:r>
              <a:rPr lang="ja-JP" altLang="en-US"/>
              <a:t>年</a:t>
            </a:r>
            <a:r>
              <a:rPr lang="en-US" altLang="ja-JP" dirty="0"/>
              <a:t>3</a:t>
            </a:r>
            <a:r>
              <a:rPr lang="ja-JP" altLang="en-US"/>
              <a:t>月期第</a:t>
            </a:r>
            <a:r>
              <a:rPr lang="en-US" altLang="ja-JP" dirty="0"/>
              <a:t>2</a:t>
            </a:r>
            <a:r>
              <a:rPr lang="ja-JP" altLang="en-US"/>
              <a:t>四半期決算では純損失で</a:t>
            </a:r>
            <a:r>
              <a:rPr lang="en-US" altLang="ja-JP" dirty="0"/>
              <a:t>2400〜2700</a:t>
            </a:r>
            <a:r>
              <a:rPr lang="ja-JP" altLang="en-US"/>
              <a:t>億円の赤字を発表した。</a:t>
            </a:r>
            <a:endParaRPr lang="en-US" altLang="ja-JP" dirty="0"/>
          </a:p>
          <a:p>
            <a:endParaRPr lang="en-US" altLang="ja-JP" dirty="0"/>
          </a:p>
        </p:txBody>
      </p:sp>
      <p:pic>
        <p:nvPicPr>
          <p:cNvPr id="5" name="図 4">
            <a:extLst>
              <a:ext uri="{FF2B5EF4-FFF2-40B4-BE49-F238E27FC236}">
                <a16:creationId xmlns:a16="http://schemas.microsoft.com/office/drawing/2014/main" id="{F21AB692-B981-B24E-A4A5-B70C42717C8E}"/>
              </a:ext>
            </a:extLst>
          </p:cNvPr>
          <p:cNvPicPr>
            <a:picLocks noChangeAspect="1"/>
          </p:cNvPicPr>
          <p:nvPr/>
        </p:nvPicPr>
        <p:blipFill>
          <a:blip r:embed="rId2"/>
          <a:stretch>
            <a:fillRect/>
          </a:stretch>
        </p:blipFill>
        <p:spPr>
          <a:xfrm>
            <a:off x="6827838" y="1421130"/>
            <a:ext cx="4044950" cy="808990"/>
          </a:xfrm>
          <a:prstGeom prst="rect">
            <a:avLst/>
          </a:prstGeom>
        </p:spPr>
      </p:pic>
    </p:spTree>
    <p:extLst>
      <p:ext uri="{BB962C8B-B14F-4D97-AF65-F5344CB8AC3E}">
        <p14:creationId xmlns:p14="http://schemas.microsoft.com/office/powerpoint/2010/main" val="1094190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40C842-36B4-4C4E-BF74-5A1A7023C09A}"/>
              </a:ext>
            </a:extLst>
          </p:cNvPr>
          <p:cNvSpPr>
            <a:spLocks noGrp="1"/>
          </p:cNvSpPr>
          <p:nvPr>
            <p:ph type="title"/>
          </p:nvPr>
        </p:nvSpPr>
        <p:spPr/>
        <p:txBody>
          <a:bodyPr/>
          <a:lstStyle/>
          <a:p>
            <a:r>
              <a:rPr kumimoji="1" lang="ja-JP" altLang="en-US"/>
              <a:t>日本の大手</a:t>
            </a:r>
            <a:r>
              <a:rPr lang="ja-JP" altLang="en-US"/>
              <a:t>航空会社</a:t>
            </a:r>
            <a:r>
              <a:rPr kumimoji="1" lang="en-US" altLang="ja-JP" dirty="0"/>
              <a:t>II</a:t>
            </a:r>
            <a:endParaRPr kumimoji="1" lang="ja-JP" altLang="en-US"/>
          </a:p>
        </p:txBody>
      </p:sp>
      <p:sp>
        <p:nvSpPr>
          <p:cNvPr id="3" name="コンテンツ プレースホルダー 2">
            <a:extLst>
              <a:ext uri="{FF2B5EF4-FFF2-40B4-BE49-F238E27FC236}">
                <a16:creationId xmlns:a16="http://schemas.microsoft.com/office/drawing/2014/main" id="{73E6B8A0-0D77-E34F-B194-481A064B4F88}"/>
              </a:ext>
            </a:extLst>
          </p:cNvPr>
          <p:cNvSpPr>
            <a:spLocks noGrp="1"/>
          </p:cNvSpPr>
          <p:nvPr>
            <p:ph idx="1"/>
          </p:nvPr>
        </p:nvSpPr>
        <p:spPr/>
        <p:txBody>
          <a:bodyPr>
            <a:normAutofit/>
          </a:bodyPr>
          <a:lstStyle/>
          <a:p>
            <a:r>
              <a:rPr kumimoji="1" lang="ja-JP" altLang="en-US"/>
              <a:t>全日本空輸</a:t>
            </a:r>
            <a:r>
              <a:rPr kumimoji="1" lang="en-US" altLang="ja-JP" dirty="0"/>
              <a:t>(ANA</a:t>
            </a:r>
            <a:r>
              <a:rPr lang="en-US" altLang="ja-JP" dirty="0"/>
              <a:t>)</a:t>
            </a:r>
            <a:r>
              <a:rPr lang="ja-JP" altLang="en-US"/>
              <a:t>編</a:t>
            </a:r>
            <a:r>
              <a:rPr lang="en-US" altLang="ja-JP" dirty="0"/>
              <a:t> </a:t>
            </a:r>
            <a:r>
              <a:rPr lang="ja-JP" altLang="en-US"/>
              <a:t>東京都汐留</a:t>
            </a:r>
            <a:endParaRPr lang="en-US" altLang="ja-JP" dirty="0"/>
          </a:p>
          <a:p>
            <a:r>
              <a:rPr kumimoji="1" lang="en-US" altLang="ja-JP" dirty="0"/>
              <a:t>1952</a:t>
            </a:r>
            <a:r>
              <a:rPr kumimoji="1" lang="ja-JP" altLang="en-US"/>
              <a:t>年設立</a:t>
            </a:r>
            <a:r>
              <a:rPr kumimoji="1" lang="en-US" altLang="ja-JP" dirty="0"/>
              <a:t> </a:t>
            </a:r>
            <a:r>
              <a:rPr kumimoji="1" lang="ja-JP" altLang="en-US"/>
              <a:t>日本ヘリコプターが</a:t>
            </a:r>
            <a:r>
              <a:rPr lang="ja-JP" altLang="en-US"/>
              <a:t>最初→</a:t>
            </a:r>
            <a:r>
              <a:rPr lang="en-US" altLang="ja-JP" dirty="0"/>
              <a:t>2</a:t>
            </a:r>
            <a:r>
              <a:rPr lang="ja-JP" altLang="en-US"/>
              <a:t>レターコードは</a:t>
            </a:r>
            <a:r>
              <a:rPr lang="en-US" altLang="ja-JP" dirty="0"/>
              <a:t>NH</a:t>
            </a:r>
          </a:p>
          <a:p>
            <a:r>
              <a:rPr lang="en-US" altLang="ja-JP" dirty="0"/>
              <a:t>2012</a:t>
            </a:r>
            <a:r>
              <a:rPr lang="ja-JP" altLang="en-US"/>
              <a:t>年持株会社制へ移行→</a:t>
            </a:r>
            <a:r>
              <a:rPr lang="en-US" altLang="ja-JP" dirty="0"/>
              <a:t>ANA</a:t>
            </a:r>
            <a:r>
              <a:rPr lang="ja-JP" altLang="en-US"/>
              <a:t>ホールディングス株式会社を設立</a:t>
            </a:r>
            <a:endParaRPr lang="en-US" altLang="ja-JP" dirty="0"/>
          </a:p>
          <a:p>
            <a:r>
              <a:rPr lang="ja-JP" altLang="en-US"/>
              <a:t>事業展開では</a:t>
            </a:r>
            <a:r>
              <a:rPr lang="en-US" altLang="ja-JP" dirty="0"/>
              <a:t>ANA Cargo</a:t>
            </a:r>
            <a:r>
              <a:rPr lang="ja-JP" altLang="en-US"/>
              <a:t>や全日空商事など</a:t>
            </a:r>
            <a:endParaRPr lang="en-US" altLang="ja-JP" dirty="0"/>
          </a:p>
          <a:p>
            <a:r>
              <a:rPr lang="en-US" altLang="ja-JP" dirty="0"/>
              <a:t>2014</a:t>
            </a:r>
            <a:r>
              <a:rPr lang="ja-JP" altLang="en-US"/>
              <a:t>年に羽田発着枠割り当てで日本航空を上回る</a:t>
            </a:r>
            <a:endParaRPr lang="en-US" altLang="ja-JP" dirty="0"/>
          </a:p>
          <a:p>
            <a:r>
              <a:rPr kumimoji="1" lang="en-US" altLang="ja-JP" dirty="0"/>
              <a:t> (</a:t>
            </a:r>
            <a:r>
              <a:rPr kumimoji="1" lang="ja-JP" altLang="en-US"/>
              <a:t>速報</a:t>
            </a:r>
            <a:r>
              <a:rPr kumimoji="1" lang="en-US" altLang="ja-JP" dirty="0"/>
              <a:t>)2020</a:t>
            </a:r>
            <a:r>
              <a:rPr kumimoji="1" lang="ja-JP" altLang="en-US"/>
              <a:t>年</a:t>
            </a:r>
            <a:r>
              <a:rPr kumimoji="1" lang="en-US" altLang="ja-JP" dirty="0"/>
              <a:t>4-9</a:t>
            </a:r>
            <a:r>
              <a:rPr kumimoji="1" lang="ja-JP" altLang="en-US"/>
              <a:t>月期の連結決算では</a:t>
            </a:r>
            <a:r>
              <a:rPr kumimoji="1" lang="en-US" altLang="ja-JP" dirty="0"/>
              <a:t>5100</a:t>
            </a:r>
            <a:r>
              <a:rPr kumimoji="1" lang="ja-JP" altLang="en-US"/>
              <a:t>億円の赤字、</a:t>
            </a:r>
            <a:r>
              <a:rPr lang="ja-JP" altLang="en-US"/>
              <a:t>機体保有数</a:t>
            </a:r>
            <a:r>
              <a:rPr lang="en-US" altLang="ja-JP" dirty="0"/>
              <a:t>307</a:t>
            </a:r>
            <a:r>
              <a:rPr lang="ja-JP" altLang="en-US"/>
              <a:t>→</a:t>
            </a:r>
            <a:r>
              <a:rPr lang="en-US" altLang="ja-JP" dirty="0"/>
              <a:t>243</a:t>
            </a:r>
            <a:r>
              <a:rPr lang="ja-JP" altLang="en-US"/>
              <a:t>機に減少、</a:t>
            </a:r>
            <a:r>
              <a:rPr lang="en-US" altLang="ja-JP" dirty="0"/>
              <a:t>2021</a:t>
            </a:r>
            <a:r>
              <a:rPr lang="ja-JP" altLang="en-US"/>
              <a:t>年卒と</a:t>
            </a:r>
            <a:r>
              <a:rPr lang="en-US" altLang="ja-JP" dirty="0"/>
              <a:t>2022</a:t>
            </a:r>
            <a:r>
              <a:rPr lang="ja-JP" altLang="en-US"/>
              <a:t>年卒の新卒採用を大幅減</a:t>
            </a:r>
            <a:endParaRPr kumimoji="1" lang="ja-JP" altLang="en-US"/>
          </a:p>
        </p:txBody>
      </p:sp>
      <p:pic>
        <p:nvPicPr>
          <p:cNvPr id="4" name="図 3">
            <a:extLst>
              <a:ext uri="{FF2B5EF4-FFF2-40B4-BE49-F238E27FC236}">
                <a16:creationId xmlns:a16="http://schemas.microsoft.com/office/drawing/2014/main" id="{5B575267-B62C-E24A-9E22-20662317B69A}"/>
              </a:ext>
            </a:extLst>
          </p:cNvPr>
          <p:cNvPicPr>
            <a:picLocks noChangeAspect="1"/>
          </p:cNvPicPr>
          <p:nvPr/>
        </p:nvPicPr>
        <p:blipFill>
          <a:blip r:embed="rId2"/>
          <a:stretch>
            <a:fillRect/>
          </a:stretch>
        </p:blipFill>
        <p:spPr>
          <a:xfrm>
            <a:off x="6615112" y="1431924"/>
            <a:ext cx="2100878" cy="868363"/>
          </a:xfrm>
          <a:prstGeom prst="rect">
            <a:avLst/>
          </a:prstGeom>
        </p:spPr>
      </p:pic>
    </p:spTree>
    <p:extLst>
      <p:ext uri="{BB962C8B-B14F-4D97-AF65-F5344CB8AC3E}">
        <p14:creationId xmlns:p14="http://schemas.microsoft.com/office/powerpoint/2010/main" val="738210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DDE32B-12FB-1248-912A-8593925070B6}"/>
              </a:ext>
            </a:extLst>
          </p:cNvPr>
          <p:cNvSpPr>
            <a:spLocks noGrp="1"/>
          </p:cNvSpPr>
          <p:nvPr>
            <p:ph type="title"/>
          </p:nvPr>
        </p:nvSpPr>
        <p:spPr/>
        <p:txBody>
          <a:bodyPr/>
          <a:lstStyle/>
          <a:p>
            <a:r>
              <a:rPr kumimoji="1" lang="ja-JP" altLang="en-US"/>
              <a:t>その他の日本の主な航空会社</a:t>
            </a:r>
          </a:p>
        </p:txBody>
      </p:sp>
      <p:sp>
        <p:nvSpPr>
          <p:cNvPr id="3" name="コンテンツ プレースホルダー 2">
            <a:extLst>
              <a:ext uri="{FF2B5EF4-FFF2-40B4-BE49-F238E27FC236}">
                <a16:creationId xmlns:a16="http://schemas.microsoft.com/office/drawing/2014/main" id="{86A5EF80-981D-A54E-A00E-6AE822202C74}"/>
              </a:ext>
            </a:extLst>
          </p:cNvPr>
          <p:cNvSpPr>
            <a:spLocks noGrp="1"/>
          </p:cNvSpPr>
          <p:nvPr>
            <p:ph idx="1"/>
          </p:nvPr>
        </p:nvSpPr>
        <p:spPr/>
        <p:txBody>
          <a:bodyPr>
            <a:normAutofit lnSpcReduction="10000"/>
          </a:bodyPr>
          <a:lstStyle/>
          <a:p>
            <a:r>
              <a:rPr kumimoji="1" lang="ja-JP" altLang="en-US"/>
              <a:t>ソラシドエア </a:t>
            </a:r>
            <a:endParaRPr kumimoji="1" lang="en-US" altLang="ja-JP" dirty="0"/>
          </a:p>
          <a:p>
            <a:r>
              <a:rPr lang="en-US" altLang="ja-JP" dirty="0" err="1"/>
              <a:t>AirDo</a:t>
            </a:r>
            <a:endParaRPr lang="en-US" altLang="ja-JP" dirty="0"/>
          </a:p>
          <a:p>
            <a:r>
              <a:rPr kumimoji="1" lang="ja-JP" altLang="en-US"/>
              <a:t>スターフライヤー</a:t>
            </a:r>
            <a:endParaRPr kumimoji="1" lang="en-US" altLang="ja-JP" dirty="0"/>
          </a:p>
          <a:p>
            <a:r>
              <a:rPr lang="ja-JP" altLang="en-US"/>
              <a:t>スカイマーク</a:t>
            </a:r>
            <a:endParaRPr lang="en-US" altLang="ja-JP" dirty="0"/>
          </a:p>
          <a:p>
            <a:pPr marL="0" indent="0">
              <a:buNone/>
            </a:pPr>
            <a:r>
              <a:rPr lang="en-US" altLang="ja-JP" dirty="0"/>
              <a:t>※</a:t>
            </a:r>
            <a:r>
              <a:rPr lang="ja-JP" altLang="en-US"/>
              <a:t>ミドルエアラインとはフルサービスキャリアよりサービス内容は劣ってしまうが搭乗料金を割安で提供している。また、地域に根ざしていたり、人気の観光地と都市部を結ぶ路線のみ展開している。</a:t>
            </a:r>
            <a:endParaRPr lang="en-US" altLang="ja-JP" dirty="0"/>
          </a:p>
          <a:p>
            <a:r>
              <a:rPr lang="en-US" altLang="ja-JP" dirty="0"/>
              <a:t>Peach aviation(LCC)</a:t>
            </a:r>
          </a:p>
          <a:p>
            <a:r>
              <a:rPr lang="en-US" altLang="ja-JP" dirty="0"/>
              <a:t>Jet Star Japan(LCC)</a:t>
            </a:r>
            <a:r>
              <a:rPr lang="ja-JP" altLang="en-US"/>
              <a:t>←日本航空とカンタス航空が出資</a:t>
            </a:r>
            <a:endParaRPr lang="en-US" altLang="ja-JP" dirty="0"/>
          </a:p>
          <a:p>
            <a:endParaRPr kumimoji="1" lang="ja-JP" altLang="en-US"/>
          </a:p>
        </p:txBody>
      </p:sp>
      <p:sp>
        <p:nvSpPr>
          <p:cNvPr id="4" name="右中かっこ 3">
            <a:extLst>
              <a:ext uri="{FF2B5EF4-FFF2-40B4-BE49-F238E27FC236}">
                <a16:creationId xmlns:a16="http://schemas.microsoft.com/office/drawing/2014/main" id="{247D956F-A5B7-C747-A148-B8A1E5EB62C1}"/>
              </a:ext>
            </a:extLst>
          </p:cNvPr>
          <p:cNvSpPr/>
          <p:nvPr/>
        </p:nvSpPr>
        <p:spPr>
          <a:xfrm>
            <a:off x="5604028" y="1823598"/>
            <a:ext cx="642937" cy="17287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F4250418-AC97-B54E-90E9-72F4538B4D2D}"/>
              </a:ext>
            </a:extLst>
          </p:cNvPr>
          <p:cNvSpPr txBox="1"/>
          <p:nvPr/>
        </p:nvSpPr>
        <p:spPr>
          <a:xfrm>
            <a:off x="6246965" y="2556839"/>
            <a:ext cx="2031325" cy="369332"/>
          </a:xfrm>
          <a:prstGeom prst="rect">
            <a:avLst/>
          </a:prstGeom>
          <a:noFill/>
        </p:spPr>
        <p:txBody>
          <a:bodyPr wrap="none" rtlCol="0">
            <a:spAutoFit/>
          </a:bodyPr>
          <a:lstStyle/>
          <a:p>
            <a:r>
              <a:rPr kumimoji="1" lang="ja-JP" altLang="en-US"/>
              <a:t>ミドルエアライン</a:t>
            </a:r>
          </a:p>
        </p:txBody>
      </p:sp>
    </p:spTree>
    <p:extLst>
      <p:ext uri="{BB962C8B-B14F-4D97-AF65-F5344CB8AC3E}">
        <p14:creationId xmlns:p14="http://schemas.microsoft.com/office/powerpoint/2010/main" val="1780357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72CE06-5D55-F740-8FD3-00ABB7766569}"/>
              </a:ext>
            </a:extLst>
          </p:cNvPr>
          <p:cNvSpPr>
            <a:spLocks noGrp="1"/>
          </p:cNvSpPr>
          <p:nvPr>
            <p:ph type="title"/>
          </p:nvPr>
        </p:nvSpPr>
        <p:spPr/>
        <p:txBody>
          <a:bodyPr/>
          <a:lstStyle/>
          <a:p>
            <a:r>
              <a:rPr lang="ja-JP" altLang="en-US"/>
              <a:t>四章</a:t>
            </a:r>
            <a:r>
              <a:rPr lang="en-US" altLang="ja-JP" dirty="0"/>
              <a:t> </a:t>
            </a:r>
            <a:r>
              <a:rPr kumimoji="1" lang="en-US" altLang="ja-JP" dirty="0"/>
              <a:t>LCC(Low-Cost-Career)</a:t>
            </a:r>
            <a:r>
              <a:rPr kumimoji="1" lang="ja-JP" altLang="en-US"/>
              <a:t>格安航空会社とは</a:t>
            </a:r>
          </a:p>
        </p:txBody>
      </p:sp>
      <p:sp>
        <p:nvSpPr>
          <p:cNvPr id="3" name="コンテンツ プレースホルダー 2">
            <a:extLst>
              <a:ext uri="{FF2B5EF4-FFF2-40B4-BE49-F238E27FC236}">
                <a16:creationId xmlns:a16="http://schemas.microsoft.com/office/drawing/2014/main" id="{7503422A-15AC-3843-96C0-0746AB9529F6}"/>
              </a:ext>
            </a:extLst>
          </p:cNvPr>
          <p:cNvSpPr>
            <a:spLocks noGrp="1"/>
          </p:cNvSpPr>
          <p:nvPr>
            <p:ph idx="1"/>
          </p:nvPr>
        </p:nvSpPr>
        <p:spPr/>
        <p:txBody>
          <a:bodyPr>
            <a:normAutofit fontScale="92500" lnSpcReduction="10000"/>
          </a:bodyPr>
          <a:lstStyle/>
          <a:p>
            <a:r>
              <a:rPr lang="ja-JP" altLang="en-US"/>
              <a:t>起源</a:t>
            </a:r>
            <a:r>
              <a:rPr lang="en-US" altLang="ja-JP" dirty="0"/>
              <a:t> </a:t>
            </a:r>
            <a:r>
              <a:rPr lang="ja-JP" altLang="en-US"/>
              <a:t>サスウエスト航空やピープルズエクスプレス</a:t>
            </a:r>
            <a:endParaRPr lang="en-US" altLang="ja-JP" dirty="0"/>
          </a:p>
          <a:p>
            <a:pPr marL="0" indent="0">
              <a:buNone/>
            </a:pPr>
            <a:r>
              <a:rPr lang="ja-JP" altLang="en-US"/>
              <a:t>→</a:t>
            </a:r>
            <a:r>
              <a:rPr lang="en-US" altLang="ja-JP" dirty="0"/>
              <a:t>1978</a:t>
            </a:r>
            <a:r>
              <a:rPr lang="ja-JP" altLang="en-US"/>
              <a:t>年米国民主党政権</a:t>
            </a:r>
            <a:r>
              <a:rPr lang="en-US" altLang="ja-JP" dirty="0"/>
              <a:t>(</a:t>
            </a:r>
            <a:r>
              <a:rPr lang="ja-JP" altLang="en-US"/>
              <a:t>ジミー・カーター</a:t>
            </a:r>
            <a:r>
              <a:rPr lang="en-US" altLang="ja-JP" dirty="0"/>
              <a:t>)</a:t>
            </a:r>
            <a:r>
              <a:rPr lang="ja-JP" altLang="en-US"/>
              <a:t>による航空規制緩和による</a:t>
            </a:r>
            <a:endParaRPr lang="en-US" altLang="ja-JP" dirty="0"/>
          </a:p>
          <a:p>
            <a:r>
              <a:rPr lang="ja-JP" altLang="en-US"/>
              <a:t>ビジネスモデル</a:t>
            </a:r>
            <a:endParaRPr lang="en-US" altLang="ja-JP" dirty="0"/>
          </a:p>
          <a:p>
            <a:pPr marL="0" indent="0">
              <a:buNone/>
            </a:pPr>
            <a:r>
              <a:rPr lang="ja-JP" altLang="en-US"/>
              <a:t>→単一機材、</a:t>
            </a:r>
            <a:r>
              <a:rPr lang="ja-JP" altLang="en-US">
                <a:solidFill>
                  <a:srgbClr val="FF0000"/>
                </a:solidFill>
              </a:rPr>
              <a:t>短距離運行</a:t>
            </a:r>
            <a:r>
              <a:rPr lang="en-US" altLang="ja-JP" dirty="0">
                <a:solidFill>
                  <a:srgbClr val="FF0000"/>
                </a:solidFill>
              </a:rPr>
              <a:t>(</a:t>
            </a:r>
            <a:r>
              <a:rPr lang="ja-JP" altLang="en-US">
                <a:solidFill>
                  <a:srgbClr val="FF0000"/>
                </a:solidFill>
              </a:rPr>
              <a:t>片道</a:t>
            </a:r>
            <a:r>
              <a:rPr lang="en-US" altLang="ja-JP" dirty="0">
                <a:solidFill>
                  <a:srgbClr val="FF0000"/>
                </a:solidFill>
              </a:rPr>
              <a:t>4</a:t>
            </a:r>
            <a:r>
              <a:rPr lang="ja-JP" altLang="en-US">
                <a:solidFill>
                  <a:srgbClr val="FF0000"/>
                </a:solidFill>
              </a:rPr>
              <a:t>時間以内</a:t>
            </a:r>
            <a:r>
              <a:rPr lang="en-US" altLang="ja-JP" dirty="0">
                <a:solidFill>
                  <a:srgbClr val="FF0000"/>
                </a:solidFill>
              </a:rPr>
              <a:t>)</a:t>
            </a:r>
            <a:r>
              <a:rPr lang="ja-JP" altLang="en-US"/>
              <a:t>、低価格片道運賃、モノクラス、ノンフチサービス、</a:t>
            </a:r>
            <a:r>
              <a:rPr lang="en-US" altLang="ja-JP" dirty="0"/>
              <a:t>80%</a:t>
            </a:r>
            <a:r>
              <a:rPr lang="ja-JP" altLang="en-US"/>
              <a:t>以上の搭乗率</a:t>
            </a:r>
            <a:r>
              <a:rPr lang="en-US" altLang="ja-JP" dirty="0"/>
              <a:t>(FSC</a:t>
            </a:r>
            <a:r>
              <a:rPr lang="ja-JP" altLang="en-US"/>
              <a:t>は</a:t>
            </a:r>
            <a:r>
              <a:rPr lang="en-US" altLang="ja-JP" dirty="0"/>
              <a:t>60%)</a:t>
            </a:r>
          </a:p>
          <a:p>
            <a:r>
              <a:rPr lang="ja-JP" altLang="en-US"/>
              <a:t>バリュージェット航空</a:t>
            </a:r>
            <a:r>
              <a:rPr lang="en-US" altLang="ja-JP" dirty="0"/>
              <a:t>(</a:t>
            </a:r>
            <a:r>
              <a:rPr lang="ja-JP" altLang="en-US"/>
              <a:t>米</a:t>
            </a:r>
            <a:r>
              <a:rPr lang="en-US" altLang="ja-JP" dirty="0"/>
              <a:t>)</a:t>
            </a:r>
            <a:r>
              <a:rPr lang="ja-JP" altLang="en-US"/>
              <a:t>は経年劣化機をコスト削減のために使用</a:t>
            </a:r>
            <a:endParaRPr lang="en-US" altLang="ja-JP" dirty="0"/>
          </a:p>
          <a:p>
            <a:pPr marL="0" indent="0">
              <a:buNone/>
            </a:pPr>
            <a:r>
              <a:rPr lang="ja-JP" altLang="en-US"/>
              <a:t>→</a:t>
            </a:r>
            <a:r>
              <a:rPr lang="en-US" altLang="ja-JP" dirty="0"/>
              <a:t>1996</a:t>
            </a:r>
            <a:r>
              <a:rPr lang="ja-JP" altLang="en-US"/>
              <a:t>年にバリュージェット</a:t>
            </a:r>
            <a:r>
              <a:rPr lang="en-US" altLang="ja-JP" dirty="0"/>
              <a:t>592</a:t>
            </a:r>
            <a:r>
              <a:rPr lang="ja-JP" altLang="en-US"/>
              <a:t>便墜落事故</a:t>
            </a:r>
            <a:endParaRPr lang="en-US" altLang="ja-JP" dirty="0"/>
          </a:p>
          <a:p>
            <a:r>
              <a:rPr lang="ja-JP" altLang="en-US"/>
              <a:t>同時多発テロやリーマンショックにて窮地に陥る</a:t>
            </a:r>
            <a:endParaRPr lang="en-US" altLang="ja-JP" dirty="0"/>
          </a:p>
          <a:p>
            <a:pPr marL="0" indent="0">
              <a:buNone/>
            </a:pPr>
            <a:r>
              <a:rPr lang="ja-JP" altLang="en-US"/>
              <a:t>→テッド航空、ソング航空、タンゴ航空など全て倒産</a:t>
            </a:r>
            <a:endParaRPr lang="en-US" altLang="ja-JP" dirty="0"/>
          </a:p>
          <a:p>
            <a:pPr marL="0" indent="0">
              <a:buNone/>
            </a:pPr>
            <a:endParaRPr lang="en-US" altLang="ja-JP" dirty="0"/>
          </a:p>
        </p:txBody>
      </p:sp>
    </p:spTree>
    <p:extLst>
      <p:ext uri="{BB962C8B-B14F-4D97-AF65-F5344CB8AC3E}">
        <p14:creationId xmlns:p14="http://schemas.microsoft.com/office/powerpoint/2010/main" val="67362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32E82C-E125-F848-8087-A9077322C843}"/>
              </a:ext>
            </a:extLst>
          </p:cNvPr>
          <p:cNvSpPr>
            <a:spLocks noGrp="1"/>
          </p:cNvSpPr>
          <p:nvPr>
            <p:ph type="title"/>
          </p:nvPr>
        </p:nvSpPr>
        <p:spPr/>
        <p:txBody>
          <a:bodyPr/>
          <a:lstStyle/>
          <a:p>
            <a:r>
              <a:rPr kumimoji="1" lang="en-US" altLang="ja-JP" dirty="0"/>
              <a:t>LCC</a:t>
            </a:r>
            <a:r>
              <a:rPr kumimoji="1" lang="ja-JP" altLang="en-US"/>
              <a:t>の使用機材</a:t>
            </a:r>
            <a:r>
              <a:rPr kumimoji="1" lang="en-US" altLang="ja-JP" dirty="0"/>
              <a:t>(A320VSB737)</a:t>
            </a:r>
            <a:endParaRPr kumimoji="1" lang="ja-JP" altLang="en-US"/>
          </a:p>
        </p:txBody>
      </p:sp>
      <p:sp>
        <p:nvSpPr>
          <p:cNvPr id="3" name="コンテンツ プレースホルダー 2">
            <a:extLst>
              <a:ext uri="{FF2B5EF4-FFF2-40B4-BE49-F238E27FC236}">
                <a16:creationId xmlns:a16="http://schemas.microsoft.com/office/drawing/2014/main" id="{B35C06F5-1A2E-414F-8F25-A9C76F8B451E}"/>
              </a:ext>
            </a:extLst>
          </p:cNvPr>
          <p:cNvSpPr>
            <a:spLocks noGrp="1"/>
          </p:cNvSpPr>
          <p:nvPr>
            <p:ph idx="1"/>
          </p:nvPr>
        </p:nvSpPr>
        <p:spPr/>
        <p:txBody>
          <a:bodyPr>
            <a:normAutofit fontScale="92500" lnSpcReduction="20000"/>
          </a:bodyPr>
          <a:lstStyle/>
          <a:p>
            <a:r>
              <a:rPr lang="ja-JP" altLang="en-US"/>
              <a:t>なぜこの二機なのか？この二機の共通点</a:t>
            </a:r>
            <a:endParaRPr lang="en-US" altLang="ja-JP" dirty="0"/>
          </a:p>
          <a:p>
            <a:pPr marL="0" indent="0">
              <a:buNone/>
            </a:pPr>
            <a:r>
              <a:rPr lang="ja-JP" altLang="en-US"/>
              <a:t>→単通路</a:t>
            </a:r>
            <a:r>
              <a:rPr lang="en-US" altLang="ja-JP" dirty="0"/>
              <a:t>,180</a:t>
            </a:r>
            <a:r>
              <a:rPr lang="ja-JP" altLang="en-US"/>
              <a:t>席程度の座席数</a:t>
            </a:r>
            <a:r>
              <a:rPr lang="en-US" altLang="ja-JP" dirty="0"/>
              <a:t>,</a:t>
            </a:r>
            <a:r>
              <a:rPr lang="ja-JP" altLang="en-US"/>
              <a:t>整備やリースのしやすさ、中古市場での人気、購入価格の安さ</a:t>
            </a:r>
            <a:endParaRPr lang="en-US" altLang="ja-JP" dirty="0"/>
          </a:p>
          <a:p>
            <a:r>
              <a:rPr lang="en-US" altLang="ja-JP" dirty="0"/>
              <a:t>A320</a:t>
            </a:r>
            <a:r>
              <a:rPr lang="ja-JP" altLang="en-US"/>
              <a:t>特徴</a:t>
            </a:r>
            <a:endParaRPr lang="en-US" altLang="ja-JP" dirty="0"/>
          </a:p>
          <a:p>
            <a:r>
              <a:rPr lang="ja-JP" altLang="en-US"/>
              <a:t>世界で</a:t>
            </a:r>
            <a:r>
              <a:rPr lang="en-US" altLang="ja-JP" dirty="0"/>
              <a:t>5000</a:t>
            </a:r>
            <a:r>
              <a:rPr lang="ja-JP" altLang="en-US"/>
              <a:t>機以上が実際に納入されている</a:t>
            </a:r>
            <a:endParaRPr lang="en-US" altLang="ja-JP" dirty="0"/>
          </a:p>
          <a:p>
            <a:r>
              <a:rPr lang="ja-JP" altLang="en-US"/>
              <a:t>第一世代の</a:t>
            </a:r>
            <a:r>
              <a:rPr lang="en-US" altLang="ja-JP" dirty="0"/>
              <a:t>A320ceo</a:t>
            </a:r>
            <a:r>
              <a:rPr lang="ja-JP" altLang="en-US"/>
              <a:t>と第二世代の</a:t>
            </a:r>
            <a:r>
              <a:rPr lang="en-US" altLang="ja-JP" dirty="0"/>
              <a:t>A320neo</a:t>
            </a:r>
          </a:p>
          <a:p>
            <a:pPr marL="0" indent="0">
              <a:buNone/>
            </a:pPr>
            <a:r>
              <a:rPr lang="ja-JP" altLang="en-US"/>
              <a:t>→主な変更点はエンジン→航続距離や燃費向上</a:t>
            </a:r>
            <a:endParaRPr kumimoji="1" lang="en-US" altLang="ja-JP" dirty="0"/>
          </a:p>
          <a:p>
            <a:r>
              <a:rPr lang="en-US" altLang="ja-JP" dirty="0"/>
              <a:t>B737</a:t>
            </a:r>
            <a:r>
              <a:rPr lang="ja-JP" altLang="en-US"/>
              <a:t>特徴</a:t>
            </a:r>
            <a:endParaRPr lang="en-US" altLang="ja-JP" dirty="0"/>
          </a:p>
          <a:p>
            <a:r>
              <a:rPr lang="en-US" altLang="ja-JP" dirty="0"/>
              <a:t>737</a:t>
            </a:r>
            <a:r>
              <a:rPr lang="ja-JP" altLang="en-US"/>
              <a:t>シリーズだけでも</a:t>
            </a:r>
            <a:r>
              <a:rPr lang="en-US" altLang="ja-JP" dirty="0"/>
              <a:t>10</a:t>
            </a:r>
            <a:r>
              <a:rPr lang="ja-JP" altLang="en-US"/>
              <a:t>種類以上が開発</a:t>
            </a:r>
            <a:endParaRPr lang="en-US" altLang="ja-JP" dirty="0"/>
          </a:p>
          <a:p>
            <a:r>
              <a:rPr lang="ja-JP" altLang="en-US"/>
              <a:t>世界で</a:t>
            </a:r>
            <a:r>
              <a:rPr lang="en-US" altLang="ja-JP" dirty="0"/>
              <a:t>8000</a:t>
            </a:r>
            <a:r>
              <a:rPr lang="ja-JP" altLang="en-US"/>
              <a:t>機以上が納入されている</a:t>
            </a:r>
            <a:endParaRPr lang="en-US" altLang="ja-JP" dirty="0"/>
          </a:p>
          <a:p>
            <a:r>
              <a:rPr lang="ja-JP" altLang="en-US"/>
              <a:t>後続機は</a:t>
            </a:r>
            <a:r>
              <a:rPr lang="en-US" altLang="ja-JP" dirty="0"/>
              <a:t>B737MAX</a:t>
            </a:r>
            <a:endParaRPr kumimoji="1" lang="en-US" altLang="ja-JP" dirty="0"/>
          </a:p>
        </p:txBody>
      </p:sp>
    </p:spTree>
    <p:extLst>
      <p:ext uri="{BB962C8B-B14F-4D97-AF65-F5344CB8AC3E}">
        <p14:creationId xmlns:p14="http://schemas.microsoft.com/office/powerpoint/2010/main" val="2176278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AF567A-8CBB-3449-89A1-068289CC8491}"/>
              </a:ext>
            </a:extLst>
          </p:cNvPr>
          <p:cNvSpPr>
            <a:spLocks noGrp="1"/>
          </p:cNvSpPr>
          <p:nvPr>
            <p:ph type="title"/>
          </p:nvPr>
        </p:nvSpPr>
        <p:spPr/>
        <p:txBody>
          <a:bodyPr/>
          <a:lstStyle/>
          <a:p>
            <a:r>
              <a:rPr kumimoji="1" lang="en-US" altLang="ja-JP" dirty="0"/>
              <a:t>LCC</a:t>
            </a:r>
            <a:r>
              <a:rPr kumimoji="1" lang="ja-JP" altLang="en-US"/>
              <a:t>の安さの秘訣まとめ</a:t>
            </a:r>
          </a:p>
        </p:txBody>
      </p:sp>
      <p:sp>
        <p:nvSpPr>
          <p:cNvPr id="3" name="コンテンツ プレースホルダー 2">
            <a:extLst>
              <a:ext uri="{FF2B5EF4-FFF2-40B4-BE49-F238E27FC236}">
                <a16:creationId xmlns:a16="http://schemas.microsoft.com/office/drawing/2014/main" id="{B9F8158E-FE43-434E-BE1E-E7262089946A}"/>
              </a:ext>
            </a:extLst>
          </p:cNvPr>
          <p:cNvSpPr>
            <a:spLocks noGrp="1"/>
          </p:cNvSpPr>
          <p:nvPr>
            <p:ph idx="1"/>
          </p:nvPr>
        </p:nvSpPr>
        <p:spPr/>
        <p:txBody>
          <a:bodyPr>
            <a:normAutofit lnSpcReduction="10000"/>
          </a:bodyPr>
          <a:lstStyle/>
          <a:p>
            <a:r>
              <a:rPr kumimoji="1" lang="ja-JP" altLang="en-US"/>
              <a:t>同一機材</a:t>
            </a:r>
            <a:r>
              <a:rPr kumimoji="1" lang="en-US" altLang="ja-JP" dirty="0"/>
              <a:t>or</a:t>
            </a:r>
            <a:r>
              <a:rPr kumimoji="1" lang="ja-JP" altLang="en-US"/>
              <a:t>ファミリー機→パイロットの教育や整備のしやすさ</a:t>
            </a:r>
            <a:endParaRPr kumimoji="1" lang="en-US" altLang="ja-JP" dirty="0"/>
          </a:p>
          <a:p>
            <a:r>
              <a:rPr lang="ja-JP" altLang="en-US"/>
              <a:t>サービスの簡素化→ラウンジがないことや機内サービスが有料</a:t>
            </a:r>
            <a:endParaRPr lang="en-US" altLang="ja-JP" dirty="0"/>
          </a:p>
          <a:p>
            <a:r>
              <a:rPr kumimoji="1" lang="ja-JP" altLang="en-US"/>
              <a:t>都市型空港だがターミナルが遠い→空港使用料の安さ</a:t>
            </a:r>
            <a:endParaRPr kumimoji="1" lang="en-US" altLang="ja-JP" dirty="0"/>
          </a:p>
          <a:p>
            <a:pPr marL="0" indent="0">
              <a:buNone/>
            </a:pPr>
            <a:r>
              <a:rPr kumimoji="1" lang="ja-JP" altLang="en-US"/>
              <a:t>→</a:t>
            </a:r>
            <a:r>
              <a:rPr kumimoji="1" lang="en-US" altLang="ja-JP" dirty="0"/>
              <a:t>LCC</a:t>
            </a:r>
            <a:r>
              <a:rPr kumimoji="1" lang="ja-JP" altLang="en-US"/>
              <a:t>専用ターミナルの建造</a:t>
            </a:r>
            <a:r>
              <a:rPr lang="en-US" altLang="ja-JP" dirty="0"/>
              <a:t>(</a:t>
            </a:r>
            <a:r>
              <a:rPr lang="ja-JP" altLang="en-US"/>
              <a:t>関空やセントレやなど</a:t>
            </a:r>
            <a:r>
              <a:rPr lang="en-US" altLang="ja-JP" dirty="0"/>
              <a:t>)</a:t>
            </a:r>
            <a:endParaRPr kumimoji="1" lang="en-US" altLang="ja-JP" dirty="0"/>
          </a:p>
          <a:p>
            <a:pPr marL="0" indent="0">
              <a:buNone/>
            </a:pPr>
            <a:r>
              <a:rPr lang="en-US" altLang="ja-JP" dirty="0"/>
              <a:t>※Peach</a:t>
            </a:r>
            <a:r>
              <a:rPr lang="ja-JP" altLang="en-US"/>
              <a:t>は成田第二から第一ターミナルに移動</a:t>
            </a:r>
            <a:r>
              <a:rPr lang="en-US" altLang="ja-JP" dirty="0"/>
              <a:t>(</a:t>
            </a:r>
            <a:r>
              <a:rPr lang="ja-JP" altLang="en-US"/>
              <a:t>コロナの影響</a:t>
            </a:r>
            <a:r>
              <a:rPr lang="en-US" altLang="ja-JP" dirty="0"/>
              <a:t>)</a:t>
            </a:r>
            <a:endParaRPr kumimoji="1" lang="en-US" altLang="ja-JP" dirty="0"/>
          </a:p>
          <a:p>
            <a:r>
              <a:rPr lang="ja-JP" altLang="en-US"/>
              <a:t>手荷物や預けられる荷物に制限がある</a:t>
            </a:r>
            <a:endParaRPr lang="en-US" altLang="ja-JP" dirty="0"/>
          </a:p>
          <a:p>
            <a:r>
              <a:rPr lang="ja-JP" altLang="en-US"/>
              <a:t>座席が狭いこと→数席ほど緊急の脱出口近くは広い</a:t>
            </a:r>
            <a:r>
              <a:rPr lang="en-US" altLang="ja-JP" dirty="0"/>
              <a:t>(</a:t>
            </a:r>
            <a:r>
              <a:rPr lang="ja-JP" altLang="en-US"/>
              <a:t>＋</a:t>
            </a:r>
            <a:r>
              <a:rPr lang="en-US" altLang="ja-JP" dirty="0"/>
              <a:t>1000</a:t>
            </a:r>
            <a:r>
              <a:rPr lang="ja-JP" altLang="en-US"/>
              <a:t>円</a:t>
            </a:r>
            <a:r>
              <a:rPr lang="en-US" altLang="ja-JP" dirty="0"/>
              <a:t>)</a:t>
            </a:r>
          </a:p>
          <a:p>
            <a:r>
              <a:rPr lang="ja-JP" altLang="en-US"/>
              <a:t>振替便や欠航時の対応はほとんどない</a:t>
            </a:r>
            <a:endParaRPr lang="en-US" altLang="ja-JP" dirty="0"/>
          </a:p>
          <a:p>
            <a:r>
              <a:rPr lang="ja-JP" altLang="en-US"/>
              <a:t>キャンセル料の返金はないところが多い</a:t>
            </a:r>
            <a:endParaRPr lang="en-US" altLang="ja-JP" dirty="0"/>
          </a:p>
          <a:p>
            <a:pPr marL="0" indent="0">
              <a:buNone/>
            </a:pPr>
            <a:endParaRPr lang="en-US" altLang="ja-JP" dirty="0"/>
          </a:p>
          <a:p>
            <a:endParaRPr lang="en-US" altLang="ja-JP" dirty="0"/>
          </a:p>
          <a:p>
            <a:endParaRPr lang="en-US" altLang="ja-JP" dirty="0"/>
          </a:p>
          <a:p>
            <a:endParaRPr lang="en-US" altLang="ja-JP" dirty="0"/>
          </a:p>
          <a:p>
            <a:pPr marL="0" indent="0">
              <a:buNone/>
            </a:pPr>
            <a:endParaRPr kumimoji="1" lang="en-US" altLang="ja-JP" dirty="0"/>
          </a:p>
          <a:p>
            <a:endParaRPr kumimoji="1" lang="en-US" altLang="ja-JP" dirty="0"/>
          </a:p>
        </p:txBody>
      </p:sp>
    </p:spTree>
    <p:extLst>
      <p:ext uri="{BB962C8B-B14F-4D97-AF65-F5344CB8AC3E}">
        <p14:creationId xmlns:p14="http://schemas.microsoft.com/office/powerpoint/2010/main" val="2945000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AB2803-C582-D04B-9968-1DC514F41A73}"/>
              </a:ext>
            </a:extLst>
          </p:cNvPr>
          <p:cNvSpPr>
            <a:spLocks noGrp="1"/>
          </p:cNvSpPr>
          <p:nvPr>
            <p:ph type="title"/>
          </p:nvPr>
        </p:nvSpPr>
        <p:spPr/>
        <p:txBody>
          <a:bodyPr/>
          <a:lstStyle/>
          <a:p>
            <a:r>
              <a:rPr lang="ja-JP" altLang="en-US"/>
              <a:t>日本の</a:t>
            </a:r>
            <a:r>
              <a:rPr lang="en-US" altLang="ja-JP" dirty="0"/>
              <a:t>LCC</a:t>
            </a:r>
            <a:r>
              <a:rPr lang="ja-JP" altLang="en-US"/>
              <a:t>の歴史</a:t>
            </a:r>
            <a:endParaRPr kumimoji="1" lang="ja-JP" altLang="en-US"/>
          </a:p>
        </p:txBody>
      </p:sp>
      <p:sp>
        <p:nvSpPr>
          <p:cNvPr id="3" name="コンテンツ プレースホルダー 2">
            <a:extLst>
              <a:ext uri="{FF2B5EF4-FFF2-40B4-BE49-F238E27FC236}">
                <a16:creationId xmlns:a16="http://schemas.microsoft.com/office/drawing/2014/main" id="{D2C08D2A-0573-FE43-B31F-FF82E62347FB}"/>
              </a:ext>
            </a:extLst>
          </p:cNvPr>
          <p:cNvSpPr>
            <a:spLocks noGrp="1"/>
          </p:cNvSpPr>
          <p:nvPr>
            <p:ph idx="1"/>
          </p:nvPr>
        </p:nvSpPr>
        <p:spPr/>
        <p:txBody>
          <a:bodyPr>
            <a:normAutofit fontScale="92500"/>
          </a:bodyPr>
          <a:lstStyle/>
          <a:p>
            <a:r>
              <a:rPr kumimoji="1" lang="en-US" altLang="ja-JP" dirty="0"/>
              <a:t>2007</a:t>
            </a:r>
            <a:r>
              <a:rPr kumimoji="1" lang="ja-JP" altLang="en-US"/>
              <a:t>年</a:t>
            </a:r>
            <a:r>
              <a:rPr kumimoji="1" lang="en-US" altLang="ja-JP" dirty="0"/>
              <a:t> </a:t>
            </a:r>
            <a:r>
              <a:rPr kumimoji="1" lang="ja-JP" altLang="en-US"/>
              <a:t>ジェットスタージャパン</a:t>
            </a:r>
            <a:r>
              <a:rPr kumimoji="1" lang="en-US" altLang="ja-JP" dirty="0"/>
              <a:t> </a:t>
            </a:r>
            <a:r>
              <a:rPr kumimoji="1" lang="ja-JP" altLang="en-US"/>
              <a:t>関西空港拠点→一部路線撤退</a:t>
            </a:r>
            <a:endParaRPr kumimoji="1" lang="en-US" altLang="ja-JP" dirty="0"/>
          </a:p>
          <a:p>
            <a:pPr marL="0" indent="0">
              <a:buNone/>
            </a:pPr>
            <a:endParaRPr kumimoji="1" lang="en-US" altLang="ja-JP" dirty="0"/>
          </a:p>
          <a:p>
            <a:r>
              <a:rPr lang="en-US" altLang="ja-JP" dirty="0"/>
              <a:t>2012</a:t>
            </a:r>
            <a:r>
              <a:rPr lang="ja-JP" altLang="en-US"/>
              <a:t>年</a:t>
            </a:r>
            <a:r>
              <a:rPr lang="en-US" altLang="ja-JP" dirty="0"/>
              <a:t> Peach Aviation(</a:t>
            </a:r>
            <a:r>
              <a:rPr lang="ja-JP" altLang="en-US"/>
              <a:t>邦人初</a:t>
            </a:r>
            <a:r>
              <a:rPr lang="en-US" altLang="ja-JP" dirty="0"/>
              <a:t>) </a:t>
            </a:r>
            <a:r>
              <a:rPr lang="ja-JP" altLang="en-US"/>
              <a:t>関西空港拠点→新規路線の開拓</a:t>
            </a:r>
            <a:endParaRPr lang="en-US" altLang="ja-JP" dirty="0"/>
          </a:p>
          <a:p>
            <a:pPr marL="0" indent="0">
              <a:buNone/>
            </a:pPr>
            <a:r>
              <a:rPr lang="en-US" altLang="ja-JP" dirty="0"/>
              <a:t>※</a:t>
            </a:r>
            <a:r>
              <a:rPr lang="ja-JP" altLang="en-US"/>
              <a:t>バニラエアと統合</a:t>
            </a:r>
            <a:endParaRPr lang="en-US" altLang="ja-JP" dirty="0"/>
          </a:p>
          <a:p>
            <a:pPr marL="0" indent="0">
              <a:buNone/>
            </a:pPr>
            <a:endParaRPr lang="en-US" altLang="ja-JP" dirty="0"/>
          </a:p>
          <a:p>
            <a:r>
              <a:rPr kumimoji="1" lang="en-US" altLang="ja-JP" dirty="0"/>
              <a:t>2017</a:t>
            </a:r>
            <a:r>
              <a:rPr kumimoji="1" lang="ja-JP" altLang="en-US"/>
              <a:t>年</a:t>
            </a:r>
            <a:r>
              <a:rPr kumimoji="1" lang="en-US" altLang="ja-JP" dirty="0"/>
              <a:t> </a:t>
            </a:r>
            <a:r>
              <a:rPr kumimoji="1" lang="ja-JP" altLang="en-US"/>
              <a:t>エアアジアジャパン</a:t>
            </a:r>
            <a:r>
              <a:rPr kumimoji="1" lang="en-US" altLang="ja-JP" dirty="0"/>
              <a:t>(2</a:t>
            </a:r>
            <a:r>
              <a:rPr kumimoji="1" lang="ja-JP" altLang="en-US"/>
              <a:t>代目</a:t>
            </a:r>
            <a:r>
              <a:rPr kumimoji="1" lang="en-US" altLang="ja-JP" dirty="0"/>
              <a:t>) </a:t>
            </a:r>
            <a:r>
              <a:rPr kumimoji="1" lang="ja-JP" altLang="en-US"/>
              <a:t>中部国際空空港→日本撤退</a:t>
            </a:r>
            <a:endParaRPr kumimoji="1" lang="en-US" altLang="ja-JP" dirty="0"/>
          </a:p>
          <a:p>
            <a:endParaRPr lang="en-US" altLang="ja-JP" dirty="0"/>
          </a:p>
          <a:p>
            <a:r>
              <a:rPr kumimoji="1" lang="en-US" altLang="ja-JP" dirty="0"/>
              <a:t>2019</a:t>
            </a:r>
            <a:r>
              <a:rPr kumimoji="1" lang="ja-JP" altLang="en-US"/>
              <a:t>年</a:t>
            </a:r>
            <a:r>
              <a:rPr kumimoji="1" lang="en-US" altLang="ja-JP" dirty="0"/>
              <a:t> </a:t>
            </a:r>
            <a:r>
              <a:rPr kumimoji="1" lang="ja-JP" altLang="en-US"/>
              <a:t>ジップエア</a:t>
            </a:r>
            <a:r>
              <a:rPr kumimoji="1" lang="en-US" altLang="ja-JP" dirty="0"/>
              <a:t>(JAL</a:t>
            </a:r>
            <a:r>
              <a:rPr kumimoji="1" lang="ja-JP" altLang="en-US"/>
              <a:t>グループ</a:t>
            </a:r>
            <a:r>
              <a:rPr kumimoji="1" lang="en-US" altLang="ja-JP" dirty="0"/>
              <a:t>)</a:t>
            </a:r>
            <a:r>
              <a:rPr kumimoji="1" lang="ja-JP" altLang="en-US"/>
              <a:t>→コロナの影響で貨物便のみで運行開始</a:t>
            </a:r>
            <a:endParaRPr kumimoji="1" lang="en-US" altLang="ja-JP" dirty="0"/>
          </a:p>
          <a:p>
            <a:endParaRPr kumimoji="1" lang="ja-JP" altLang="en-US"/>
          </a:p>
        </p:txBody>
      </p:sp>
    </p:spTree>
    <p:extLst>
      <p:ext uri="{BB962C8B-B14F-4D97-AF65-F5344CB8AC3E}">
        <p14:creationId xmlns:p14="http://schemas.microsoft.com/office/powerpoint/2010/main" val="1833895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311EDD-A56E-C547-BC70-695D019CF4F7}"/>
              </a:ext>
            </a:extLst>
          </p:cNvPr>
          <p:cNvSpPr>
            <a:spLocks noGrp="1"/>
          </p:cNvSpPr>
          <p:nvPr>
            <p:ph type="title"/>
          </p:nvPr>
        </p:nvSpPr>
        <p:spPr/>
        <p:txBody>
          <a:bodyPr/>
          <a:lstStyle/>
          <a:p>
            <a:r>
              <a:rPr kumimoji="1" lang="ja-JP" altLang="en-US"/>
              <a:t>格安航空会社の中距離路線について</a:t>
            </a:r>
          </a:p>
        </p:txBody>
      </p:sp>
      <p:sp>
        <p:nvSpPr>
          <p:cNvPr id="3" name="コンテンツ プレースホルダー 2">
            <a:extLst>
              <a:ext uri="{FF2B5EF4-FFF2-40B4-BE49-F238E27FC236}">
                <a16:creationId xmlns:a16="http://schemas.microsoft.com/office/drawing/2014/main" id="{D194DA3E-9840-4249-9DFB-E6109CA005FD}"/>
              </a:ext>
            </a:extLst>
          </p:cNvPr>
          <p:cNvSpPr>
            <a:spLocks noGrp="1"/>
          </p:cNvSpPr>
          <p:nvPr>
            <p:ph idx="1"/>
          </p:nvPr>
        </p:nvSpPr>
        <p:spPr>
          <a:xfrm>
            <a:off x="838200" y="1441342"/>
            <a:ext cx="10515600" cy="5129939"/>
          </a:xfrm>
        </p:spPr>
        <p:txBody>
          <a:bodyPr>
            <a:normAutofit fontScale="92500" lnSpcReduction="20000"/>
          </a:bodyPr>
          <a:lstStyle/>
          <a:p>
            <a:pPr marL="0" indent="0">
              <a:buNone/>
            </a:pPr>
            <a:r>
              <a:rPr lang="en-US" altLang="ja-JP" dirty="0"/>
              <a:t>〈</a:t>
            </a:r>
            <a:r>
              <a:rPr kumimoji="1" lang="ja-JP" altLang="en-US"/>
              <a:t>目次</a:t>
            </a:r>
            <a:r>
              <a:rPr kumimoji="1" lang="en-US" altLang="ja-JP" dirty="0"/>
              <a:t>〉</a:t>
            </a:r>
          </a:p>
          <a:p>
            <a:r>
              <a:rPr lang="ja-JP" altLang="en-US"/>
              <a:t>一章</a:t>
            </a:r>
            <a:r>
              <a:rPr lang="en-US" altLang="ja-JP" dirty="0"/>
              <a:t> </a:t>
            </a:r>
            <a:r>
              <a:rPr lang="ja-JP" altLang="en-US"/>
              <a:t>背景</a:t>
            </a:r>
            <a:endParaRPr lang="en-US" altLang="ja-JP" dirty="0"/>
          </a:p>
          <a:p>
            <a:pPr marL="0" indent="0">
              <a:buNone/>
            </a:pPr>
            <a:endParaRPr lang="en-US" altLang="ja-JP" dirty="0"/>
          </a:p>
          <a:p>
            <a:r>
              <a:rPr lang="ja-JP" altLang="en-US"/>
              <a:t>二章</a:t>
            </a:r>
            <a:r>
              <a:rPr lang="en-US" altLang="ja-JP" dirty="0"/>
              <a:t> </a:t>
            </a:r>
            <a:r>
              <a:rPr lang="ja-JP" altLang="en-US"/>
              <a:t>航空業界全体の見取り図</a:t>
            </a:r>
            <a:endParaRPr lang="en-US" altLang="ja-JP" dirty="0"/>
          </a:p>
          <a:p>
            <a:pPr marL="0" indent="0">
              <a:buNone/>
            </a:pPr>
            <a:endParaRPr lang="en-US" altLang="ja-JP" dirty="0"/>
          </a:p>
          <a:p>
            <a:r>
              <a:rPr kumimoji="1" lang="ja-JP" altLang="en-US"/>
              <a:t>三章</a:t>
            </a:r>
            <a:r>
              <a:rPr kumimoji="1" lang="en-US" altLang="ja-JP" dirty="0"/>
              <a:t> </a:t>
            </a:r>
            <a:r>
              <a:rPr kumimoji="1" lang="ja-JP" altLang="en-US"/>
              <a:t>国内航空会社</a:t>
            </a:r>
            <a:endParaRPr kumimoji="1" lang="en-US" altLang="ja-JP" dirty="0"/>
          </a:p>
          <a:p>
            <a:pPr marL="0" indent="0">
              <a:buNone/>
            </a:pPr>
            <a:endParaRPr kumimoji="1" lang="en-US" altLang="ja-JP" dirty="0"/>
          </a:p>
          <a:p>
            <a:r>
              <a:rPr lang="ja-JP" altLang="en-US"/>
              <a:t>四章</a:t>
            </a:r>
            <a:r>
              <a:rPr lang="en-US" altLang="ja-JP" dirty="0"/>
              <a:t> LCC</a:t>
            </a:r>
            <a:r>
              <a:rPr lang="ja-JP" altLang="en-US"/>
              <a:t>とは</a:t>
            </a:r>
            <a:endParaRPr lang="en-US" altLang="ja-JP" dirty="0"/>
          </a:p>
          <a:p>
            <a:endParaRPr lang="en-US" altLang="ja-JP" dirty="0"/>
          </a:p>
          <a:p>
            <a:r>
              <a:rPr kumimoji="1" lang="ja-JP" altLang="en-US"/>
              <a:t>五章</a:t>
            </a:r>
            <a:r>
              <a:rPr kumimoji="1" lang="en-US" altLang="ja-JP" dirty="0"/>
              <a:t> LCC</a:t>
            </a:r>
            <a:r>
              <a:rPr kumimoji="1" lang="ja-JP" altLang="en-US"/>
              <a:t>の今後</a:t>
            </a:r>
            <a:r>
              <a:rPr kumimoji="1" lang="en-US" altLang="ja-JP" dirty="0"/>
              <a:t>(</a:t>
            </a:r>
            <a:r>
              <a:rPr kumimoji="1" lang="ja-JP" altLang="en-US"/>
              <a:t>仮説</a:t>
            </a:r>
            <a:r>
              <a:rPr kumimoji="1" lang="en-US" altLang="ja-JP" dirty="0"/>
              <a:t>)</a:t>
            </a:r>
          </a:p>
          <a:p>
            <a:pPr marL="0" indent="0">
              <a:buNone/>
            </a:pPr>
            <a:endParaRPr kumimoji="1" lang="en-US" altLang="ja-JP" dirty="0"/>
          </a:p>
          <a:p>
            <a:r>
              <a:rPr lang="ja-JP" altLang="en-US"/>
              <a:t>六章　結論</a:t>
            </a:r>
            <a:endParaRPr kumimoji="1" lang="ja-JP" altLang="en-US"/>
          </a:p>
        </p:txBody>
      </p:sp>
      <p:sp>
        <p:nvSpPr>
          <p:cNvPr id="5" name="右中かっこ 4">
            <a:extLst>
              <a:ext uri="{FF2B5EF4-FFF2-40B4-BE49-F238E27FC236}">
                <a16:creationId xmlns:a16="http://schemas.microsoft.com/office/drawing/2014/main" id="{95403BA0-9928-B146-AB6E-0A170DAFBC04}"/>
              </a:ext>
            </a:extLst>
          </p:cNvPr>
          <p:cNvSpPr/>
          <p:nvPr/>
        </p:nvSpPr>
        <p:spPr>
          <a:xfrm>
            <a:off x="5774531" y="2614612"/>
            <a:ext cx="642937" cy="19145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07B4E9FA-8672-DE4C-8B09-7F27E79E7905}"/>
              </a:ext>
            </a:extLst>
          </p:cNvPr>
          <p:cNvSpPr txBox="1"/>
          <p:nvPr/>
        </p:nvSpPr>
        <p:spPr>
          <a:xfrm>
            <a:off x="6417468" y="3387208"/>
            <a:ext cx="646331" cy="369332"/>
          </a:xfrm>
          <a:prstGeom prst="rect">
            <a:avLst/>
          </a:prstGeom>
          <a:noFill/>
        </p:spPr>
        <p:txBody>
          <a:bodyPr wrap="none" rtlCol="0">
            <a:spAutoFit/>
          </a:bodyPr>
          <a:lstStyle/>
          <a:p>
            <a:r>
              <a:rPr kumimoji="1" lang="ja-JP" altLang="en-US"/>
              <a:t>前提</a:t>
            </a:r>
          </a:p>
        </p:txBody>
      </p:sp>
    </p:spTree>
    <p:extLst>
      <p:ext uri="{BB962C8B-B14F-4D97-AF65-F5344CB8AC3E}">
        <p14:creationId xmlns:p14="http://schemas.microsoft.com/office/powerpoint/2010/main" val="85441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34F7CA-0150-0E47-A340-3CA667CB8A43}"/>
              </a:ext>
            </a:extLst>
          </p:cNvPr>
          <p:cNvSpPr>
            <a:spLocks noGrp="1"/>
          </p:cNvSpPr>
          <p:nvPr>
            <p:ph type="title"/>
          </p:nvPr>
        </p:nvSpPr>
        <p:spPr/>
        <p:txBody>
          <a:bodyPr/>
          <a:lstStyle/>
          <a:p>
            <a:r>
              <a:rPr kumimoji="1" lang="ja-JP" altLang="en-US"/>
              <a:t>五章</a:t>
            </a:r>
            <a:r>
              <a:rPr kumimoji="1" lang="en-US" altLang="ja-JP" dirty="0"/>
              <a:t> </a:t>
            </a:r>
            <a:r>
              <a:rPr kumimoji="1" lang="ja-JP" altLang="en-US"/>
              <a:t>仮説</a:t>
            </a:r>
          </a:p>
        </p:txBody>
      </p:sp>
      <p:sp>
        <p:nvSpPr>
          <p:cNvPr id="3" name="コンテンツ プレースホルダー 2">
            <a:extLst>
              <a:ext uri="{FF2B5EF4-FFF2-40B4-BE49-F238E27FC236}">
                <a16:creationId xmlns:a16="http://schemas.microsoft.com/office/drawing/2014/main" id="{6AED2736-9300-2E4D-9EC2-89CD66DBCE3F}"/>
              </a:ext>
            </a:extLst>
          </p:cNvPr>
          <p:cNvSpPr>
            <a:spLocks noGrp="1"/>
          </p:cNvSpPr>
          <p:nvPr>
            <p:ph idx="1"/>
          </p:nvPr>
        </p:nvSpPr>
        <p:spPr/>
        <p:txBody>
          <a:bodyPr>
            <a:normAutofit/>
          </a:bodyPr>
          <a:lstStyle/>
          <a:p>
            <a:r>
              <a:rPr lang="en-US" altLang="ja-JP" dirty="0" err="1"/>
              <a:t>PeachAviation</a:t>
            </a:r>
            <a:r>
              <a:rPr kumimoji="1" lang="ja-JP" altLang="en-US"/>
              <a:t>の</a:t>
            </a:r>
            <a:r>
              <a:rPr kumimoji="1" lang="ja-JP" altLang="en-US">
                <a:solidFill>
                  <a:srgbClr val="FF0000"/>
                </a:solidFill>
              </a:rPr>
              <a:t>中距離国際線</a:t>
            </a:r>
            <a:r>
              <a:rPr kumimoji="1" lang="ja-JP" altLang="en-US"/>
              <a:t>は成功す</a:t>
            </a:r>
            <a:r>
              <a:rPr lang="ja-JP" altLang="en-US"/>
              <a:t>る→企業の成長戦略</a:t>
            </a:r>
            <a:endParaRPr lang="en-US" altLang="ja-JP" dirty="0"/>
          </a:p>
          <a:p>
            <a:r>
              <a:rPr kumimoji="1" lang="ja-JP" altLang="en-US"/>
              <a:t>考えられる不安要素</a:t>
            </a:r>
            <a:endParaRPr kumimoji="1" lang="en-US" altLang="ja-JP" dirty="0"/>
          </a:p>
          <a:p>
            <a:pPr marL="0" indent="0">
              <a:buNone/>
            </a:pPr>
            <a:r>
              <a:rPr lang="en-US" altLang="ja-JP" dirty="0"/>
              <a:t>1,</a:t>
            </a:r>
            <a:r>
              <a:rPr lang="ja-JP" altLang="en-US"/>
              <a:t>リモートワークの導入により人の移動が少なくなっている</a:t>
            </a:r>
            <a:endParaRPr lang="en-US" altLang="ja-JP" dirty="0"/>
          </a:p>
          <a:p>
            <a:pPr marL="0" indent="0">
              <a:buNone/>
            </a:pPr>
            <a:r>
              <a:rPr kumimoji="1" lang="en-US" altLang="ja-JP" dirty="0"/>
              <a:t>2,</a:t>
            </a:r>
            <a:r>
              <a:rPr kumimoji="1" lang="ja-JP" altLang="en-US"/>
              <a:t>片道</a:t>
            </a:r>
            <a:r>
              <a:rPr kumimoji="1" lang="en-US" altLang="ja-JP" dirty="0"/>
              <a:t>4</a:t>
            </a:r>
            <a:r>
              <a:rPr kumimoji="1" lang="ja-JP" altLang="en-US"/>
              <a:t>時間を超え、狭い客室のフライトに搭乗するお客がいるのか</a:t>
            </a:r>
            <a:r>
              <a:rPr kumimoji="1" lang="en-US" altLang="ja-JP" dirty="0"/>
              <a:t>?</a:t>
            </a:r>
          </a:p>
          <a:p>
            <a:pPr marL="0" indent="0">
              <a:buNone/>
            </a:pPr>
            <a:r>
              <a:rPr lang="en-US" altLang="ja-JP" dirty="0"/>
              <a:t>3,</a:t>
            </a:r>
            <a:r>
              <a:rPr lang="ja-JP" altLang="en-US"/>
              <a:t>コロナ禍で航空業界全体の需要が低迷している</a:t>
            </a:r>
            <a:endParaRPr lang="en-US" altLang="ja-JP" dirty="0"/>
          </a:p>
          <a:p>
            <a:pPr marL="0" indent="0">
              <a:buNone/>
            </a:pPr>
            <a:r>
              <a:rPr lang="en-US" altLang="ja-JP" dirty="0"/>
              <a:t>4,</a:t>
            </a:r>
            <a:r>
              <a:rPr lang="ja-JP" altLang="en-US"/>
              <a:t> これまで格安航空会社の長距離国際線の成功例はオーストラリアの</a:t>
            </a:r>
            <a:r>
              <a:rPr lang="en-US" altLang="ja-JP" dirty="0"/>
              <a:t>Jet Star</a:t>
            </a:r>
            <a:r>
              <a:rPr lang="ja-JP" altLang="en-US"/>
              <a:t>のみ</a:t>
            </a:r>
            <a:endParaRPr lang="en-US" altLang="ja-JP" dirty="0"/>
          </a:p>
          <a:p>
            <a:pPr marL="0" indent="0">
              <a:buNone/>
            </a:pPr>
            <a:r>
              <a:rPr lang="en-US" altLang="ja-JP" dirty="0"/>
              <a:t>5,</a:t>
            </a:r>
            <a:r>
              <a:rPr lang="ja-JP" altLang="en-US"/>
              <a:t>コロナウイルスの影響により計画が延長</a:t>
            </a:r>
            <a:endParaRPr lang="en-US" altLang="ja-JP" dirty="0">
              <a:solidFill>
                <a:srgbClr val="0070C0"/>
              </a:solidFill>
            </a:endParaRPr>
          </a:p>
          <a:p>
            <a:pPr marL="0" indent="0">
              <a:buNone/>
            </a:pPr>
            <a:endParaRPr lang="en-US" altLang="ja-JP" dirty="0"/>
          </a:p>
          <a:p>
            <a:pPr marL="0" indent="0">
              <a:buNone/>
            </a:pPr>
            <a:endParaRPr lang="en-US" altLang="ja-JP" dirty="0"/>
          </a:p>
          <a:p>
            <a:pPr marL="0" indent="0">
              <a:buNone/>
            </a:pPr>
            <a:endParaRPr kumimoji="1" lang="en-US" altLang="ja-JP" dirty="0"/>
          </a:p>
        </p:txBody>
      </p:sp>
    </p:spTree>
    <p:extLst>
      <p:ext uri="{BB962C8B-B14F-4D97-AF65-F5344CB8AC3E}">
        <p14:creationId xmlns:p14="http://schemas.microsoft.com/office/powerpoint/2010/main" val="2555993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CB4948-D27D-054F-B53F-08AD1652AB4F}"/>
              </a:ext>
            </a:extLst>
          </p:cNvPr>
          <p:cNvSpPr>
            <a:spLocks noGrp="1"/>
          </p:cNvSpPr>
          <p:nvPr>
            <p:ph type="title"/>
          </p:nvPr>
        </p:nvSpPr>
        <p:spPr/>
        <p:txBody>
          <a:bodyPr/>
          <a:lstStyle/>
          <a:p>
            <a:r>
              <a:rPr kumimoji="1" lang="ja-JP" altLang="en-US">
                <a:solidFill>
                  <a:srgbClr val="0070C0"/>
                </a:solidFill>
              </a:rPr>
              <a:t>業界別平均収益率</a:t>
            </a:r>
          </a:p>
        </p:txBody>
      </p:sp>
      <p:graphicFrame>
        <p:nvGraphicFramePr>
          <p:cNvPr id="4" name="コンテンツ プレースホルダー 3">
            <a:extLst>
              <a:ext uri="{FF2B5EF4-FFF2-40B4-BE49-F238E27FC236}">
                <a16:creationId xmlns:a16="http://schemas.microsoft.com/office/drawing/2014/main" id="{5399CCBB-AEB6-FF41-AFE5-44BC1802058B}"/>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a:extLst>
              <a:ext uri="{FF2B5EF4-FFF2-40B4-BE49-F238E27FC236}">
                <a16:creationId xmlns:a16="http://schemas.microsoft.com/office/drawing/2014/main" id="{B070DC34-BBA0-6147-B995-4BE6019D0139}"/>
              </a:ext>
            </a:extLst>
          </p:cNvPr>
          <p:cNvSpPr txBox="1"/>
          <p:nvPr/>
        </p:nvSpPr>
        <p:spPr>
          <a:xfrm>
            <a:off x="1088571" y="6176963"/>
            <a:ext cx="8114722" cy="369332"/>
          </a:xfrm>
          <a:prstGeom prst="rect">
            <a:avLst/>
          </a:prstGeom>
          <a:noFill/>
        </p:spPr>
        <p:txBody>
          <a:bodyPr wrap="none" rtlCol="0">
            <a:spAutoFit/>
          </a:bodyPr>
          <a:lstStyle/>
          <a:p>
            <a:r>
              <a:rPr kumimoji="1" lang="en-US" altLang="ja-JP" dirty="0"/>
              <a:t>※</a:t>
            </a:r>
            <a:r>
              <a:rPr kumimoji="1" lang="ja-JP" altLang="en-US"/>
              <a:t>航空業界は</a:t>
            </a:r>
            <a:r>
              <a:rPr kumimoji="1" lang="en-US" altLang="ja-JP" dirty="0"/>
              <a:t>5%</a:t>
            </a:r>
            <a:r>
              <a:rPr kumimoji="1" lang="ja-JP" altLang="en-US"/>
              <a:t>程度であるため成功できるかどうかはこの数字を基準にする</a:t>
            </a:r>
          </a:p>
        </p:txBody>
      </p:sp>
    </p:spTree>
    <p:extLst>
      <p:ext uri="{BB962C8B-B14F-4D97-AF65-F5344CB8AC3E}">
        <p14:creationId xmlns:p14="http://schemas.microsoft.com/office/powerpoint/2010/main" val="3691619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934E77-E512-CB41-AE77-D60F76EA3239}"/>
              </a:ext>
            </a:extLst>
          </p:cNvPr>
          <p:cNvSpPr>
            <a:spLocks noGrp="1"/>
          </p:cNvSpPr>
          <p:nvPr>
            <p:ph type="title"/>
          </p:nvPr>
        </p:nvSpPr>
        <p:spPr/>
        <p:txBody>
          <a:bodyPr/>
          <a:lstStyle/>
          <a:p>
            <a:r>
              <a:rPr kumimoji="1" lang="ja-JP" altLang="en-US"/>
              <a:t>補論</a:t>
            </a:r>
          </a:p>
        </p:txBody>
      </p:sp>
      <p:sp>
        <p:nvSpPr>
          <p:cNvPr id="3" name="コンテンツ プレースホルダー 2">
            <a:extLst>
              <a:ext uri="{FF2B5EF4-FFF2-40B4-BE49-F238E27FC236}">
                <a16:creationId xmlns:a16="http://schemas.microsoft.com/office/drawing/2014/main" id="{5C672D7D-9798-094B-8015-5EF8D2A295A5}"/>
              </a:ext>
            </a:extLst>
          </p:cNvPr>
          <p:cNvSpPr>
            <a:spLocks noGrp="1"/>
          </p:cNvSpPr>
          <p:nvPr>
            <p:ph idx="1"/>
          </p:nvPr>
        </p:nvSpPr>
        <p:spPr/>
        <p:txBody>
          <a:bodyPr>
            <a:normAutofit/>
          </a:bodyPr>
          <a:lstStyle/>
          <a:p>
            <a:r>
              <a:rPr kumimoji="1" lang="ja-JP" altLang="en-US"/>
              <a:t>近距離路線と中距離路線と長距離路線では航空会社が考えなくてはならない要因が異なる。</a:t>
            </a:r>
            <a:endParaRPr kumimoji="1" lang="en-US" altLang="ja-JP" dirty="0"/>
          </a:p>
          <a:p>
            <a:pPr marL="0" indent="0">
              <a:buNone/>
            </a:pPr>
            <a:endParaRPr kumimoji="1" lang="en-US" altLang="ja-JP" dirty="0"/>
          </a:p>
          <a:p>
            <a:r>
              <a:rPr lang="ja-JP" altLang="en-US"/>
              <a:t>短距離路線とは片道</a:t>
            </a:r>
            <a:r>
              <a:rPr lang="en-US" altLang="ja-JP" dirty="0"/>
              <a:t>4</a:t>
            </a:r>
            <a:r>
              <a:rPr lang="ja-JP" altLang="en-US"/>
              <a:t>時間以内のフライトを指す</a:t>
            </a:r>
            <a:endParaRPr kumimoji="1" lang="en-US" altLang="ja-JP" dirty="0"/>
          </a:p>
          <a:p>
            <a:r>
              <a:rPr lang="ja-JP" altLang="en-US">
                <a:solidFill>
                  <a:srgbClr val="FF0000"/>
                </a:solidFill>
              </a:rPr>
              <a:t>中距離路線とは片道</a:t>
            </a:r>
            <a:r>
              <a:rPr lang="en-US" altLang="ja-JP" dirty="0">
                <a:solidFill>
                  <a:srgbClr val="FF0000"/>
                </a:solidFill>
              </a:rPr>
              <a:t>5〜8</a:t>
            </a:r>
            <a:r>
              <a:rPr lang="ja-JP" altLang="en-US">
                <a:solidFill>
                  <a:srgbClr val="FF0000"/>
                </a:solidFill>
              </a:rPr>
              <a:t>時間程度のフライトを指す</a:t>
            </a:r>
            <a:endParaRPr lang="en-US" altLang="ja-JP" dirty="0">
              <a:solidFill>
                <a:srgbClr val="FF0000"/>
              </a:solidFill>
            </a:endParaRPr>
          </a:p>
          <a:p>
            <a:r>
              <a:rPr kumimoji="1" lang="ja-JP" altLang="en-US"/>
              <a:t>長距離路線とは片道</a:t>
            </a:r>
            <a:r>
              <a:rPr kumimoji="1" lang="en-US" altLang="ja-JP" dirty="0"/>
              <a:t>10</a:t>
            </a:r>
            <a:r>
              <a:rPr kumimoji="1" lang="ja-JP" altLang="en-US"/>
              <a:t>時間程度のフライトを指す</a:t>
            </a:r>
            <a:endParaRPr kumimoji="1" lang="en-US" altLang="ja-JP" dirty="0"/>
          </a:p>
          <a:p>
            <a:r>
              <a:rPr lang="ja-JP" altLang="en-US"/>
              <a:t>日本から中距離で渡航できる国</a:t>
            </a:r>
            <a:endParaRPr lang="en-US" altLang="ja-JP" dirty="0"/>
          </a:p>
          <a:p>
            <a:pPr marL="0" indent="0">
              <a:buNone/>
            </a:pPr>
            <a:r>
              <a:rPr lang="ja-JP" altLang="en-US"/>
              <a:t>→インドやオーストラリアなど</a:t>
            </a:r>
            <a:endParaRPr lang="en-US" altLang="ja-JP" dirty="0"/>
          </a:p>
          <a:p>
            <a:endParaRPr kumimoji="1" lang="en-US" altLang="ja-JP" dirty="0"/>
          </a:p>
          <a:p>
            <a:endParaRPr kumimoji="1" lang="ja-JP" altLang="en-US"/>
          </a:p>
        </p:txBody>
      </p:sp>
    </p:spTree>
    <p:extLst>
      <p:ext uri="{BB962C8B-B14F-4D97-AF65-F5344CB8AC3E}">
        <p14:creationId xmlns:p14="http://schemas.microsoft.com/office/powerpoint/2010/main" val="513959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04CB1D-9462-324D-A7A7-A82601B0195F}"/>
              </a:ext>
            </a:extLst>
          </p:cNvPr>
          <p:cNvSpPr>
            <a:spLocks noGrp="1"/>
          </p:cNvSpPr>
          <p:nvPr>
            <p:ph type="title"/>
          </p:nvPr>
        </p:nvSpPr>
        <p:spPr/>
        <p:txBody>
          <a:bodyPr/>
          <a:lstStyle/>
          <a:p>
            <a:r>
              <a:rPr kumimoji="1" lang="ja-JP" altLang="en-US"/>
              <a:t>不安要素の対処</a:t>
            </a:r>
          </a:p>
        </p:txBody>
      </p:sp>
      <p:sp>
        <p:nvSpPr>
          <p:cNvPr id="3" name="コンテンツ プレースホルダー 2">
            <a:extLst>
              <a:ext uri="{FF2B5EF4-FFF2-40B4-BE49-F238E27FC236}">
                <a16:creationId xmlns:a16="http://schemas.microsoft.com/office/drawing/2014/main" id="{74C012A1-79DB-E14E-ACC8-201D099C28C3}"/>
              </a:ext>
            </a:extLst>
          </p:cNvPr>
          <p:cNvSpPr>
            <a:spLocks noGrp="1"/>
          </p:cNvSpPr>
          <p:nvPr>
            <p:ph idx="1"/>
          </p:nvPr>
        </p:nvSpPr>
        <p:spPr/>
        <p:txBody>
          <a:bodyPr>
            <a:normAutofit fontScale="92500" lnSpcReduction="20000"/>
          </a:bodyPr>
          <a:lstStyle/>
          <a:p>
            <a:r>
              <a:rPr kumimoji="1" lang="en-US" altLang="ja-JP" dirty="0"/>
              <a:t>1,</a:t>
            </a:r>
            <a:r>
              <a:rPr lang="ja-JP" altLang="en-US"/>
              <a:t>リモートワークの導入により人の移動が少なくなっている</a:t>
            </a:r>
            <a:endParaRPr lang="en-US" altLang="ja-JP" dirty="0"/>
          </a:p>
          <a:p>
            <a:pPr marL="0" indent="0">
              <a:buNone/>
            </a:pPr>
            <a:r>
              <a:rPr lang="ja-JP" altLang="en-US"/>
              <a:t>→</a:t>
            </a:r>
            <a:r>
              <a:rPr lang="en-US" altLang="ja-JP" dirty="0"/>
              <a:t>LCC</a:t>
            </a:r>
            <a:r>
              <a:rPr lang="ja-JP" altLang="en-US"/>
              <a:t>は元々旅行客をターゲットにしているので今後の回復も早いと考えられる。つまり、</a:t>
            </a:r>
            <a:r>
              <a:rPr lang="en-US" altLang="ja-JP" dirty="0"/>
              <a:t>FSC</a:t>
            </a:r>
            <a:r>
              <a:rPr lang="ja-JP" altLang="en-US"/>
              <a:t>はかなり苦戦を強いられる。</a:t>
            </a:r>
            <a:endParaRPr lang="en-US" altLang="ja-JP" dirty="0"/>
          </a:p>
          <a:p>
            <a:r>
              <a:rPr lang="en-US" altLang="ja-JP" dirty="0"/>
              <a:t>2,</a:t>
            </a:r>
            <a:r>
              <a:rPr lang="ja-JP" altLang="en-US"/>
              <a:t>片道</a:t>
            </a:r>
            <a:r>
              <a:rPr lang="en-US" altLang="ja-JP" dirty="0"/>
              <a:t>4</a:t>
            </a:r>
            <a:r>
              <a:rPr lang="ja-JP" altLang="en-US"/>
              <a:t>時間を超え、狭い客室のフライトに搭乗するお客がいるのか</a:t>
            </a:r>
            <a:r>
              <a:rPr lang="en-US" altLang="ja-JP" dirty="0"/>
              <a:t>?</a:t>
            </a:r>
          </a:p>
          <a:p>
            <a:pPr marL="0" indent="0">
              <a:buNone/>
            </a:pPr>
            <a:r>
              <a:rPr lang="ja-JP" altLang="en-US"/>
              <a:t>→体力のある若者や身体の小さい女性であれば充分に我慢できるのではないか。また、通路側の席や一部の有料席に座ることでそこまで気にならないのではないかと考えられる。　　</a:t>
            </a:r>
            <a:r>
              <a:rPr lang="en" altLang="ja-JP" dirty="0">
                <a:solidFill>
                  <a:srgbClr val="0070C0"/>
                </a:solidFill>
              </a:rPr>
              <a:t>https://</a:t>
            </a:r>
            <a:r>
              <a:rPr lang="en" altLang="ja-JP" dirty="0" err="1">
                <a:solidFill>
                  <a:srgbClr val="0070C0"/>
                </a:solidFill>
              </a:rPr>
              <a:t>corporate.flypeach.com</a:t>
            </a:r>
            <a:r>
              <a:rPr lang="en" altLang="ja-JP" dirty="0">
                <a:solidFill>
                  <a:srgbClr val="0070C0"/>
                </a:solidFill>
              </a:rPr>
              <a:t>/collaboration/</a:t>
            </a:r>
            <a:endParaRPr lang="en-US" altLang="ja-JP" dirty="0">
              <a:solidFill>
                <a:srgbClr val="0070C0"/>
              </a:solidFill>
            </a:endParaRPr>
          </a:p>
          <a:p>
            <a:r>
              <a:rPr lang="en-US" altLang="ja-JP" dirty="0"/>
              <a:t>3,</a:t>
            </a:r>
            <a:r>
              <a:rPr lang="ja-JP" altLang="en-US"/>
              <a:t>コロナ禍で航空業界全体の需要が低迷している</a:t>
            </a:r>
            <a:endParaRPr lang="en-US" altLang="ja-JP" dirty="0"/>
          </a:p>
          <a:p>
            <a:pPr marL="0" indent="0">
              <a:buNone/>
            </a:pPr>
            <a:r>
              <a:rPr lang="ja-JP" altLang="en-US"/>
              <a:t>→アメリカではすでにコロナウイルに対抗するためのワクチンが開発されており航空需要は徐々に国内線を中心に戻ってくると予想</a:t>
            </a:r>
            <a:endParaRPr lang="en-US" altLang="ja-JP" dirty="0"/>
          </a:p>
          <a:p>
            <a:endParaRPr lang="en-US" altLang="ja-JP" dirty="0"/>
          </a:p>
          <a:p>
            <a:endParaRPr kumimoji="1" lang="ja-JP" altLang="en-US"/>
          </a:p>
        </p:txBody>
      </p:sp>
    </p:spTree>
    <p:extLst>
      <p:ext uri="{BB962C8B-B14F-4D97-AF65-F5344CB8AC3E}">
        <p14:creationId xmlns:p14="http://schemas.microsoft.com/office/powerpoint/2010/main" val="3848838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5A3BC0-B76B-3D48-858B-24320A58B916}"/>
              </a:ext>
            </a:extLst>
          </p:cNvPr>
          <p:cNvSpPr>
            <a:spLocks noGrp="1"/>
          </p:cNvSpPr>
          <p:nvPr>
            <p:ph type="title"/>
          </p:nvPr>
        </p:nvSpPr>
        <p:spPr/>
        <p:txBody>
          <a:bodyPr/>
          <a:lstStyle/>
          <a:p>
            <a:r>
              <a:rPr kumimoji="1" lang="ja-JP" altLang="en-US"/>
              <a:t>不安要素の対処</a:t>
            </a:r>
            <a:r>
              <a:rPr kumimoji="1" lang="en-US" altLang="ja-JP" dirty="0"/>
              <a:t>2</a:t>
            </a:r>
            <a:endParaRPr kumimoji="1" lang="ja-JP" altLang="en-US"/>
          </a:p>
        </p:txBody>
      </p:sp>
      <p:sp>
        <p:nvSpPr>
          <p:cNvPr id="3" name="コンテンツ プレースホルダー 2">
            <a:extLst>
              <a:ext uri="{FF2B5EF4-FFF2-40B4-BE49-F238E27FC236}">
                <a16:creationId xmlns:a16="http://schemas.microsoft.com/office/drawing/2014/main" id="{C8FF8F94-75C7-4F41-A441-BF8A3E95982A}"/>
              </a:ext>
            </a:extLst>
          </p:cNvPr>
          <p:cNvSpPr>
            <a:spLocks noGrp="1"/>
          </p:cNvSpPr>
          <p:nvPr>
            <p:ph idx="1"/>
          </p:nvPr>
        </p:nvSpPr>
        <p:spPr/>
        <p:txBody>
          <a:bodyPr/>
          <a:lstStyle/>
          <a:p>
            <a:r>
              <a:rPr lang="en-US" altLang="ja-JP" dirty="0"/>
              <a:t>4,</a:t>
            </a:r>
            <a:r>
              <a:rPr lang="ja-JP" altLang="en-US"/>
              <a:t> これまで格安航空会社の長距離国際線の成功例はオーストラリアの</a:t>
            </a:r>
            <a:r>
              <a:rPr lang="en-US" altLang="ja-JP" dirty="0"/>
              <a:t>Jet Star</a:t>
            </a:r>
            <a:r>
              <a:rPr lang="ja-JP" altLang="en-US"/>
              <a:t>のみ</a:t>
            </a:r>
            <a:endParaRPr lang="en-US" altLang="ja-JP" dirty="0"/>
          </a:p>
          <a:p>
            <a:pPr marL="0" indent="0">
              <a:buNone/>
            </a:pPr>
            <a:r>
              <a:rPr lang="ja-JP" altLang="en-US"/>
              <a:t>→ここでの事例はワイドボディである</a:t>
            </a:r>
            <a:r>
              <a:rPr lang="en-US" altLang="ja-JP" dirty="0"/>
              <a:t>B787</a:t>
            </a:r>
            <a:r>
              <a:rPr lang="ja-JP" altLang="en-US"/>
              <a:t>型機を使用しているので本件とは関わりが薄いと考える</a:t>
            </a:r>
            <a:endParaRPr lang="en-US" altLang="ja-JP" dirty="0"/>
          </a:p>
          <a:p>
            <a:r>
              <a:rPr lang="en-US" altLang="ja-JP" dirty="0"/>
              <a:t>5,</a:t>
            </a:r>
            <a:r>
              <a:rPr lang="ja-JP" altLang="en-US"/>
              <a:t>今後の企業の動向に注目する</a:t>
            </a:r>
            <a:endParaRPr lang="en-US" altLang="ja-JP" dirty="0"/>
          </a:p>
        </p:txBody>
      </p:sp>
    </p:spTree>
    <p:extLst>
      <p:ext uri="{BB962C8B-B14F-4D97-AF65-F5344CB8AC3E}">
        <p14:creationId xmlns:p14="http://schemas.microsoft.com/office/powerpoint/2010/main" val="1306596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4C12AE-5FA7-2D48-8EEA-0004607435A3}"/>
              </a:ext>
            </a:extLst>
          </p:cNvPr>
          <p:cNvSpPr>
            <a:spLocks noGrp="1"/>
          </p:cNvSpPr>
          <p:nvPr>
            <p:ph type="title"/>
          </p:nvPr>
        </p:nvSpPr>
        <p:spPr/>
        <p:txBody>
          <a:bodyPr/>
          <a:lstStyle/>
          <a:p>
            <a:r>
              <a:rPr kumimoji="1" lang="ja-JP" altLang="en-US"/>
              <a:t>仮説</a:t>
            </a:r>
          </a:p>
        </p:txBody>
      </p:sp>
      <p:sp>
        <p:nvSpPr>
          <p:cNvPr id="3" name="コンテンツ プレースホルダー 2">
            <a:extLst>
              <a:ext uri="{FF2B5EF4-FFF2-40B4-BE49-F238E27FC236}">
                <a16:creationId xmlns:a16="http://schemas.microsoft.com/office/drawing/2014/main" id="{22450AC6-087C-BF4D-AB6F-4BA3819CC66B}"/>
              </a:ext>
            </a:extLst>
          </p:cNvPr>
          <p:cNvSpPr>
            <a:spLocks noGrp="1"/>
          </p:cNvSpPr>
          <p:nvPr>
            <p:ph idx="1"/>
          </p:nvPr>
        </p:nvSpPr>
        <p:spPr/>
        <p:txBody>
          <a:bodyPr>
            <a:normAutofit lnSpcReduction="10000"/>
          </a:bodyPr>
          <a:lstStyle/>
          <a:p>
            <a:r>
              <a:rPr kumimoji="1" lang="ja-JP" altLang="en-US"/>
              <a:t>考えられるプラスの要素</a:t>
            </a:r>
            <a:endParaRPr kumimoji="1" lang="en-US" altLang="ja-JP" dirty="0"/>
          </a:p>
          <a:p>
            <a:pPr marL="0" indent="0">
              <a:buNone/>
            </a:pPr>
            <a:r>
              <a:rPr kumimoji="1" lang="en-US" altLang="ja-JP" dirty="0"/>
              <a:t>1,</a:t>
            </a:r>
            <a:r>
              <a:rPr kumimoji="1" lang="ja-JP" altLang="en-US"/>
              <a:t> </a:t>
            </a:r>
            <a:r>
              <a:rPr kumimoji="1" lang="en-US" altLang="ja-JP" dirty="0"/>
              <a:t>FSC</a:t>
            </a:r>
            <a:r>
              <a:rPr kumimoji="1" lang="ja-JP" altLang="en-US"/>
              <a:t>と比べて海外に格安で訪れるチャンスである。</a:t>
            </a:r>
            <a:endParaRPr kumimoji="1" lang="en-US" altLang="ja-JP" dirty="0"/>
          </a:p>
          <a:p>
            <a:pPr marL="0" indent="0">
              <a:buNone/>
            </a:pPr>
            <a:r>
              <a:rPr kumimoji="1" lang="en-US" altLang="ja-JP" dirty="0"/>
              <a:t>2,</a:t>
            </a:r>
            <a:r>
              <a:rPr lang="ja-JP" altLang="en-US"/>
              <a:t>国際貨物の需要や訪日外国人は緩やかに右肩上がりである。</a:t>
            </a:r>
            <a:r>
              <a:rPr lang="en-US" altLang="ja-JP" dirty="0"/>
              <a:t>(</a:t>
            </a:r>
            <a:r>
              <a:rPr lang="ja-JP" altLang="en-US"/>
              <a:t>図</a:t>
            </a:r>
            <a:r>
              <a:rPr lang="en-US" altLang="ja-JP" dirty="0"/>
              <a:t>1)</a:t>
            </a:r>
          </a:p>
          <a:p>
            <a:pPr marL="0" indent="0">
              <a:buNone/>
            </a:pPr>
            <a:r>
              <a:rPr kumimoji="1" lang="en-US" altLang="ja-JP" dirty="0"/>
              <a:t>3,</a:t>
            </a:r>
            <a:r>
              <a:rPr kumimoji="1" lang="ja-JP" altLang="en-US">
                <a:solidFill>
                  <a:srgbClr val="FF0000"/>
                </a:solidFill>
              </a:rPr>
              <a:t>コロナ不況からの脱却後に旅行ニーズが高まる可能性</a:t>
            </a:r>
            <a:r>
              <a:rPr kumimoji="1" lang="en-US" altLang="ja-JP" dirty="0">
                <a:solidFill>
                  <a:srgbClr val="FF0000"/>
                </a:solidFill>
              </a:rPr>
              <a:t>(</a:t>
            </a:r>
            <a:r>
              <a:rPr kumimoji="1" lang="ja-JP" altLang="en-US">
                <a:solidFill>
                  <a:srgbClr val="FF0000"/>
                </a:solidFill>
              </a:rPr>
              <a:t>アンケート</a:t>
            </a:r>
            <a:r>
              <a:rPr kumimoji="1" lang="en-US" altLang="ja-JP" dirty="0">
                <a:solidFill>
                  <a:srgbClr val="FF0000"/>
                </a:solidFill>
              </a:rPr>
              <a:t>)</a:t>
            </a:r>
          </a:p>
          <a:p>
            <a:pPr marL="0" indent="0">
              <a:buNone/>
            </a:pPr>
            <a:r>
              <a:rPr lang="en-US" altLang="ja-JP" dirty="0"/>
              <a:t>4,</a:t>
            </a:r>
            <a:r>
              <a:rPr lang="ja-JP" altLang="en-US"/>
              <a:t>東南アジアを中心とした外国人にとっては日本に格安で訪れる機会が広がる。</a:t>
            </a:r>
            <a:endParaRPr lang="en-US" altLang="ja-JP" dirty="0"/>
          </a:p>
          <a:p>
            <a:pPr marL="0" indent="0">
              <a:buNone/>
            </a:pPr>
            <a:r>
              <a:rPr kumimoji="1" lang="en-US" altLang="ja-JP" dirty="0"/>
              <a:t>5,</a:t>
            </a:r>
            <a:r>
              <a:rPr lang="en-US" altLang="ja-JP" dirty="0"/>
              <a:t> </a:t>
            </a:r>
            <a:r>
              <a:rPr lang="ja-JP" altLang="en-US">
                <a:solidFill>
                  <a:srgbClr val="0070C0"/>
                </a:solidFill>
              </a:rPr>
              <a:t>使用機材は</a:t>
            </a:r>
            <a:r>
              <a:rPr lang="en-US" altLang="ja-JP" dirty="0">
                <a:solidFill>
                  <a:srgbClr val="0070C0"/>
                </a:solidFill>
              </a:rPr>
              <a:t>A320neo</a:t>
            </a:r>
            <a:r>
              <a:rPr lang="ja-JP" altLang="en-US">
                <a:solidFill>
                  <a:srgbClr val="0070C0"/>
                </a:solidFill>
              </a:rPr>
              <a:t>か</a:t>
            </a:r>
            <a:r>
              <a:rPr lang="en-US" altLang="ja-JP" dirty="0">
                <a:solidFill>
                  <a:srgbClr val="0070C0"/>
                </a:solidFill>
              </a:rPr>
              <a:t>A321LR</a:t>
            </a:r>
            <a:r>
              <a:rPr lang="ja-JP" altLang="en-US">
                <a:solidFill>
                  <a:srgbClr val="0070C0"/>
                </a:solidFill>
              </a:rPr>
              <a:t>→航続距離は現在の</a:t>
            </a:r>
            <a:r>
              <a:rPr lang="en-US" altLang="ja-JP" dirty="0">
                <a:solidFill>
                  <a:srgbClr val="0070C0"/>
                </a:solidFill>
              </a:rPr>
              <a:t>A320</a:t>
            </a:r>
            <a:r>
              <a:rPr lang="ja-JP" altLang="en-US">
                <a:solidFill>
                  <a:srgbClr val="0070C0"/>
                </a:solidFill>
              </a:rPr>
              <a:t>より長く、燃料効率や騒音が少ない。</a:t>
            </a:r>
            <a:r>
              <a:rPr lang="en-US" altLang="ja-JP" dirty="0"/>
              <a:t>(</a:t>
            </a:r>
            <a:r>
              <a:rPr lang="ja-JP" altLang="en-US"/>
              <a:t>説明</a:t>
            </a:r>
            <a:r>
              <a:rPr lang="en-US" altLang="ja-JP" dirty="0"/>
              <a:t>)</a:t>
            </a:r>
            <a:endParaRPr lang="en-US" altLang="ja-JP" dirty="0">
              <a:solidFill>
                <a:srgbClr val="0070C0"/>
              </a:solidFill>
            </a:endParaRPr>
          </a:p>
          <a:p>
            <a:pPr marL="0" indent="0">
              <a:buNone/>
            </a:pPr>
            <a:endParaRPr kumimoji="1" lang="ja-JP" altLang="en-US"/>
          </a:p>
        </p:txBody>
      </p:sp>
    </p:spTree>
    <p:extLst>
      <p:ext uri="{BB962C8B-B14F-4D97-AF65-F5344CB8AC3E}">
        <p14:creationId xmlns:p14="http://schemas.microsoft.com/office/powerpoint/2010/main" val="3680120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63CD16-A096-8F4C-B896-C3B2A877BBF7}"/>
              </a:ext>
            </a:extLst>
          </p:cNvPr>
          <p:cNvSpPr>
            <a:spLocks noGrp="1"/>
          </p:cNvSpPr>
          <p:nvPr>
            <p:ph type="title"/>
          </p:nvPr>
        </p:nvSpPr>
        <p:spPr/>
        <p:txBody>
          <a:bodyPr/>
          <a:lstStyle/>
          <a:p>
            <a:r>
              <a:rPr lang="ja-JP" altLang="en-US"/>
              <a:t>仮説</a:t>
            </a:r>
            <a:r>
              <a:rPr lang="en-US" altLang="ja-JP" dirty="0"/>
              <a:t> </a:t>
            </a:r>
            <a:r>
              <a:rPr lang="ja-JP" altLang="en-US"/>
              <a:t>考えられるプラス要素</a:t>
            </a:r>
            <a:r>
              <a:rPr lang="en-US" altLang="ja-JP" dirty="0"/>
              <a:t>(</a:t>
            </a:r>
            <a:r>
              <a:rPr lang="ja-JP" altLang="en-US"/>
              <a:t>補論</a:t>
            </a:r>
            <a:r>
              <a:rPr lang="en-US" altLang="ja-JP" dirty="0"/>
              <a:t>)</a:t>
            </a:r>
            <a:endParaRPr kumimoji="1" lang="ja-JP" altLang="en-US"/>
          </a:p>
        </p:txBody>
      </p:sp>
      <p:sp>
        <p:nvSpPr>
          <p:cNvPr id="3" name="コンテンツ プレースホルダー 2">
            <a:extLst>
              <a:ext uri="{FF2B5EF4-FFF2-40B4-BE49-F238E27FC236}">
                <a16:creationId xmlns:a16="http://schemas.microsoft.com/office/drawing/2014/main" id="{34268711-6E79-9140-A602-C855D6410EF7}"/>
              </a:ext>
            </a:extLst>
          </p:cNvPr>
          <p:cNvSpPr>
            <a:spLocks noGrp="1"/>
          </p:cNvSpPr>
          <p:nvPr>
            <p:ph idx="1"/>
          </p:nvPr>
        </p:nvSpPr>
        <p:spPr>
          <a:xfrm>
            <a:off x="838200" y="1825625"/>
            <a:ext cx="10515600" cy="4351338"/>
          </a:xfrm>
        </p:spPr>
        <p:txBody>
          <a:bodyPr>
            <a:normAutofit fontScale="92500" lnSpcReduction="20000"/>
          </a:bodyPr>
          <a:lstStyle/>
          <a:p>
            <a:pPr marL="0" indent="0">
              <a:buNone/>
            </a:pPr>
            <a:r>
              <a:rPr lang="ja-JP" altLang="en-US"/>
              <a:t>航空輸送統計 旅客数、貨物量の推移</a:t>
            </a:r>
            <a:endParaRPr lang="en-US" altLang="ja-JP" dirty="0"/>
          </a:p>
          <a:p>
            <a:pPr marL="0" indent="0">
              <a:buNone/>
            </a:pPr>
            <a:r>
              <a:rPr lang="en-US" altLang="ja-JP" dirty="0"/>
              <a:t>(</a:t>
            </a:r>
            <a:r>
              <a:rPr lang="ja-JP" altLang="en-US"/>
              <a:t>図</a:t>
            </a:r>
            <a:r>
              <a:rPr lang="en-US" altLang="ja-JP" dirty="0"/>
              <a:t>1) </a:t>
            </a:r>
            <a:r>
              <a:rPr lang="en-US" altLang="ja-JP" dirty="0">
                <a:hlinkClick r:id="rId2"/>
              </a:rPr>
              <a:t>https://www.mlit.go.jp/common/001283407.pdf</a:t>
            </a:r>
            <a:endParaRPr lang="en-US" altLang="ja-JP" dirty="0"/>
          </a:p>
          <a:p>
            <a:pPr marL="0" indent="0">
              <a:buNone/>
            </a:pPr>
            <a:r>
              <a:rPr lang="en-US" altLang="ja-JP" dirty="0"/>
              <a:t>A320neo</a:t>
            </a:r>
            <a:r>
              <a:rPr lang="ja-JP" altLang="en-US"/>
              <a:t>の説明</a:t>
            </a:r>
            <a:endParaRPr lang="en-US" altLang="ja-JP" dirty="0"/>
          </a:p>
          <a:p>
            <a:pPr marL="0" indent="0">
              <a:buNone/>
            </a:pPr>
            <a:r>
              <a:rPr lang="ja-JP" altLang="en-US"/>
              <a:t>→燃料効率が</a:t>
            </a:r>
            <a:r>
              <a:rPr lang="en-US" altLang="ja-JP" dirty="0"/>
              <a:t>A320ceo</a:t>
            </a:r>
            <a:r>
              <a:rPr lang="ja-JP" altLang="en-US"/>
              <a:t>の時と比べて最大</a:t>
            </a:r>
            <a:r>
              <a:rPr lang="en-US" altLang="ja-JP" dirty="0"/>
              <a:t>20%</a:t>
            </a:r>
            <a:r>
              <a:rPr lang="ja-JP" altLang="en-US"/>
              <a:t>の燃費向上</a:t>
            </a:r>
            <a:endParaRPr lang="en-US" altLang="ja-JP" dirty="0"/>
          </a:p>
          <a:p>
            <a:pPr marL="0" indent="0">
              <a:buNone/>
            </a:pPr>
            <a:r>
              <a:rPr lang="en-US" altLang="ja-JP" dirty="0"/>
              <a:t>A321LR</a:t>
            </a:r>
            <a:r>
              <a:rPr lang="ja-JP" altLang="en-US"/>
              <a:t>の説明</a:t>
            </a:r>
            <a:endParaRPr lang="en-US" altLang="ja-JP" dirty="0"/>
          </a:p>
          <a:p>
            <a:pPr marL="0" indent="0">
              <a:buNone/>
            </a:pPr>
            <a:r>
              <a:rPr lang="ja-JP" altLang="en-US">
                <a:solidFill>
                  <a:srgbClr val="0070C0"/>
                </a:solidFill>
              </a:rPr>
              <a:t>→パイロットの型式免許が同じで済む。</a:t>
            </a:r>
            <a:r>
              <a:rPr lang="en-US" altLang="ja-JP" dirty="0">
                <a:solidFill>
                  <a:srgbClr val="0070C0"/>
                </a:solidFill>
              </a:rPr>
              <a:t>A320</a:t>
            </a:r>
            <a:r>
              <a:rPr lang="ja-JP" altLang="en-US">
                <a:solidFill>
                  <a:srgbClr val="0070C0"/>
                </a:solidFill>
              </a:rPr>
              <a:t>シリーズのため。</a:t>
            </a:r>
            <a:endParaRPr lang="en-US" altLang="ja-JP" dirty="0">
              <a:solidFill>
                <a:srgbClr val="0070C0"/>
              </a:solidFill>
            </a:endParaRPr>
          </a:p>
          <a:p>
            <a:pPr marL="0" indent="0">
              <a:buNone/>
            </a:pPr>
            <a:endParaRPr lang="en-US" altLang="ja-JP" dirty="0"/>
          </a:p>
          <a:p>
            <a:pPr marL="0" indent="0">
              <a:buNone/>
            </a:pPr>
            <a:endParaRPr lang="en-US" altLang="ja-JP" dirty="0"/>
          </a:p>
          <a:p>
            <a:pPr marL="0" indent="0">
              <a:buNone/>
            </a:pPr>
            <a:endParaRPr lang="en-US" altLang="ja-JP" dirty="0"/>
          </a:p>
          <a:p>
            <a:pPr marL="0" indent="0">
              <a:buNone/>
            </a:pPr>
            <a:r>
              <a:rPr lang="ja-JP" altLang="en-US"/>
              <a:t> </a:t>
            </a:r>
          </a:p>
          <a:p>
            <a:pPr marL="0" indent="0">
              <a:buNone/>
            </a:pPr>
            <a:endParaRPr lang="en-US" altLang="ja-JP" dirty="0"/>
          </a:p>
          <a:p>
            <a:pPr marL="0" indent="0">
              <a:buNone/>
            </a:pPr>
            <a:endParaRPr lang="en-US" altLang="ja-JP" dirty="0"/>
          </a:p>
          <a:p>
            <a:endParaRPr kumimoji="1" lang="ja-JP" altLang="en-US"/>
          </a:p>
        </p:txBody>
      </p:sp>
    </p:spTree>
    <p:extLst>
      <p:ext uri="{BB962C8B-B14F-4D97-AF65-F5344CB8AC3E}">
        <p14:creationId xmlns:p14="http://schemas.microsoft.com/office/powerpoint/2010/main" val="923412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2124E4-31E2-654A-B93F-2C6D0776BDB0}"/>
              </a:ext>
            </a:extLst>
          </p:cNvPr>
          <p:cNvSpPr>
            <a:spLocks noGrp="1"/>
          </p:cNvSpPr>
          <p:nvPr>
            <p:ph type="title"/>
          </p:nvPr>
        </p:nvSpPr>
        <p:spPr/>
        <p:txBody>
          <a:bodyPr/>
          <a:lstStyle/>
          <a:p>
            <a:r>
              <a:rPr kumimoji="1" lang="ja-JP" altLang="en-US"/>
              <a:t>アンケート</a:t>
            </a:r>
          </a:p>
        </p:txBody>
      </p:sp>
      <p:sp>
        <p:nvSpPr>
          <p:cNvPr id="3" name="コンテンツ プレースホルダー 2">
            <a:extLst>
              <a:ext uri="{FF2B5EF4-FFF2-40B4-BE49-F238E27FC236}">
                <a16:creationId xmlns:a16="http://schemas.microsoft.com/office/drawing/2014/main" id="{F93CF5AA-05C5-1F47-9167-959E09A03E1C}"/>
              </a:ext>
            </a:extLst>
          </p:cNvPr>
          <p:cNvSpPr>
            <a:spLocks noGrp="1"/>
          </p:cNvSpPr>
          <p:nvPr>
            <p:ph idx="1"/>
          </p:nvPr>
        </p:nvSpPr>
        <p:spPr/>
        <p:txBody>
          <a:bodyPr>
            <a:normAutofit fontScale="92500"/>
          </a:bodyPr>
          <a:lstStyle/>
          <a:p>
            <a:r>
              <a:rPr kumimoji="1" lang="ja-JP" altLang="en-US"/>
              <a:t>目的</a:t>
            </a:r>
            <a:r>
              <a:rPr kumimoji="1" lang="en-US" altLang="ja-JP" dirty="0"/>
              <a:t>‥</a:t>
            </a:r>
            <a:r>
              <a:rPr kumimoji="1" lang="ja-JP" altLang="en-US"/>
              <a:t>中距離の</a:t>
            </a:r>
            <a:r>
              <a:rPr kumimoji="1" lang="en-US" altLang="ja-JP" dirty="0"/>
              <a:t>LCC</a:t>
            </a:r>
            <a:r>
              <a:rPr kumimoji="1" lang="ja-JP" altLang="en-US"/>
              <a:t>を利用する人が潜在的に存在しているのかを調査するため→</a:t>
            </a:r>
            <a:r>
              <a:rPr kumimoji="1" lang="ja-JP" altLang="en-US">
                <a:solidFill>
                  <a:srgbClr val="FF0000"/>
                </a:solidFill>
              </a:rPr>
              <a:t>市場調査</a:t>
            </a:r>
            <a:endParaRPr kumimoji="1" lang="en-US" altLang="ja-JP" dirty="0">
              <a:solidFill>
                <a:srgbClr val="FF0000"/>
              </a:solidFill>
            </a:endParaRPr>
          </a:p>
          <a:p>
            <a:r>
              <a:rPr lang="ja-JP" altLang="en-US"/>
              <a:t>目標</a:t>
            </a:r>
            <a:r>
              <a:rPr lang="en-US" altLang="ja-JP" dirty="0"/>
              <a:t>‥</a:t>
            </a:r>
            <a:r>
              <a:rPr lang="ja-JP" altLang="en-US"/>
              <a:t>コロナ後の旅行マインドや競合他社から人を引き抜ける可能性を定量的に知りたい。またピーチの改善点を定性的に知りたい。</a:t>
            </a:r>
            <a:endParaRPr lang="en-US" altLang="ja-JP" dirty="0"/>
          </a:p>
          <a:p>
            <a:r>
              <a:rPr lang="ja-JP" altLang="en-US"/>
              <a:t>対象者</a:t>
            </a:r>
            <a:r>
              <a:rPr lang="en-US" altLang="ja-JP" dirty="0"/>
              <a:t>‥20</a:t>
            </a:r>
            <a:r>
              <a:rPr lang="ja-JP" altLang="en-US"/>
              <a:t>歳前後の男女</a:t>
            </a:r>
            <a:r>
              <a:rPr lang="en-US" altLang="ja-JP" dirty="0"/>
              <a:t>100</a:t>
            </a:r>
            <a:r>
              <a:rPr lang="ja-JP" altLang="en-US"/>
              <a:t>人→</a:t>
            </a:r>
            <a:r>
              <a:rPr lang="en-US" altLang="ja-JP" dirty="0"/>
              <a:t>Peach Aviation</a:t>
            </a:r>
            <a:r>
              <a:rPr lang="ja-JP" altLang="en-US"/>
              <a:t>はターゲット層を若者や</a:t>
            </a:r>
            <a:r>
              <a:rPr lang="en-US" altLang="ja-JP" dirty="0"/>
              <a:t>20</a:t>
            </a:r>
            <a:r>
              <a:rPr lang="ja-JP" altLang="en-US"/>
              <a:t>代や</a:t>
            </a:r>
            <a:r>
              <a:rPr lang="en-US" altLang="ja-JP" dirty="0"/>
              <a:t>30</a:t>
            </a:r>
            <a:r>
              <a:rPr lang="ja-JP" altLang="en-US"/>
              <a:t>代の女性に焦点を当てているため。</a:t>
            </a:r>
            <a:endParaRPr lang="en-US" altLang="ja-JP" dirty="0"/>
          </a:p>
          <a:p>
            <a:r>
              <a:rPr lang="ja-JP" altLang="en-US"/>
              <a:t>やり方</a:t>
            </a:r>
            <a:r>
              <a:rPr lang="en-US" altLang="ja-JP" dirty="0"/>
              <a:t>‥Google</a:t>
            </a:r>
            <a:r>
              <a:rPr lang="ja-JP" altLang="en-US"/>
              <a:t>アンケート</a:t>
            </a:r>
            <a:endParaRPr lang="en-US" altLang="ja-JP" dirty="0"/>
          </a:p>
          <a:p>
            <a:r>
              <a:rPr lang="ja-JP" altLang="en-US"/>
              <a:t>質問数</a:t>
            </a:r>
            <a:r>
              <a:rPr lang="en-US" altLang="ja-JP" dirty="0"/>
              <a:t>‥11</a:t>
            </a:r>
            <a:r>
              <a:rPr lang="ja-JP" altLang="en-US"/>
              <a:t>問</a:t>
            </a:r>
            <a:endParaRPr lang="en-US" altLang="ja-JP" dirty="0"/>
          </a:p>
          <a:p>
            <a:r>
              <a:rPr lang="ja-JP" altLang="en-US"/>
              <a:t>アンケート結果</a:t>
            </a:r>
            <a:r>
              <a:rPr lang="en-US" altLang="ja-JP" dirty="0"/>
              <a:t> </a:t>
            </a:r>
            <a:r>
              <a:rPr lang="en-US" altLang="ja-JP" dirty="0">
                <a:hlinkClick r:id="rId2"/>
              </a:rPr>
              <a:t>https://docs.google.com/forms/d/1RfmZcjkfF1-VTGsZDPlll7c0hGy83bDkgHj3l5jJaYU/edit#responses</a:t>
            </a:r>
            <a:endParaRPr lang="en-US" altLang="ja-JP" dirty="0"/>
          </a:p>
          <a:p>
            <a:pPr marL="0" indent="0">
              <a:buNone/>
            </a:pPr>
            <a:endParaRPr lang="en-US" altLang="ja-JP" dirty="0"/>
          </a:p>
          <a:p>
            <a:endParaRPr lang="en-US" altLang="ja-JP" dirty="0"/>
          </a:p>
          <a:p>
            <a:endParaRPr kumimoji="1" lang="ja-JP" altLang="en-US"/>
          </a:p>
        </p:txBody>
      </p:sp>
    </p:spTree>
    <p:extLst>
      <p:ext uri="{BB962C8B-B14F-4D97-AF65-F5344CB8AC3E}">
        <p14:creationId xmlns:p14="http://schemas.microsoft.com/office/powerpoint/2010/main" val="1221924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7DB66A-EEF6-6746-A44B-E81F4F5917A2}"/>
              </a:ext>
            </a:extLst>
          </p:cNvPr>
          <p:cNvSpPr>
            <a:spLocks noGrp="1"/>
          </p:cNvSpPr>
          <p:nvPr>
            <p:ph type="title"/>
          </p:nvPr>
        </p:nvSpPr>
        <p:spPr/>
        <p:txBody>
          <a:bodyPr/>
          <a:lstStyle/>
          <a:p>
            <a:r>
              <a:rPr kumimoji="1" lang="ja-JP" altLang="en-US"/>
              <a:t>アンケート結果</a:t>
            </a:r>
            <a:r>
              <a:rPr kumimoji="1" lang="en-US" altLang="ja-JP" dirty="0"/>
              <a:t>(</a:t>
            </a:r>
            <a:r>
              <a:rPr kumimoji="1" lang="ja-JP" altLang="en-US"/>
              <a:t>コロナ後の旅行ニーズ</a:t>
            </a:r>
            <a:r>
              <a:rPr kumimoji="1" lang="en-US" altLang="ja-JP" dirty="0"/>
              <a:t>)</a:t>
            </a:r>
            <a:endParaRPr kumimoji="1" lang="ja-JP" altLang="en-US"/>
          </a:p>
        </p:txBody>
      </p:sp>
      <p:pic>
        <p:nvPicPr>
          <p:cNvPr id="3074" name="Picture 2" descr="フォームの回答のグラフ。質問のタイトル: コロナが収束したら旅行をしたいと思いますか？。回答数: 104 件の回答。">
            <a:extLst>
              <a:ext uri="{FF2B5EF4-FFF2-40B4-BE49-F238E27FC236}">
                <a16:creationId xmlns:a16="http://schemas.microsoft.com/office/drawing/2014/main" id="{653B8C19-B033-3E4F-A568-99EC34CB175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25625"/>
            <a:ext cx="7332921" cy="32893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フォームの回答のグラフ。質問のタイトル: 上記で&quot;はい&quot;と答えた人に聞きますコロナ後にどこへ旅行したいですか？。回答数: 102 件の回答。">
            <a:extLst>
              <a:ext uri="{FF2B5EF4-FFF2-40B4-BE49-F238E27FC236}">
                <a16:creationId xmlns:a16="http://schemas.microsoft.com/office/drawing/2014/main" id="{CFAC55A0-BA7E-6B42-8E65-4E718D3AE3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2" y="1825625"/>
            <a:ext cx="6245912" cy="3074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877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72D7AB-0883-A248-B910-F42AC72CDDA0}"/>
              </a:ext>
            </a:extLst>
          </p:cNvPr>
          <p:cNvSpPr>
            <a:spLocks noGrp="1"/>
          </p:cNvSpPr>
          <p:nvPr>
            <p:ph type="title"/>
          </p:nvPr>
        </p:nvSpPr>
        <p:spPr/>
        <p:txBody>
          <a:bodyPr/>
          <a:lstStyle/>
          <a:p>
            <a:r>
              <a:rPr kumimoji="1" lang="ja-JP" altLang="en-US"/>
              <a:t>アンケート結果</a:t>
            </a:r>
            <a:r>
              <a:rPr kumimoji="1" lang="en-US" altLang="ja-JP" dirty="0"/>
              <a:t>(</a:t>
            </a:r>
            <a:r>
              <a:rPr kumimoji="1" lang="ja-JP" altLang="en-US"/>
              <a:t>コロナ後の</a:t>
            </a:r>
            <a:r>
              <a:rPr lang="ja-JP" altLang="en-US"/>
              <a:t>旅行ニーズ</a:t>
            </a:r>
            <a:r>
              <a:rPr lang="en-US" altLang="ja-JP" dirty="0"/>
              <a:t>)</a:t>
            </a:r>
            <a:endParaRPr kumimoji="1" lang="ja-JP" altLang="en-US"/>
          </a:p>
        </p:txBody>
      </p:sp>
      <p:pic>
        <p:nvPicPr>
          <p:cNvPr id="4098" name="Picture 2" descr="フォームの回答のグラフ。質問のタイトル: コロナ前ではどのぐらいの頻度で旅行していましたか？。回答数: 103 件の回答。">
            <a:extLst>
              <a:ext uri="{FF2B5EF4-FFF2-40B4-BE49-F238E27FC236}">
                <a16:creationId xmlns:a16="http://schemas.microsoft.com/office/drawing/2014/main" id="{51CD9D76-CB43-3443-BEEC-364C5164B70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139950"/>
            <a:ext cx="6900616" cy="290353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フォームの回答のグラフ。質問のタイトル: コロナ後に自身の旅行の頻度は増えると考えますか？。回答数: 103 件の回答。">
            <a:extLst>
              <a:ext uri="{FF2B5EF4-FFF2-40B4-BE49-F238E27FC236}">
                <a16:creationId xmlns:a16="http://schemas.microsoft.com/office/drawing/2014/main" id="{D6F4336E-D750-3246-9EB0-B59FA0C2CB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701" y="2139949"/>
            <a:ext cx="6486523" cy="292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923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FAC9F6-86A1-2949-A3D3-4441C7697C04}"/>
              </a:ext>
            </a:extLst>
          </p:cNvPr>
          <p:cNvSpPr>
            <a:spLocks noGrp="1"/>
          </p:cNvSpPr>
          <p:nvPr>
            <p:ph type="title"/>
          </p:nvPr>
        </p:nvSpPr>
        <p:spPr/>
        <p:txBody>
          <a:bodyPr/>
          <a:lstStyle/>
          <a:p>
            <a:r>
              <a:rPr kumimoji="1" lang="ja-JP" altLang="en-US"/>
              <a:t>一章　研究の背景</a:t>
            </a:r>
          </a:p>
        </p:txBody>
      </p:sp>
      <p:sp>
        <p:nvSpPr>
          <p:cNvPr id="3" name="コンテンツ プレースホルダー 2">
            <a:extLst>
              <a:ext uri="{FF2B5EF4-FFF2-40B4-BE49-F238E27FC236}">
                <a16:creationId xmlns:a16="http://schemas.microsoft.com/office/drawing/2014/main" id="{F1D8CC87-F2ED-904C-A7DF-513C32F595D6}"/>
              </a:ext>
            </a:extLst>
          </p:cNvPr>
          <p:cNvSpPr>
            <a:spLocks noGrp="1"/>
          </p:cNvSpPr>
          <p:nvPr>
            <p:ph idx="1"/>
          </p:nvPr>
        </p:nvSpPr>
        <p:spPr/>
        <p:txBody>
          <a:bodyPr>
            <a:normAutofit fontScale="92500" lnSpcReduction="10000"/>
          </a:bodyPr>
          <a:lstStyle/>
          <a:p>
            <a:r>
              <a:rPr kumimoji="1" lang="ja-JP" altLang="en-US"/>
              <a:t>動機</a:t>
            </a:r>
            <a:r>
              <a:rPr lang="en-US" altLang="ja-JP" dirty="0"/>
              <a:t>‥</a:t>
            </a:r>
            <a:r>
              <a:rPr kumimoji="1" lang="ja-JP" altLang="en-US"/>
              <a:t>私が</a:t>
            </a:r>
            <a:r>
              <a:rPr lang="ja-JP" altLang="en-US"/>
              <a:t>国内の</a:t>
            </a:r>
            <a:r>
              <a:rPr kumimoji="1" lang="ja-JP" altLang="en-US"/>
              <a:t>航空会社にパイロット訓練生として就職する。そのため今後の事業展開次第</a:t>
            </a:r>
            <a:r>
              <a:rPr lang="ja-JP" altLang="en-US"/>
              <a:t>では私がそのフライトを担当する可能性があるから。</a:t>
            </a:r>
            <a:endParaRPr kumimoji="1" lang="en-US" altLang="ja-JP" dirty="0"/>
          </a:p>
          <a:p>
            <a:endParaRPr lang="en-US" altLang="ja-JP" dirty="0"/>
          </a:p>
          <a:p>
            <a:r>
              <a:rPr kumimoji="1" lang="ja-JP" altLang="en-US"/>
              <a:t>目的</a:t>
            </a:r>
            <a:r>
              <a:rPr kumimoji="1" lang="en-US" altLang="ja-JP" dirty="0"/>
              <a:t>‥</a:t>
            </a:r>
            <a:r>
              <a:rPr kumimoji="1" lang="ja-JP" altLang="en-US"/>
              <a:t>これまでの</a:t>
            </a:r>
            <a:r>
              <a:rPr kumimoji="1" lang="en-US" altLang="ja-JP" dirty="0"/>
              <a:t>LCC</a:t>
            </a:r>
            <a:r>
              <a:rPr kumimoji="1" lang="ja-JP" altLang="en-US"/>
              <a:t>のビジネスモデルでは達成することは困難であると考えられていた中距離路線でいかに利益を計上するのかに疑問を感じているため。</a:t>
            </a:r>
            <a:endParaRPr kumimoji="1" lang="en-US" altLang="ja-JP" dirty="0"/>
          </a:p>
          <a:p>
            <a:endParaRPr lang="en-US" altLang="ja-JP" dirty="0"/>
          </a:p>
          <a:p>
            <a:r>
              <a:rPr kumimoji="1" lang="ja-JP" altLang="en-US"/>
              <a:t>手法</a:t>
            </a:r>
            <a:r>
              <a:rPr kumimoji="1" lang="en-US" altLang="ja-JP" dirty="0"/>
              <a:t>‥</a:t>
            </a:r>
            <a:r>
              <a:rPr kumimoji="1" lang="ja-JP" altLang="en-US"/>
              <a:t>仮説を立てて検証する。インターネットや参考図書や</a:t>
            </a:r>
            <a:r>
              <a:rPr kumimoji="1" lang="en-US" altLang="ja-JP" dirty="0"/>
              <a:t>Google</a:t>
            </a:r>
            <a:r>
              <a:rPr kumimoji="1" lang="ja-JP" altLang="en-US"/>
              <a:t>スカラーを用いり、自身の見解を述べていく。また</a:t>
            </a:r>
            <a:r>
              <a:rPr kumimoji="1" lang="ja-JP" altLang="en-US">
                <a:solidFill>
                  <a:srgbClr val="FF0000"/>
                </a:solidFill>
              </a:rPr>
              <a:t>アンケート</a:t>
            </a:r>
            <a:r>
              <a:rPr kumimoji="1" lang="ja-JP" altLang="en-US"/>
              <a:t>と</a:t>
            </a:r>
            <a:r>
              <a:rPr kumimoji="1" lang="ja-JP" altLang="en-US">
                <a:solidFill>
                  <a:srgbClr val="FF0000"/>
                </a:solidFill>
              </a:rPr>
              <a:t>財務分析</a:t>
            </a:r>
            <a:r>
              <a:rPr kumimoji="1" lang="ja-JP" altLang="en-US"/>
              <a:t>を実施して自身の見解に補足を加えていく。</a:t>
            </a:r>
          </a:p>
        </p:txBody>
      </p:sp>
    </p:spTree>
    <p:extLst>
      <p:ext uri="{BB962C8B-B14F-4D97-AF65-F5344CB8AC3E}">
        <p14:creationId xmlns:p14="http://schemas.microsoft.com/office/powerpoint/2010/main" val="2591586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8028BD-EBC7-F24A-AECE-EE3EA93FE317}"/>
              </a:ext>
            </a:extLst>
          </p:cNvPr>
          <p:cNvSpPr>
            <a:spLocks noGrp="1"/>
          </p:cNvSpPr>
          <p:nvPr>
            <p:ph type="title"/>
          </p:nvPr>
        </p:nvSpPr>
        <p:spPr/>
        <p:txBody>
          <a:bodyPr/>
          <a:lstStyle/>
          <a:p>
            <a:r>
              <a:rPr kumimoji="1" lang="ja-JP" altLang="en-US"/>
              <a:t>アンケート結果</a:t>
            </a:r>
            <a:r>
              <a:rPr kumimoji="1" lang="en-US" altLang="ja-JP" dirty="0"/>
              <a:t>(</a:t>
            </a:r>
            <a:r>
              <a:rPr kumimoji="1" lang="ja-JP" altLang="en-US"/>
              <a:t>会社の成長の可能性</a:t>
            </a:r>
            <a:r>
              <a:rPr kumimoji="1" lang="en-US" altLang="ja-JP" dirty="0"/>
              <a:t>)</a:t>
            </a:r>
            <a:endParaRPr kumimoji="1" lang="ja-JP" altLang="en-US"/>
          </a:p>
        </p:txBody>
      </p:sp>
      <p:pic>
        <p:nvPicPr>
          <p:cNvPr id="2050" name="Picture 2" descr="フォームの回答のグラフ。質問のタイトル: 普段どのような手段で一番旅行をしますか？。回答数: 104 件の回答。">
            <a:extLst>
              <a:ext uri="{FF2B5EF4-FFF2-40B4-BE49-F238E27FC236}">
                <a16:creationId xmlns:a16="http://schemas.microsoft.com/office/drawing/2014/main" id="{34261B22-E911-F54E-99C4-9B5AB803967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690689"/>
            <a:ext cx="6910253" cy="29384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フォームの回答のグラフ。質問のタイトル: 旅行をする際にどこに一番お金をかけますか？。回答数: 103 件の回答。">
            <a:extLst>
              <a:ext uri="{FF2B5EF4-FFF2-40B4-BE49-F238E27FC236}">
                <a16:creationId xmlns:a16="http://schemas.microsoft.com/office/drawing/2014/main" id="{C6A776E2-B1FE-FF46-98BA-2CC8AFE985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90688"/>
            <a:ext cx="6051309" cy="2795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772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CDB7C2-ED68-E446-B554-52906241BBD5}"/>
              </a:ext>
            </a:extLst>
          </p:cNvPr>
          <p:cNvSpPr>
            <a:spLocks noGrp="1"/>
          </p:cNvSpPr>
          <p:nvPr>
            <p:ph type="title"/>
          </p:nvPr>
        </p:nvSpPr>
        <p:spPr/>
        <p:txBody>
          <a:bodyPr/>
          <a:lstStyle/>
          <a:p>
            <a:r>
              <a:rPr kumimoji="1" lang="ja-JP" altLang="en-US"/>
              <a:t>アンケート結果</a:t>
            </a:r>
            <a:r>
              <a:rPr kumimoji="1" lang="en-US" altLang="ja-JP" dirty="0"/>
              <a:t>(</a:t>
            </a:r>
            <a:r>
              <a:rPr kumimoji="1" lang="ja-JP" altLang="en-US"/>
              <a:t>会社の成長性</a:t>
            </a:r>
            <a:r>
              <a:rPr kumimoji="1" lang="en-US" altLang="ja-JP" dirty="0"/>
              <a:t>)</a:t>
            </a:r>
            <a:endParaRPr kumimoji="1" lang="ja-JP" altLang="en-US"/>
          </a:p>
        </p:txBody>
      </p:sp>
      <p:pic>
        <p:nvPicPr>
          <p:cNvPr id="2050" name="Picture 2" descr="フォームの回答のグラフ。質問のタイトル: 海外に行ったことがある人へ質問します。もしも5時間以上のフライトであればどの航空会社を選びますか？。回答数: 102 件の回答。">
            <a:extLst>
              <a:ext uri="{FF2B5EF4-FFF2-40B4-BE49-F238E27FC236}">
                <a16:creationId xmlns:a16="http://schemas.microsoft.com/office/drawing/2014/main" id="{8E78E8F6-E218-3A40-91A8-46D2F6C7280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982787"/>
            <a:ext cx="6934571" cy="29178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フォームの回答のグラフ。質問のタイトル: 現在、格安航空会社が5時間以上のフライトを計画しています。料金は大手航空会社の5分の1程度です。乗りたいと思いますか？。回答数: 105 件の回答。">
            <a:extLst>
              <a:ext uri="{FF2B5EF4-FFF2-40B4-BE49-F238E27FC236}">
                <a16:creationId xmlns:a16="http://schemas.microsoft.com/office/drawing/2014/main" id="{228D532B-B9A7-7F4F-B4D1-B703B21292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6328" y="4035425"/>
            <a:ext cx="6131847" cy="2579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651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63D005-57EF-4B48-96DA-0C5A4AE0675E}"/>
              </a:ext>
            </a:extLst>
          </p:cNvPr>
          <p:cNvSpPr>
            <a:spLocks noGrp="1"/>
          </p:cNvSpPr>
          <p:nvPr>
            <p:ph type="title"/>
          </p:nvPr>
        </p:nvSpPr>
        <p:spPr/>
        <p:txBody>
          <a:bodyPr/>
          <a:lstStyle/>
          <a:p>
            <a:r>
              <a:rPr kumimoji="1" lang="ja-JP" altLang="en-US"/>
              <a:t>アンケート</a:t>
            </a:r>
            <a:r>
              <a:rPr kumimoji="1" lang="en-US" altLang="ja-JP" dirty="0"/>
              <a:t>(</a:t>
            </a:r>
            <a:r>
              <a:rPr kumimoji="1" lang="ja-JP" altLang="en-US"/>
              <a:t>会社の改善点</a:t>
            </a:r>
            <a:r>
              <a:rPr kumimoji="1" lang="en-US" altLang="ja-JP" dirty="0"/>
              <a:t>)</a:t>
            </a:r>
            <a:endParaRPr kumimoji="1" lang="ja-JP" altLang="en-US"/>
          </a:p>
        </p:txBody>
      </p:sp>
      <p:pic>
        <p:nvPicPr>
          <p:cNvPr id="3074" name="Picture 2" descr="フォームの回答のグラフ。質問のタイトル: 格安航空会社(ピーチやジェットスターなど)に搭乗したことはありますか？。回答数: 104 件の回答。">
            <a:extLst>
              <a:ext uri="{FF2B5EF4-FFF2-40B4-BE49-F238E27FC236}">
                <a16:creationId xmlns:a16="http://schemas.microsoft.com/office/drawing/2014/main" id="{7839A040-EA4E-234E-A47D-414AE1FAFCC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3779" y="1690688"/>
            <a:ext cx="9704645" cy="408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268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415051-1549-1447-ABF1-DD96776CB986}"/>
              </a:ext>
            </a:extLst>
          </p:cNvPr>
          <p:cNvSpPr>
            <a:spLocks noGrp="1"/>
          </p:cNvSpPr>
          <p:nvPr>
            <p:ph type="title"/>
          </p:nvPr>
        </p:nvSpPr>
        <p:spPr/>
        <p:txBody>
          <a:bodyPr/>
          <a:lstStyle/>
          <a:p>
            <a:r>
              <a:rPr kumimoji="1" lang="ja-JP" altLang="en-US"/>
              <a:t>会社の改善点</a:t>
            </a:r>
          </a:p>
        </p:txBody>
      </p:sp>
      <p:sp>
        <p:nvSpPr>
          <p:cNvPr id="3" name="コンテンツ プレースホルダー 2">
            <a:extLst>
              <a:ext uri="{FF2B5EF4-FFF2-40B4-BE49-F238E27FC236}">
                <a16:creationId xmlns:a16="http://schemas.microsoft.com/office/drawing/2014/main" id="{A34ADA49-C51C-7546-A731-17C03E7ACF66}"/>
              </a:ext>
            </a:extLst>
          </p:cNvPr>
          <p:cNvSpPr>
            <a:spLocks noGrp="1"/>
          </p:cNvSpPr>
          <p:nvPr>
            <p:ph idx="1"/>
          </p:nvPr>
        </p:nvSpPr>
        <p:spPr/>
        <p:txBody>
          <a:bodyPr/>
          <a:lstStyle/>
          <a:p>
            <a:r>
              <a:rPr kumimoji="1" lang="ja-JP" altLang="en-US" sz="4000"/>
              <a:t>多かった意見</a:t>
            </a:r>
            <a:r>
              <a:rPr kumimoji="1" lang="en-US" altLang="ja-JP" sz="4000" dirty="0"/>
              <a:t>(</a:t>
            </a:r>
            <a:r>
              <a:rPr kumimoji="1" lang="ja-JP" altLang="en-US" sz="4000"/>
              <a:t>格安航空会社のイメージは</a:t>
            </a:r>
            <a:r>
              <a:rPr kumimoji="1" lang="en-US" altLang="ja-JP" sz="4000" dirty="0"/>
              <a:t>?)</a:t>
            </a:r>
            <a:endParaRPr lang="en-US" altLang="ja-JP" sz="4000" dirty="0"/>
          </a:p>
          <a:p>
            <a:r>
              <a:rPr kumimoji="1" lang="ja-JP" altLang="en-US"/>
              <a:t>なぜここまで価格が安いのかわからない→不安</a:t>
            </a:r>
            <a:endParaRPr kumimoji="1" lang="en-US" altLang="ja-JP" dirty="0"/>
          </a:p>
          <a:p>
            <a:r>
              <a:rPr lang="ja-JP" altLang="en-US"/>
              <a:t>サービスが不十分、機内が狭い→</a:t>
            </a:r>
            <a:r>
              <a:rPr lang="en-US" altLang="ja-JP" dirty="0"/>
              <a:t>LCC</a:t>
            </a:r>
            <a:r>
              <a:rPr lang="ja-JP" altLang="en-US"/>
              <a:t>の魅力が充分に伝わっていない</a:t>
            </a:r>
            <a:endParaRPr lang="en-US" altLang="ja-JP" dirty="0"/>
          </a:p>
          <a:p>
            <a:r>
              <a:rPr lang="ja-JP" altLang="en-US"/>
              <a:t>思ってたよりも快適、意外と楽→期待度がそもそも低い</a:t>
            </a:r>
            <a:endParaRPr lang="en-US" altLang="ja-JP" dirty="0"/>
          </a:p>
          <a:p>
            <a:endParaRPr lang="en-US" altLang="ja-JP" dirty="0"/>
          </a:p>
          <a:p>
            <a:endParaRPr kumimoji="1" lang="en-US" altLang="ja-JP" dirty="0"/>
          </a:p>
          <a:p>
            <a:endParaRPr kumimoji="1" lang="en-US" altLang="ja-JP" dirty="0"/>
          </a:p>
          <a:p>
            <a:endParaRPr kumimoji="1" lang="en-US" altLang="ja-JP" dirty="0"/>
          </a:p>
        </p:txBody>
      </p:sp>
    </p:spTree>
    <p:extLst>
      <p:ext uri="{BB962C8B-B14F-4D97-AF65-F5344CB8AC3E}">
        <p14:creationId xmlns:p14="http://schemas.microsoft.com/office/powerpoint/2010/main" val="2313266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0C1C4F-2F1F-A14F-8C56-FE584BF5238F}"/>
              </a:ext>
            </a:extLst>
          </p:cNvPr>
          <p:cNvSpPr>
            <a:spLocks noGrp="1"/>
          </p:cNvSpPr>
          <p:nvPr>
            <p:ph type="title"/>
          </p:nvPr>
        </p:nvSpPr>
        <p:spPr/>
        <p:txBody>
          <a:bodyPr/>
          <a:lstStyle/>
          <a:p>
            <a:r>
              <a:rPr kumimoji="1" lang="ja-JP" altLang="en-US"/>
              <a:t>アンケート</a:t>
            </a:r>
            <a:r>
              <a:rPr kumimoji="1" lang="en-US" altLang="ja-JP" dirty="0"/>
              <a:t>(</a:t>
            </a:r>
            <a:r>
              <a:rPr kumimoji="1" lang="ja-JP" altLang="en-US"/>
              <a:t>まと</a:t>
            </a:r>
            <a:r>
              <a:rPr lang="ja-JP" altLang="en-US"/>
              <a:t>め</a:t>
            </a:r>
            <a:r>
              <a:rPr lang="en-US" altLang="ja-JP" dirty="0"/>
              <a:t>)</a:t>
            </a:r>
            <a:endParaRPr kumimoji="1" lang="ja-JP" altLang="en-US"/>
          </a:p>
        </p:txBody>
      </p:sp>
      <p:sp>
        <p:nvSpPr>
          <p:cNvPr id="3" name="コンテンツ プレースホルダー 2">
            <a:extLst>
              <a:ext uri="{FF2B5EF4-FFF2-40B4-BE49-F238E27FC236}">
                <a16:creationId xmlns:a16="http://schemas.microsoft.com/office/drawing/2014/main" id="{07F08F96-AE7E-5B44-A757-2817BF7FA650}"/>
              </a:ext>
            </a:extLst>
          </p:cNvPr>
          <p:cNvSpPr>
            <a:spLocks noGrp="1"/>
          </p:cNvSpPr>
          <p:nvPr>
            <p:ph idx="1"/>
          </p:nvPr>
        </p:nvSpPr>
        <p:spPr/>
        <p:txBody>
          <a:bodyPr/>
          <a:lstStyle/>
          <a:p>
            <a:r>
              <a:rPr lang="ja-JP" altLang="en-US"/>
              <a:t>コロナウイルスの影響でコロナ後の旅行マインドは高まっている</a:t>
            </a:r>
            <a:endParaRPr lang="en-US" altLang="ja-JP" dirty="0"/>
          </a:p>
          <a:p>
            <a:r>
              <a:rPr lang="ja-JP" altLang="en-US"/>
              <a:t>まだまだ飛行機を利用した旅行を展開できるチャンスはある</a:t>
            </a:r>
            <a:endParaRPr lang="en-US" altLang="ja-JP" dirty="0"/>
          </a:p>
          <a:p>
            <a:r>
              <a:rPr lang="ja-JP" altLang="en-US"/>
              <a:t>国内や東南アジアはまさに</a:t>
            </a:r>
            <a:r>
              <a:rPr lang="en-US" altLang="ja-JP" dirty="0"/>
              <a:t>LCC</a:t>
            </a:r>
            <a:r>
              <a:rPr lang="ja-JP" altLang="en-US"/>
              <a:t>の領域に最適である→</a:t>
            </a:r>
            <a:r>
              <a:rPr lang="en-US" altLang="ja-JP" dirty="0"/>
              <a:t>48%</a:t>
            </a:r>
            <a:r>
              <a:rPr lang="ja-JP" altLang="en-US"/>
              <a:t>の回答</a:t>
            </a:r>
            <a:endParaRPr lang="en-US" altLang="ja-JP" dirty="0"/>
          </a:p>
          <a:p>
            <a:r>
              <a:rPr lang="ja-JP" altLang="en-US"/>
              <a:t>若い人が対象であるためではるが</a:t>
            </a:r>
            <a:r>
              <a:rPr lang="en-US" altLang="ja-JP" dirty="0"/>
              <a:t>5</a:t>
            </a:r>
            <a:r>
              <a:rPr lang="ja-JP" altLang="en-US"/>
              <a:t>時間以上のフライトでも安さを抑えるとなると利用してみたいという気持ちが高い</a:t>
            </a:r>
            <a:endParaRPr lang="en-US" altLang="ja-JP" dirty="0"/>
          </a:p>
          <a:p>
            <a:pPr marL="0" indent="0">
              <a:buNone/>
            </a:pPr>
            <a:r>
              <a:rPr lang="ja-JP" altLang="en-US"/>
              <a:t>→ビジネスマンにこの傾向薄い</a:t>
            </a:r>
            <a:endParaRPr lang="en-US" altLang="ja-JP" dirty="0"/>
          </a:p>
          <a:p>
            <a:endParaRPr kumimoji="1" lang="ja-JP" altLang="en-US"/>
          </a:p>
        </p:txBody>
      </p:sp>
    </p:spTree>
    <p:extLst>
      <p:ext uri="{BB962C8B-B14F-4D97-AF65-F5344CB8AC3E}">
        <p14:creationId xmlns:p14="http://schemas.microsoft.com/office/powerpoint/2010/main" val="1748726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494DA7-6B92-824D-AF08-19DD9348C214}"/>
              </a:ext>
            </a:extLst>
          </p:cNvPr>
          <p:cNvSpPr>
            <a:spLocks noGrp="1"/>
          </p:cNvSpPr>
          <p:nvPr>
            <p:ph type="title"/>
          </p:nvPr>
        </p:nvSpPr>
        <p:spPr/>
        <p:txBody>
          <a:bodyPr/>
          <a:lstStyle/>
          <a:p>
            <a:r>
              <a:rPr kumimoji="1" lang="ja-JP" altLang="en-US">
                <a:solidFill>
                  <a:srgbClr val="0070C0"/>
                </a:solidFill>
              </a:rPr>
              <a:t>財務分析</a:t>
            </a:r>
          </a:p>
        </p:txBody>
      </p:sp>
      <p:sp>
        <p:nvSpPr>
          <p:cNvPr id="3" name="コンテンツ プレースホルダー 2">
            <a:extLst>
              <a:ext uri="{FF2B5EF4-FFF2-40B4-BE49-F238E27FC236}">
                <a16:creationId xmlns:a16="http://schemas.microsoft.com/office/drawing/2014/main" id="{D49588DF-95D9-CC41-B6C9-817DDB93AECB}"/>
              </a:ext>
            </a:extLst>
          </p:cNvPr>
          <p:cNvSpPr>
            <a:spLocks noGrp="1"/>
          </p:cNvSpPr>
          <p:nvPr>
            <p:ph idx="1"/>
          </p:nvPr>
        </p:nvSpPr>
        <p:spPr/>
        <p:txBody>
          <a:bodyPr>
            <a:normAutofit fontScale="70000" lnSpcReduction="20000"/>
          </a:bodyPr>
          <a:lstStyle/>
          <a:p>
            <a:r>
              <a:rPr lang="ja-JP" altLang="en-US"/>
              <a:t>そもそも財務分析とは貸借対照表や損益計算書やキャッシュフロー計算書を利用して会社の現在の状態や将来の見通しを分析。</a:t>
            </a:r>
            <a:endParaRPr lang="en-US" altLang="ja-JP" dirty="0"/>
          </a:p>
          <a:p>
            <a:pPr marL="0" indent="0">
              <a:buNone/>
            </a:pPr>
            <a:r>
              <a:rPr lang="ja-JP" altLang="en-US"/>
              <a:t>→数字をそのまま読み取る、前期や他社と比較する。</a:t>
            </a:r>
            <a:endParaRPr lang="en-US" altLang="ja-JP" dirty="0"/>
          </a:p>
          <a:p>
            <a:r>
              <a:rPr lang="ja-JP" altLang="en-US"/>
              <a:t>主に</a:t>
            </a:r>
            <a:r>
              <a:rPr lang="en-US" altLang="ja-JP" dirty="0"/>
              <a:t>3</a:t>
            </a:r>
            <a:r>
              <a:rPr lang="ja-JP" altLang="en-US"/>
              <a:t>つの観点</a:t>
            </a:r>
            <a:r>
              <a:rPr lang="en-US" altLang="ja-JP" dirty="0"/>
              <a:t>+α</a:t>
            </a:r>
            <a:r>
              <a:rPr lang="ja-JP" altLang="en-US"/>
              <a:t>の分析</a:t>
            </a:r>
            <a:endParaRPr lang="en-US" altLang="ja-JP" dirty="0"/>
          </a:p>
          <a:p>
            <a:r>
              <a:rPr kumimoji="1" lang="ja-JP" altLang="en-US"/>
              <a:t>収益性分析</a:t>
            </a:r>
            <a:endParaRPr kumimoji="1" lang="en-US" altLang="ja-JP" dirty="0"/>
          </a:p>
          <a:p>
            <a:pPr marL="0" indent="0">
              <a:buNone/>
            </a:pPr>
            <a:r>
              <a:rPr kumimoji="1" lang="ja-JP" altLang="en-US"/>
              <a:t>→損益計算書の売上高と各利益から計算。どの程度儲ける力を持っているか</a:t>
            </a:r>
            <a:endParaRPr kumimoji="1" lang="en-US" altLang="ja-JP" dirty="0"/>
          </a:p>
          <a:p>
            <a:r>
              <a:rPr lang="ja-JP" altLang="en-US"/>
              <a:t>安全性分析</a:t>
            </a:r>
            <a:endParaRPr lang="en-US" altLang="ja-JP" dirty="0"/>
          </a:p>
          <a:p>
            <a:pPr marL="0" indent="0">
              <a:buNone/>
            </a:pPr>
            <a:r>
              <a:rPr lang="ja-JP" altLang="en-US"/>
              <a:t>→貸借対照表の流動資産や流動負債、純資産から判断。短期と長期の支払い能力</a:t>
            </a:r>
            <a:endParaRPr lang="en-US" altLang="ja-JP" dirty="0"/>
          </a:p>
          <a:p>
            <a:r>
              <a:rPr kumimoji="1" lang="ja-JP" altLang="en-US"/>
              <a:t>成長分析</a:t>
            </a:r>
            <a:endParaRPr kumimoji="1" lang="en-US" altLang="ja-JP" dirty="0"/>
          </a:p>
          <a:p>
            <a:pPr marL="0" indent="0">
              <a:buNone/>
            </a:pPr>
            <a:r>
              <a:rPr kumimoji="1" lang="ja-JP" altLang="en-US"/>
              <a:t>会社が成長してきたか、また今後成長していけるのか</a:t>
            </a:r>
            <a:endParaRPr kumimoji="1" lang="en-US" altLang="ja-JP" dirty="0"/>
          </a:p>
          <a:p>
            <a:r>
              <a:rPr lang="ja-JP" altLang="en-US"/>
              <a:t>＋</a:t>
            </a:r>
            <a:r>
              <a:rPr lang="en-US" altLang="ja-JP" dirty="0"/>
              <a:t>α(ROA</a:t>
            </a:r>
            <a:r>
              <a:rPr lang="ja-JP" altLang="en-US"/>
              <a:t>と</a:t>
            </a:r>
            <a:r>
              <a:rPr lang="en-US" altLang="ja-JP" dirty="0"/>
              <a:t>ROE</a:t>
            </a:r>
            <a:r>
              <a:rPr lang="ja-JP" altLang="en-US"/>
              <a:t>と財務レバレッジ</a:t>
            </a:r>
            <a:r>
              <a:rPr lang="en-US" altLang="ja-JP" dirty="0"/>
              <a:t>)</a:t>
            </a:r>
          </a:p>
          <a:p>
            <a:pPr marL="0" indent="0">
              <a:buNone/>
            </a:pPr>
            <a:r>
              <a:rPr kumimoji="1" lang="ja-JP" altLang="en-US"/>
              <a:t>→総資産に対してどれだけ利益があったか、自己資本に対してどれだけ利益があったか。</a:t>
            </a:r>
            <a:endParaRPr kumimoji="1" lang="en-US" altLang="ja-JP" dirty="0"/>
          </a:p>
          <a:p>
            <a:pPr marL="0" indent="0">
              <a:buNone/>
            </a:pPr>
            <a:r>
              <a:rPr lang="ja-JP" altLang="en-US"/>
              <a:t>→自己資本の何倍が総資産なのか。</a:t>
            </a:r>
            <a:endParaRPr kumimoji="1" lang="ja-JP" altLang="en-US"/>
          </a:p>
        </p:txBody>
      </p:sp>
    </p:spTree>
    <p:extLst>
      <p:ext uri="{BB962C8B-B14F-4D97-AF65-F5344CB8AC3E}">
        <p14:creationId xmlns:p14="http://schemas.microsoft.com/office/powerpoint/2010/main" val="24365119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00B645-5FE5-2243-99A9-99CBA21AD14A}"/>
              </a:ext>
            </a:extLst>
          </p:cNvPr>
          <p:cNvSpPr>
            <a:spLocks noGrp="1"/>
          </p:cNvSpPr>
          <p:nvPr>
            <p:ph type="title"/>
          </p:nvPr>
        </p:nvSpPr>
        <p:spPr/>
        <p:txBody>
          <a:bodyPr/>
          <a:lstStyle/>
          <a:p>
            <a:r>
              <a:rPr kumimoji="1" lang="ja-JP" altLang="en-US"/>
              <a:t>財務分析</a:t>
            </a:r>
            <a:r>
              <a:rPr kumimoji="1" lang="en-US" altLang="ja-JP" dirty="0"/>
              <a:t>(</a:t>
            </a:r>
            <a:r>
              <a:rPr kumimoji="1" lang="ja-JP" altLang="en-US"/>
              <a:t>収益性分析</a:t>
            </a:r>
            <a:r>
              <a:rPr kumimoji="1" lang="en-US" altLang="ja-JP" dirty="0"/>
              <a:t>)</a:t>
            </a:r>
            <a:endParaRPr kumimoji="1" lang="ja-JP" altLang="en-US"/>
          </a:p>
        </p:txBody>
      </p:sp>
      <p:sp>
        <p:nvSpPr>
          <p:cNvPr id="3" name="コンテンツ プレースホルダー 2">
            <a:extLst>
              <a:ext uri="{FF2B5EF4-FFF2-40B4-BE49-F238E27FC236}">
                <a16:creationId xmlns:a16="http://schemas.microsoft.com/office/drawing/2014/main" id="{5FF30383-E8C0-894F-AED8-4A360FA59A5D}"/>
              </a:ext>
            </a:extLst>
          </p:cNvPr>
          <p:cNvSpPr>
            <a:spLocks noGrp="1"/>
          </p:cNvSpPr>
          <p:nvPr>
            <p:ph idx="1"/>
          </p:nvPr>
        </p:nvSpPr>
        <p:spPr>
          <a:xfrm>
            <a:off x="838200" y="1583140"/>
            <a:ext cx="10515600" cy="4593823"/>
          </a:xfrm>
        </p:spPr>
        <p:txBody>
          <a:bodyPr>
            <a:normAutofit fontScale="92500" lnSpcReduction="20000"/>
          </a:bodyPr>
          <a:lstStyle/>
          <a:p>
            <a:pPr marL="0" indent="0">
              <a:buNone/>
            </a:pPr>
            <a:endParaRPr lang="en-US" altLang="ja-JP" dirty="0"/>
          </a:p>
          <a:p>
            <a:r>
              <a:rPr lang="ja-JP" altLang="en-US"/>
              <a:t>売上高総利益率</a:t>
            </a:r>
            <a:r>
              <a:rPr lang="en-US" altLang="ja-JP" dirty="0"/>
              <a:t>(</a:t>
            </a:r>
            <a:r>
              <a:rPr lang="ja-JP" altLang="en-US"/>
              <a:t>粗利率</a:t>
            </a:r>
            <a:r>
              <a:rPr lang="en-US" altLang="ja-JP" dirty="0"/>
              <a:t>)</a:t>
            </a:r>
          </a:p>
          <a:p>
            <a:pPr marL="0" indent="0">
              <a:buNone/>
            </a:pPr>
            <a:r>
              <a:rPr lang="ja-JP" altLang="en-US"/>
              <a:t>＝売上総利益</a:t>
            </a:r>
            <a:r>
              <a:rPr lang="en-US" altLang="ja-JP" dirty="0"/>
              <a:t>÷</a:t>
            </a:r>
            <a:r>
              <a:rPr lang="ja-JP" altLang="en-US"/>
              <a:t>売上高</a:t>
            </a:r>
            <a:r>
              <a:rPr lang="en-US" altLang="ja-JP" dirty="0"/>
              <a:t>×100</a:t>
            </a:r>
            <a:endParaRPr kumimoji="1" lang="en-US" altLang="ja-JP" dirty="0"/>
          </a:p>
          <a:p>
            <a:r>
              <a:rPr lang="ja-JP" altLang="en-US"/>
              <a:t>売上高営業利益率</a:t>
            </a:r>
            <a:endParaRPr lang="en-US" altLang="ja-JP" dirty="0"/>
          </a:p>
          <a:p>
            <a:pPr marL="0" indent="0">
              <a:buNone/>
            </a:pPr>
            <a:r>
              <a:rPr lang="ja-JP" altLang="en-US"/>
              <a:t>＝営業利益</a:t>
            </a:r>
            <a:r>
              <a:rPr lang="en-US" altLang="ja-JP" dirty="0"/>
              <a:t>÷</a:t>
            </a:r>
            <a:r>
              <a:rPr lang="ja-JP" altLang="en-US"/>
              <a:t>売上高</a:t>
            </a:r>
            <a:r>
              <a:rPr lang="en-US" altLang="ja-JP" dirty="0"/>
              <a:t>×100</a:t>
            </a:r>
          </a:p>
          <a:p>
            <a:r>
              <a:rPr kumimoji="1" lang="ja-JP" altLang="en-US"/>
              <a:t>売上高経常利益率</a:t>
            </a:r>
            <a:endParaRPr kumimoji="1" lang="en-US" altLang="ja-JP" dirty="0"/>
          </a:p>
          <a:p>
            <a:pPr marL="0" indent="0">
              <a:buNone/>
            </a:pPr>
            <a:r>
              <a:rPr lang="ja-JP" altLang="en-US"/>
              <a:t>＝経常利益</a:t>
            </a:r>
            <a:r>
              <a:rPr lang="en-US" altLang="ja-JP" dirty="0"/>
              <a:t>÷</a:t>
            </a:r>
            <a:r>
              <a:rPr lang="ja-JP" altLang="en-US"/>
              <a:t>売上高</a:t>
            </a:r>
            <a:r>
              <a:rPr lang="en-US" altLang="ja-JP" dirty="0"/>
              <a:t>×100</a:t>
            </a:r>
            <a:endParaRPr kumimoji="1" lang="en-US" altLang="ja-JP" dirty="0"/>
          </a:p>
          <a:p>
            <a:r>
              <a:rPr lang="ja-JP" altLang="en-US"/>
              <a:t>売上高純利益率</a:t>
            </a:r>
            <a:endParaRPr lang="en-US" altLang="ja-JP" dirty="0"/>
          </a:p>
          <a:p>
            <a:pPr marL="0" indent="0">
              <a:buNone/>
            </a:pPr>
            <a:r>
              <a:rPr lang="ja-JP" altLang="en-US"/>
              <a:t>＝当期純利益</a:t>
            </a:r>
            <a:r>
              <a:rPr lang="en-US" altLang="ja-JP" dirty="0"/>
              <a:t>÷</a:t>
            </a:r>
            <a:r>
              <a:rPr lang="ja-JP" altLang="en-US"/>
              <a:t>売上高</a:t>
            </a:r>
            <a:r>
              <a:rPr lang="en-US" altLang="ja-JP" dirty="0"/>
              <a:t>×100</a:t>
            </a:r>
          </a:p>
          <a:p>
            <a:r>
              <a:rPr lang="ja-JP" altLang="en-US"/>
              <a:t>総資本回転率</a:t>
            </a:r>
            <a:endParaRPr lang="en-US" altLang="ja-JP" dirty="0"/>
          </a:p>
          <a:p>
            <a:r>
              <a:rPr lang="ja-JP" altLang="en-US"/>
              <a:t>＝売上高</a:t>
            </a:r>
            <a:r>
              <a:rPr lang="en-US" altLang="ja-JP" dirty="0"/>
              <a:t>÷</a:t>
            </a:r>
            <a:r>
              <a:rPr lang="ja-JP" altLang="en-US"/>
              <a:t>総資本（自己資本＋他人資本）</a:t>
            </a:r>
            <a:r>
              <a:rPr lang="en-US" altLang="ja-JP" dirty="0"/>
              <a:t>×100</a:t>
            </a:r>
          </a:p>
        </p:txBody>
      </p:sp>
    </p:spTree>
    <p:extLst>
      <p:ext uri="{BB962C8B-B14F-4D97-AF65-F5344CB8AC3E}">
        <p14:creationId xmlns:p14="http://schemas.microsoft.com/office/powerpoint/2010/main" val="41562526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335703-E6D3-8549-94F4-290063976DB4}"/>
              </a:ext>
            </a:extLst>
          </p:cNvPr>
          <p:cNvSpPr>
            <a:spLocks noGrp="1"/>
          </p:cNvSpPr>
          <p:nvPr>
            <p:ph type="title"/>
          </p:nvPr>
        </p:nvSpPr>
        <p:spPr/>
        <p:txBody>
          <a:bodyPr/>
          <a:lstStyle/>
          <a:p>
            <a:r>
              <a:rPr kumimoji="1" lang="ja-JP" altLang="en-US"/>
              <a:t>財務分析</a:t>
            </a:r>
            <a:r>
              <a:rPr kumimoji="1" lang="en-US" altLang="ja-JP" dirty="0"/>
              <a:t>(</a:t>
            </a:r>
            <a:r>
              <a:rPr kumimoji="1" lang="ja-JP" altLang="en-US"/>
              <a:t>安全性分析</a:t>
            </a:r>
            <a:r>
              <a:rPr kumimoji="1" lang="en-US" altLang="ja-JP" dirty="0"/>
              <a:t>)</a:t>
            </a:r>
            <a:endParaRPr kumimoji="1" lang="ja-JP" altLang="en-US"/>
          </a:p>
        </p:txBody>
      </p:sp>
      <p:sp>
        <p:nvSpPr>
          <p:cNvPr id="3" name="コンテンツ プレースホルダー 2">
            <a:extLst>
              <a:ext uri="{FF2B5EF4-FFF2-40B4-BE49-F238E27FC236}">
                <a16:creationId xmlns:a16="http://schemas.microsoft.com/office/drawing/2014/main" id="{A76EEFAA-2384-234D-83E4-429F6C8F0E4B}"/>
              </a:ext>
            </a:extLst>
          </p:cNvPr>
          <p:cNvSpPr>
            <a:spLocks noGrp="1"/>
          </p:cNvSpPr>
          <p:nvPr>
            <p:ph idx="1"/>
          </p:nvPr>
        </p:nvSpPr>
        <p:spPr/>
        <p:txBody>
          <a:bodyPr>
            <a:normAutofit lnSpcReduction="10000"/>
          </a:bodyPr>
          <a:lstStyle/>
          <a:p>
            <a:pPr marL="0" indent="0">
              <a:buNone/>
            </a:pPr>
            <a:endParaRPr lang="en-US" altLang="ja-JP" dirty="0"/>
          </a:p>
          <a:p>
            <a:r>
              <a:rPr lang="ja-JP" altLang="en-US"/>
              <a:t>流動比率</a:t>
            </a:r>
            <a:endParaRPr lang="en-US" altLang="ja-JP" dirty="0"/>
          </a:p>
          <a:p>
            <a:pPr marL="0" indent="0">
              <a:buNone/>
            </a:pPr>
            <a:r>
              <a:rPr lang="ja-JP" altLang="en-US"/>
              <a:t>＝流動資産</a:t>
            </a:r>
            <a:r>
              <a:rPr lang="en-US" altLang="ja-JP" dirty="0"/>
              <a:t>÷</a:t>
            </a:r>
            <a:r>
              <a:rPr lang="ja-JP" altLang="en-US"/>
              <a:t>流動負債</a:t>
            </a:r>
            <a:r>
              <a:rPr lang="en-US" altLang="ja-JP" dirty="0"/>
              <a:t>×100</a:t>
            </a:r>
          </a:p>
          <a:p>
            <a:r>
              <a:rPr lang="ja-JP" altLang="en-US"/>
              <a:t>固定比率</a:t>
            </a:r>
            <a:endParaRPr lang="en-US" altLang="ja-JP" dirty="0"/>
          </a:p>
          <a:p>
            <a:pPr marL="0" indent="0">
              <a:buNone/>
            </a:pPr>
            <a:r>
              <a:rPr lang="ja-JP" altLang="en-US"/>
              <a:t>＝自己資本</a:t>
            </a:r>
            <a:r>
              <a:rPr lang="en-US" altLang="ja-JP" dirty="0"/>
              <a:t>÷</a:t>
            </a:r>
            <a:r>
              <a:rPr lang="ja-JP" altLang="en-US"/>
              <a:t>固定資産</a:t>
            </a:r>
            <a:endParaRPr lang="en-US" altLang="ja-JP" dirty="0"/>
          </a:p>
          <a:p>
            <a:r>
              <a:rPr lang="ja-JP" altLang="en-US"/>
              <a:t>固定長期適合率</a:t>
            </a:r>
            <a:endParaRPr lang="en-US" altLang="ja-JP" dirty="0"/>
          </a:p>
          <a:p>
            <a:pPr marL="0" indent="0">
              <a:buNone/>
            </a:pPr>
            <a:r>
              <a:rPr lang="ja-JP" altLang="en-US"/>
              <a:t>＝固定資産</a:t>
            </a:r>
            <a:r>
              <a:rPr lang="en-US" altLang="ja-JP" dirty="0"/>
              <a:t>÷</a:t>
            </a:r>
            <a:r>
              <a:rPr lang="ja-JP" altLang="en-US"/>
              <a:t>（固定負債＋自己資本）</a:t>
            </a:r>
          </a:p>
          <a:p>
            <a:r>
              <a:rPr kumimoji="1" lang="ja-JP" altLang="en-US"/>
              <a:t>自己資本比率</a:t>
            </a:r>
            <a:endParaRPr kumimoji="1" lang="en-US" altLang="ja-JP" dirty="0"/>
          </a:p>
          <a:p>
            <a:pPr marL="0" indent="0">
              <a:buNone/>
            </a:pPr>
            <a:r>
              <a:rPr lang="ja-JP" altLang="en-US"/>
              <a:t>＝自己資本</a:t>
            </a:r>
            <a:r>
              <a:rPr lang="en-US" altLang="ja-JP" dirty="0"/>
              <a:t>÷</a:t>
            </a:r>
            <a:r>
              <a:rPr lang="ja-JP" altLang="en-US"/>
              <a:t>総資本（自己資本＋他人資本）</a:t>
            </a:r>
            <a:r>
              <a:rPr lang="en-US" altLang="ja-JP" dirty="0"/>
              <a:t>×100</a:t>
            </a:r>
            <a:endParaRPr kumimoji="1" lang="en-US" altLang="ja-JP" dirty="0"/>
          </a:p>
        </p:txBody>
      </p:sp>
    </p:spTree>
    <p:extLst>
      <p:ext uri="{BB962C8B-B14F-4D97-AF65-F5344CB8AC3E}">
        <p14:creationId xmlns:p14="http://schemas.microsoft.com/office/powerpoint/2010/main" val="10200979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B26E41-18A2-F347-B116-078BB7F9E851}"/>
              </a:ext>
            </a:extLst>
          </p:cNvPr>
          <p:cNvSpPr>
            <a:spLocks noGrp="1"/>
          </p:cNvSpPr>
          <p:nvPr>
            <p:ph type="title"/>
          </p:nvPr>
        </p:nvSpPr>
        <p:spPr/>
        <p:txBody>
          <a:bodyPr/>
          <a:lstStyle/>
          <a:p>
            <a:r>
              <a:rPr kumimoji="1" lang="ja-JP" altLang="en-US"/>
              <a:t>財務分析</a:t>
            </a:r>
            <a:r>
              <a:rPr lang="en-US" altLang="ja-JP" dirty="0"/>
              <a:t>(</a:t>
            </a:r>
            <a:r>
              <a:rPr lang="ja-JP" altLang="en-US"/>
              <a:t>成長分析とその他</a:t>
            </a:r>
            <a:r>
              <a:rPr lang="en-US" altLang="ja-JP" dirty="0"/>
              <a:t>)</a:t>
            </a:r>
            <a:endParaRPr kumimoji="1" lang="ja-JP" altLang="en-US"/>
          </a:p>
        </p:txBody>
      </p:sp>
      <p:sp>
        <p:nvSpPr>
          <p:cNvPr id="3" name="コンテンツ プレースホルダー 2">
            <a:extLst>
              <a:ext uri="{FF2B5EF4-FFF2-40B4-BE49-F238E27FC236}">
                <a16:creationId xmlns:a16="http://schemas.microsoft.com/office/drawing/2014/main" id="{E453C0CA-A283-B24D-9159-203C2EFADD1B}"/>
              </a:ext>
            </a:extLst>
          </p:cNvPr>
          <p:cNvSpPr>
            <a:spLocks noGrp="1"/>
          </p:cNvSpPr>
          <p:nvPr>
            <p:ph idx="1"/>
          </p:nvPr>
        </p:nvSpPr>
        <p:spPr/>
        <p:txBody>
          <a:bodyPr>
            <a:normAutofit fontScale="92500" lnSpcReduction="20000"/>
          </a:bodyPr>
          <a:lstStyle/>
          <a:p>
            <a:r>
              <a:rPr lang="ja-JP" altLang="en-US"/>
              <a:t>売上高成長率</a:t>
            </a:r>
            <a:endParaRPr lang="en-US" altLang="ja-JP" dirty="0"/>
          </a:p>
          <a:p>
            <a:pPr marL="0" indent="0">
              <a:buNone/>
            </a:pPr>
            <a:r>
              <a:rPr lang="ja-JP" altLang="en-US"/>
              <a:t>＝（当期売上高－前期売上高）</a:t>
            </a:r>
            <a:r>
              <a:rPr lang="en-US" altLang="ja-JP" dirty="0"/>
              <a:t>÷</a:t>
            </a:r>
            <a:r>
              <a:rPr lang="ja-JP" altLang="en-US"/>
              <a:t>前期売上高</a:t>
            </a:r>
            <a:r>
              <a:rPr lang="en-US" altLang="ja-JP" dirty="0"/>
              <a:t>×100</a:t>
            </a:r>
          </a:p>
          <a:p>
            <a:r>
              <a:rPr lang="ja-JP" altLang="en-US"/>
              <a:t>経常利益成長率</a:t>
            </a:r>
            <a:endParaRPr lang="en-US" altLang="ja-JP" dirty="0"/>
          </a:p>
          <a:p>
            <a:pPr marL="0" indent="0">
              <a:buNone/>
            </a:pPr>
            <a:r>
              <a:rPr lang="ja-JP" altLang="en-US"/>
              <a:t>＝（当期経常利益－前期経常利益）</a:t>
            </a:r>
            <a:r>
              <a:rPr lang="en-US" altLang="ja-JP" dirty="0"/>
              <a:t>÷</a:t>
            </a:r>
            <a:r>
              <a:rPr lang="ja-JP" altLang="en-US"/>
              <a:t>前期経常利益</a:t>
            </a:r>
            <a:r>
              <a:rPr lang="en-US" altLang="ja-JP" dirty="0"/>
              <a:t>×10</a:t>
            </a:r>
          </a:p>
          <a:p>
            <a:r>
              <a:rPr lang="en-US" altLang="ja-JP" dirty="0"/>
              <a:t>ROE</a:t>
            </a:r>
          </a:p>
          <a:p>
            <a:pPr marL="0" indent="0">
              <a:buNone/>
            </a:pPr>
            <a:r>
              <a:rPr lang="ja-JP" altLang="en-US"/>
              <a:t>＝当期純利益</a:t>
            </a:r>
            <a:r>
              <a:rPr lang="en-US" altLang="ja-JP" dirty="0"/>
              <a:t>÷</a:t>
            </a:r>
            <a:r>
              <a:rPr lang="ja-JP" altLang="en-US"/>
              <a:t>自己資本</a:t>
            </a:r>
            <a:r>
              <a:rPr lang="en-US" altLang="ja-JP" dirty="0"/>
              <a:t>×100</a:t>
            </a:r>
          </a:p>
          <a:p>
            <a:r>
              <a:rPr lang="en-US" altLang="ja-JP" dirty="0"/>
              <a:t>ROA</a:t>
            </a:r>
          </a:p>
          <a:p>
            <a:pPr marL="0" indent="0">
              <a:buNone/>
            </a:pPr>
            <a:r>
              <a:rPr lang="en-US" altLang="ja-JP" dirty="0"/>
              <a:t>=</a:t>
            </a:r>
            <a:r>
              <a:rPr lang="ja-JP" altLang="en-US"/>
              <a:t>当期純利益</a:t>
            </a:r>
            <a:r>
              <a:rPr lang="en-US" altLang="ja-JP" dirty="0"/>
              <a:t>÷</a:t>
            </a:r>
            <a:r>
              <a:rPr lang="ja-JP" altLang="en-US"/>
              <a:t>総資産</a:t>
            </a:r>
            <a:r>
              <a:rPr lang="en-US" altLang="ja-JP" dirty="0"/>
              <a:t>×100</a:t>
            </a:r>
          </a:p>
          <a:p>
            <a:r>
              <a:rPr lang="ja-JP" altLang="en-US"/>
              <a:t>財務レバレッジ</a:t>
            </a:r>
            <a:r>
              <a:rPr lang="en-US" altLang="ja-JP" dirty="0"/>
              <a:t>(</a:t>
            </a:r>
            <a:r>
              <a:rPr lang="ja-JP" altLang="en-US"/>
              <a:t>倍</a:t>
            </a:r>
            <a:r>
              <a:rPr lang="en-US" altLang="ja-JP" dirty="0"/>
              <a:t>)</a:t>
            </a:r>
          </a:p>
          <a:p>
            <a:pPr marL="0" indent="0">
              <a:buNone/>
            </a:pPr>
            <a:r>
              <a:rPr lang="ja-JP" altLang="en-US"/>
              <a:t>＝総資産</a:t>
            </a:r>
            <a:r>
              <a:rPr lang="en-US" altLang="ja-JP" dirty="0"/>
              <a:t>÷</a:t>
            </a:r>
            <a:r>
              <a:rPr lang="ja-JP" altLang="en-US"/>
              <a:t>自己資本</a:t>
            </a:r>
          </a:p>
          <a:p>
            <a:pPr marL="0" indent="0">
              <a:buNone/>
            </a:pPr>
            <a:endParaRPr lang="en-US" altLang="ja-JP" dirty="0"/>
          </a:p>
          <a:p>
            <a:pPr marL="0" indent="0">
              <a:buNone/>
            </a:pPr>
            <a:endParaRPr kumimoji="1" lang="ja-JP" altLang="en-US"/>
          </a:p>
        </p:txBody>
      </p:sp>
    </p:spTree>
    <p:extLst>
      <p:ext uri="{BB962C8B-B14F-4D97-AF65-F5344CB8AC3E}">
        <p14:creationId xmlns:p14="http://schemas.microsoft.com/office/powerpoint/2010/main" val="21880084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71FC68-E2FF-0549-81B1-B60433C1411E}"/>
              </a:ext>
            </a:extLst>
          </p:cNvPr>
          <p:cNvSpPr>
            <a:spLocks noGrp="1"/>
          </p:cNvSpPr>
          <p:nvPr>
            <p:ph type="title"/>
          </p:nvPr>
        </p:nvSpPr>
        <p:spPr/>
        <p:txBody>
          <a:bodyPr/>
          <a:lstStyle/>
          <a:p>
            <a:r>
              <a:rPr kumimoji="1" lang="en-US" altLang="ja-JP" dirty="0"/>
              <a:t>JAL</a:t>
            </a:r>
            <a:r>
              <a:rPr kumimoji="1" lang="ja-JP" altLang="en-US"/>
              <a:t>と</a:t>
            </a:r>
            <a:r>
              <a:rPr kumimoji="1" lang="en-US" altLang="ja-JP" dirty="0"/>
              <a:t>ANA(</a:t>
            </a:r>
            <a:r>
              <a:rPr kumimoji="1" lang="ja-JP" altLang="en-US"/>
              <a:t>財務分析</a:t>
            </a:r>
            <a:r>
              <a:rPr kumimoji="1" lang="en-US" altLang="ja-JP" dirty="0"/>
              <a:t>)</a:t>
            </a:r>
            <a:endParaRPr kumimoji="1" lang="ja-JP" altLang="en-US"/>
          </a:p>
        </p:txBody>
      </p:sp>
      <p:graphicFrame>
        <p:nvGraphicFramePr>
          <p:cNvPr id="5" name="コンテンツ プレースホルダー 4">
            <a:extLst>
              <a:ext uri="{FF2B5EF4-FFF2-40B4-BE49-F238E27FC236}">
                <a16:creationId xmlns:a16="http://schemas.microsoft.com/office/drawing/2014/main" id="{287BE829-534B-814D-A190-0BB5C605CB98}"/>
              </a:ext>
            </a:extLst>
          </p:cNvPr>
          <p:cNvGraphicFramePr>
            <a:graphicFrameLocks noGrp="1"/>
          </p:cNvGraphicFramePr>
          <p:nvPr>
            <p:ph idx="1"/>
            <p:extLst>
              <p:ext uri="{D42A27DB-BD31-4B8C-83A1-F6EECF244321}">
                <p14:modId xmlns:p14="http://schemas.microsoft.com/office/powerpoint/2010/main" val="1844276163"/>
              </p:ext>
            </p:extLst>
          </p:nvPr>
        </p:nvGraphicFramePr>
        <p:xfrm>
          <a:off x="0" y="1908651"/>
          <a:ext cx="12192001" cy="4949347"/>
        </p:xfrm>
        <a:graphic>
          <a:graphicData uri="http://schemas.openxmlformats.org/drawingml/2006/table">
            <a:tbl>
              <a:tblPr>
                <a:tableStyleId>{5C22544A-7EE6-4342-B048-85BDC9FD1C3A}</a:tableStyleId>
              </a:tblPr>
              <a:tblGrid>
                <a:gridCol w="4009449">
                  <a:extLst>
                    <a:ext uri="{9D8B030D-6E8A-4147-A177-3AD203B41FA5}">
                      <a16:colId xmlns:a16="http://schemas.microsoft.com/office/drawing/2014/main" val="1037634330"/>
                    </a:ext>
                  </a:extLst>
                </a:gridCol>
                <a:gridCol w="1168936">
                  <a:extLst>
                    <a:ext uri="{9D8B030D-6E8A-4147-A177-3AD203B41FA5}">
                      <a16:colId xmlns:a16="http://schemas.microsoft.com/office/drawing/2014/main" val="1853385980"/>
                    </a:ext>
                  </a:extLst>
                </a:gridCol>
                <a:gridCol w="1168936">
                  <a:extLst>
                    <a:ext uri="{9D8B030D-6E8A-4147-A177-3AD203B41FA5}">
                      <a16:colId xmlns:a16="http://schemas.microsoft.com/office/drawing/2014/main" val="111721044"/>
                    </a:ext>
                  </a:extLst>
                </a:gridCol>
                <a:gridCol w="1168936">
                  <a:extLst>
                    <a:ext uri="{9D8B030D-6E8A-4147-A177-3AD203B41FA5}">
                      <a16:colId xmlns:a16="http://schemas.microsoft.com/office/drawing/2014/main" val="2249917188"/>
                    </a:ext>
                  </a:extLst>
                </a:gridCol>
                <a:gridCol w="1168936">
                  <a:extLst>
                    <a:ext uri="{9D8B030D-6E8A-4147-A177-3AD203B41FA5}">
                      <a16:colId xmlns:a16="http://schemas.microsoft.com/office/drawing/2014/main" val="1389849773"/>
                    </a:ext>
                  </a:extLst>
                </a:gridCol>
                <a:gridCol w="1168936">
                  <a:extLst>
                    <a:ext uri="{9D8B030D-6E8A-4147-A177-3AD203B41FA5}">
                      <a16:colId xmlns:a16="http://schemas.microsoft.com/office/drawing/2014/main" val="1160957626"/>
                    </a:ext>
                  </a:extLst>
                </a:gridCol>
                <a:gridCol w="1168936">
                  <a:extLst>
                    <a:ext uri="{9D8B030D-6E8A-4147-A177-3AD203B41FA5}">
                      <a16:colId xmlns:a16="http://schemas.microsoft.com/office/drawing/2014/main" val="1836430738"/>
                    </a:ext>
                  </a:extLst>
                </a:gridCol>
                <a:gridCol w="1168936">
                  <a:extLst>
                    <a:ext uri="{9D8B030D-6E8A-4147-A177-3AD203B41FA5}">
                      <a16:colId xmlns:a16="http://schemas.microsoft.com/office/drawing/2014/main" val="2800916864"/>
                    </a:ext>
                  </a:extLst>
                </a:gridCol>
              </a:tblGrid>
              <a:tr h="300370">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ja-JP" altLang="en-US" sz="1200" u="none" strike="noStrike">
                          <a:effectLst/>
                        </a:rPr>
                        <a:t>日本航空</a:t>
                      </a: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ja-JP" altLang="en-US" sz="1200" u="none" strike="noStrike">
                          <a:effectLst/>
                        </a:rPr>
                        <a:t>全日本空輸</a:t>
                      </a: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3315636821"/>
                  </a:ext>
                </a:extLst>
              </a:tr>
              <a:tr h="300370">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2018</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2019</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2020</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2018</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2019</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2020</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3383892879"/>
                  </a:ext>
                </a:extLst>
              </a:tr>
              <a:tr h="300370">
                <a:tc>
                  <a:txBody>
                    <a:bodyPr/>
                    <a:lstStyle/>
                    <a:p>
                      <a:pPr algn="l" fontAlgn="ctr"/>
                      <a:r>
                        <a:rPr lang="ja-JP" altLang="en-US" sz="1200" u="none" strike="noStrike">
                          <a:effectLst/>
                        </a:rPr>
                        <a:t>売上高総利益率</a:t>
                      </a:r>
                      <a:r>
                        <a:rPr lang="en-US" altLang="ja-JP" sz="1200" u="none" strike="noStrike">
                          <a:effectLst/>
                        </a:rPr>
                        <a:t>(</a:t>
                      </a:r>
                      <a:r>
                        <a:rPr lang="ja-JP" altLang="en-US" sz="1200" u="none" strike="noStrike">
                          <a:effectLst/>
                        </a:rPr>
                        <a:t>サービスの利益率</a:t>
                      </a:r>
                      <a:r>
                        <a:rPr lang="en-US" altLang="ja-JP" sz="1200" u="none" strike="noStrike">
                          <a:effectLst/>
                        </a:rPr>
                        <a:t>)</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26.17%</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26.20%</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29.20%</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altLang="ja-JP" sz="1200" u="none" strike="noStrike">
                          <a:effectLst/>
                        </a:rPr>
                        <a:t>×</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altLang="ja-JP" sz="1200" u="none" strike="noStrike">
                          <a:effectLst/>
                        </a:rPr>
                        <a:t>×</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altLang="ja-JP" sz="1200" u="none" strike="noStrike">
                          <a:effectLst/>
                        </a:rPr>
                        <a:t>×</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196571018"/>
                  </a:ext>
                </a:extLst>
              </a:tr>
              <a:tr h="300370">
                <a:tc>
                  <a:txBody>
                    <a:bodyPr/>
                    <a:lstStyle/>
                    <a:p>
                      <a:pPr algn="l" fontAlgn="ctr"/>
                      <a:r>
                        <a:rPr lang="ja-JP" altLang="en-US" sz="1200" u="none" strike="noStrike">
                          <a:effectLst/>
                        </a:rPr>
                        <a:t>売上高営業利益率</a:t>
                      </a:r>
                      <a:r>
                        <a:rPr lang="en-US" altLang="ja-JP" sz="1200" u="none" strike="noStrike">
                          <a:effectLst/>
                        </a:rPr>
                        <a:t>(</a:t>
                      </a:r>
                      <a:r>
                        <a:rPr lang="ja-JP" altLang="en-US" sz="1200" u="none" strike="noStrike">
                          <a:effectLst/>
                        </a:rPr>
                        <a:t>本業の稼ぐ力</a:t>
                      </a:r>
                      <a:r>
                        <a:rPr lang="en-US" altLang="ja-JP" sz="1200" u="none" strike="noStrike">
                          <a:effectLst/>
                        </a:rPr>
                        <a:t>)</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12.62%</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11.84%</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7.13%</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8.34%</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8.02%</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3.08%</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3367224382"/>
                  </a:ext>
                </a:extLst>
              </a:tr>
              <a:tr h="300370">
                <a:tc>
                  <a:txBody>
                    <a:bodyPr/>
                    <a:lstStyle/>
                    <a:p>
                      <a:pPr algn="l" fontAlgn="ctr"/>
                      <a:r>
                        <a:rPr lang="ja-JP" altLang="en-US" sz="1200" u="none" strike="noStrike">
                          <a:effectLst/>
                        </a:rPr>
                        <a:t>売上高経常利益率</a:t>
                      </a:r>
                      <a:r>
                        <a:rPr lang="en-US" altLang="ja-JP" sz="1200" u="none" strike="noStrike">
                          <a:effectLst/>
                        </a:rPr>
                        <a:t>(</a:t>
                      </a:r>
                      <a:r>
                        <a:rPr lang="ja-JP" altLang="en-US" sz="1200" u="none" strike="noStrike">
                          <a:effectLst/>
                        </a:rPr>
                        <a:t>総合的な稼ぐ力</a:t>
                      </a:r>
                      <a:r>
                        <a:rPr lang="en-US" altLang="ja-JP" sz="1200" u="none" strike="noStrike">
                          <a:effectLst/>
                        </a:rPr>
                        <a:t>)(5%</a:t>
                      </a:r>
                      <a:r>
                        <a:rPr lang="ja-JP" altLang="en-US" sz="1200" u="none" strike="noStrike">
                          <a:effectLst/>
                        </a:rPr>
                        <a:t>以上</a:t>
                      </a:r>
                      <a:r>
                        <a:rPr lang="en-US" altLang="ja-JP" sz="1200" u="none" strike="noStrike">
                          <a:effectLst/>
                        </a:rPr>
                        <a:t>)</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11.80%</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11.12%</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7.27%</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8.15%</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7.61%</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3.01%</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1258776858"/>
                  </a:ext>
                </a:extLst>
              </a:tr>
              <a:tr h="300370">
                <a:tc>
                  <a:txBody>
                    <a:bodyPr/>
                    <a:lstStyle/>
                    <a:p>
                      <a:pPr algn="l" fontAlgn="ctr"/>
                      <a:r>
                        <a:rPr lang="ja-JP" altLang="en-US" sz="1200" u="none" strike="noStrike">
                          <a:solidFill>
                            <a:srgbClr val="FF0000"/>
                          </a:solidFill>
                          <a:effectLst/>
                        </a:rPr>
                        <a:t>売上高純利益率</a:t>
                      </a:r>
                      <a:r>
                        <a:rPr lang="en-US" altLang="ja-JP" sz="1200" u="none" strike="noStrike" dirty="0">
                          <a:solidFill>
                            <a:srgbClr val="FF0000"/>
                          </a:solidFill>
                          <a:effectLst/>
                        </a:rPr>
                        <a:t>(</a:t>
                      </a:r>
                      <a:r>
                        <a:rPr lang="ja-JP" altLang="en-US" sz="1200" u="none" strike="noStrike">
                          <a:solidFill>
                            <a:srgbClr val="FF0000"/>
                          </a:solidFill>
                          <a:effectLst/>
                        </a:rPr>
                        <a:t>最終的にどの程度の利益か）</a:t>
                      </a:r>
                      <a:endParaRPr lang="ja-JP" altLang="en-US" sz="1200" b="0" i="0" u="none" strike="noStrike">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dirty="0">
                          <a:solidFill>
                            <a:srgbClr val="FF0000"/>
                          </a:solidFill>
                          <a:effectLst/>
                        </a:rPr>
                        <a:t>10.19%</a:t>
                      </a:r>
                      <a:endParaRPr lang="en-US" altLang="ja-JP" sz="1200" b="0" i="0" u="none" strike="noStrike" dirty="0">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solidFill>
                            <a:srgbClr val="FF0000"/>
                          </a:solidFill>
                          <a:effectLst/>
                        </a:rPr>
                        <a:t>10.43%</a:t>
                      </a:r>
                      <a:endParaRPr lang="en-US" altLang="ja-JP" sz="1200" b="0" i="0" u="none" strike="noStrike">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solidFill>
                            <a:srgbClr val="FF0000"/>
                          </a:solidFill>
                          <a:effectLst/>
                        </a:rPr>
                        <a:t>4.07%</a:t>
                      </a:r>
                      <a:endParaRPr lang="en-US" altLang="ja-JP" sz="1200" b="0" i="0" u="none" strike="noStrike">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endParaRPr lang="ja-JP" altLang="en-US" sz="1200" b="0" i="0" u="none" strike="noStrike">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dirty="0">
                          <a:solidFill>
                            <a:srgbClr val="FF0000"/>
                          </a:solidFill>
                          <a:effectLst/>
                        </a:rPr>
                        <a:t>7.30%</a:t>
                      </a:r>
                      <a:endParaRPr lang="en-US" altLang="ja-JP" sz="1200" b="0" i="0" u="none" strike="noStrike" dirty="0">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dirty="0">
                          <a:solidFill>
                            <a:srgbClr val="FF0000"/>
                          </a:solidFill>
                          <a:effectLst/>
                        </a:rPr>
                        <a:t>5.38%</a:t>
                      </a:r>
                      <a:endParaRPr lang="en-US" altLang="ja-JP" sz="1200" b="0" i="0" u="none" strike="noStrike" dirty="0">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dirty="0">
                          <a:solidFill>
                            <a:srgbClr val="FF0000"/>
                          </a:solidFill>
                          <a:effectLst/>
                        </a:rPr>
                        <a:t>1.40%</a:t>
                      </a:r>
                      <a:endParaRPr lang="en-US" altLang="ja-JP" sz="1200" b="0" i="0" u="none" strike="noStrike" dirty="0">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3406710253"/>
                  </a:ext>
                </a:extLst>
              </a:tr>
              <a:tr h="443797">
                <a:tc>
                  <a:txBody>
                    <a:bodyPr/>
                    <a:lstStyle/>
                    <a:p>
                      <a:pPr algn="l" fontAlgn="ctr"/>
                      <a:r>
                        <a:rPr lang="ja-JP" altLang="en-US" sz="1200" u="none" strike="noStrike">
                          <a:effectLst/>
                        </a:rPr>
                        <a:t>総資本回転率</a:t>
                      </a:r>
                      <a:r>
                        <a:rPr lang="en-US" altLang="ja-JP" sz="1200" u="none" strike="noStrike">
                          <a:effectLst/>
                        </a:rPr>
                        <a:t>(</a:t>
                      </a:r>
                      <a:r>
                        <a:rPr lang="ja-JP" altLang="en-US" sz="1200" u="none" strike="noStrike">
                          <a:effectLst/>
                        </a:rPr>
                        <a:t>資本が効率よく働いて売り上げてるか</a:t>
                      </a:r>
                      <a:r>
                        <a:rPr lang="en-US" altLang="ja-JP" sz="1200" u="none" strike="noStrike">
                          <a:effectLst/>
                        </a:rPr>
                        <a:t>)</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74.60%</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73.25%</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75.90%</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76.95%</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76.60%</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dirty="0">
                          <a:effectLst/>
                        </a:rPr>
                        <a:t>77.11%</a:t>
                      </a:r>
                      <a:endParaRPr lang="en-US" altLang="ja-JP" sz="12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1557472669"/>
                  </a:ext>
                </a:extLst>
              </a:tr>
              <a:tr h="300370">
                <a:tc>
                  <a:txBody>
                    <a:bodyPr/>
                    <a:lstStyle/>
                    <a:p>
                      <a:pPr algn="l" fontAlgn="ctr"/>
                      <a:r>
                        <a:rPr lang="ja-JP" altLang="en-US" sz="1200" u="none" strike="noStrike">
                          <a:solidFill>
                            <a:srgbClr val="FF0000"/>
                          </a:solidFill>
                          <a:effectLst/>
                        </a:rPr>
                        <a:t>流動比率</a:t>
                      </a:r>
                      <a:r>
                        <a:rPr lang="en-US" altLang="ja-JP" sz="1200" u="none" strike="noStrike" dirty="0">
                          <a:solidFill>
                            <a:srgbClr val="FF0000"/>
                          </a:solidFill>
                          <a:effectLst/>
                        </a:rPr>
                        <a:t>(</a:t>
                      </a:r>
                      <a:r>
                        <a:rPr lang="ja-JP" altLang="en-US" sz="1200" u="none" strike="noStrike">
                          <a:solidFill>
                            <a:srgbClr val="FF0000"/>
                          </a:solidFill>
                          <a:effectLst/>
                        </a:rPr>
                        <a:t>会社の支払い能力</a:t>
                      </a:r>
                      <a:r>
                        <a:rPr lang="en-US" altLang="ja-JP" sz="1200" u="none" strike="noStrike" dirty="0">
                          <a:solidFill>
                            <a:srgbClr val="FF0000"/>
                          </a:solidFill>
                          <a:effectLst/>
                        </a:rPr>
                        <a:t>)(200</a:t>
                      </a:r>
                      <a:r>
                        <a:rPr lang="ja-JP" altLang="en-US" sz="1200" u="none" strike="noStrike">
                          <a:solidFill>
                            <a:srgbClr val="FF0000"/>
                          </a:solidFill>
                          <a:effectLst/>
                        </a:rPr>
                        <a:t>％以上</a:t>
                      </a:r>
                      <a:r>
                        <a:rPr lang="en-US" altLang="ja-JP" sz="1200" u="none" strike="noStrike" dirty="0">
                          <a:solidFill>
                            <a:srgbClr val="FF0000"/>
                          </a:solidFill>
                          <a:effectLst/>
                        </a:rPr>
                        <a:t>)</a:t>
                      </a:r>
                      <a:endParaRPr lang="en-US" altLang="ja-JP" sz="1200" b="0" i="0" u="none" strike="noStrike" dirty="0">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dirty="0">
                          <a:solidFill>
                            <a:srgbClr val="FF0000"/>
                          </a:solidFill>
                          <a:effectLst/>
                        </a:rPr>
                        <a:t>171.48%</a:t>
                      </a:r>
                      <a:endParaRPr lang="en-US" altLang="ja-JP" sz="1200" b="0" i="0" u="none" strike="noStrike" dirty="0">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dirty="0">
                          <a:solidFill>
                            <a:srgbClr val="FF0000"/>
                          </a:solidFill>
                          <a:effectLst/>
                        </a:rPr>
                        <a:t>167.59%</a:t>
                      </a:r>
                      <a:endParaRPr lang="en-US" altLang="ja-JP" sz="1200" b="0" i="0" u="none" strike="noStrike" dirty="0">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dirty="0">
                          <a:solidFill>
                            <a:srgbClr val="FF0000"/>
                          </a:solidFill>
                          <a:effectLst/>
                        </a:rPr>
                        <a:t>146.74%</a:t>
                      </a:r>
                      <a:endParaRPr lang="en-US" altLang="ja-JP" sz="1200" b="0" i="0" u="none" strike="noStrike" dirty="0">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endParaRPr lang="ja-JP" altLang="en-US" sz="1200" b="0" i="0" u="none" strike="noStrike">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dirty="0">
                          <a:solidFill>
                            <a:srgbClr val="FF0000"/>
                          </a:solidFill>
                          <a:effectLst/>
                        </a:rPr>
                        <a:t>115.91%</a:t>
                      </a:r>
                      <a:endParaRPr lang="en-US" altLang="ja-JP" sz="1200" b="0" i="0" u="none" strike="noStrike" dirty="0">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dirty="0">
                          <a:solidFill>
                            <a:srgbClr val="FF0000"/>
                          </a:solidFill>
                          <a:effectLst/>
                        </a:rPr>
                        <a:t>102.08%</a:t>
                      </a:r>
                      <a:endParaRPr lang="en-US" altLang="ja-JP" sz="1200" b="0" i="0" u="none" strike="noStrike" dirty="0">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dirty="0">
                          <a:solidFill>
                            <a:srgbClr val="FF0000"/>
                          </a:solidFill>
                          <a:effectLst/>
                        </a:rPr>
                        <a:t>107.66%</a:t>
                      </a:r>
                      <a:endParaRPr lang="en-US" altLang="ja-JP" sz="1200" b="0" i="0" u="none" strike="noStrike" dirty="0">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3087549018"/>
                  </a:ext>
                </a:extLst>
              </a:tr>
              <a:tr h="300370">
                <a:tc>
                  <a:txBody>
                    <a:bodyPr/>
                    <a:lstStyle/>
                    <a:p>
                      <a:pPr algn="l" fontAlgn="ctr"/>
                      <a:r>
                        <a:rPr lang="ja-JP" altLang="en-US" sz="1200" u="none" strike="noStrike">
                          <a:effectLst/>
                        </a:rPr>
                        <a:t>固定比率</a:t>
                      </a:r>
                      <a:r>
                        <a:rPr lang="en-US" altLang="ja-JP" sz="1200" u="none" strike="noStrike" dirty="0">
                          <a:effectLst/>
                        </a:rPr>
                        <a:t>(</a:t>
                      </a:r>
                      <a:r>
                        <a:rPr lang="ja-JP" altLang="en-US" sz="1200" u="none" strike="noStrike">
                          <a:effectLst/>
                        </a:rPr>
                        <a:t>長期の支払い能力</a:t>
                      </a:r>
                      <a:r>
                        <a:rPr lang="en-US" altLang="ja-JP" sz="1200" u="none" strike="noStrike" dirty="0">
                          <a:effectLst/>
                        </a:rPr>
                        <a:t>)(100%</a:t>
                      </a:r>
                      <a:r>
                        <a:rPr lang="ja-JP" altLang="en-US" sz="1200" u="none" strike="noStrike">
                          <a:effectLst/>
                        </a:rPr>
                        <a:t>以上</a:t>
                      </a:r>
                      <a:r>
                        <a:rPr lang="en-US" altLang="ja-JP" sz="1200" u="none" strike="noStrike" dirty="0">
                          <a:effectLst/>
                        </a:rPr>
                        <a:t>)</a:t>
                      </a:r>
                      <a:endParaRPr lang="en-US" altLang="ja-JP" sz="12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dirty="0">
                          <a:effectLst/>
                        </a:rPr>
                        <a:t>90.36%</a:t>
                      </a:r>
                      <a:endParaRPr lang="en-US" altLang="ja-JP" sz="12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dirty="0">
                          <a:effectLst/>
                        </a:rPr>
                        <a:t>91.83%</a:t>
                      </a:r>
                      <a:endParaRPr lang="en-US" altLang="ja-JP" sz="12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82.11%</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dirty="0">
                          <a:effectLst/>
                        </a:rPr>
                        <a:t>49.77%</a:t>
                      </a:r>
                      <a:endParaRPr lang="en-US" altLang="ja-JP" sz="12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55.30%</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dirty="0">
                          <a:effectLst/>
                        </a:rPr>
                        <a:t>67.14%</a:t>
                      </a:r>
                      <a:endParaRPr lang="en-US" altLang="ja-JP" sz="12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2830899387"/>
                  </a:ext>
                </a:extLst>
              </a:tr>
              <a:tr h="300370">
                <a:tc>
                  <a:txBody>
                    <a:bodyPr/>
                    <a:lstStyle/>
                    <a:p>
                      <a:pPr algn="l" fontAlgn="ctr"/>
                      <a:r>
                        <a:rPr lang="ja-JP" altLang="en-US" sz="1200" u="none" strike="noStrike">
                          <a:effectLst/>
                        </a:rPr>
                        <a:t>固定長期適合率</a:t>
                      </a:r>
                      <a:r>
                        <a:rPr lang="en-US" altLang="ja-JP" sz="1200" u="none" strike="noStrike">
                          <a:effectLst/>
                        </a:rPr>
                        <a:t>(</a:t>
                      </a:r>
                      <a:r>
                        <a:rPr lang="ja-JP" altLang="en-US" sz="1200" u="none" strike="noStrike">
                          <a:effectLst/>
                        </a:rPr>
                        <a:t>最低</a:t>
                      </a:r>
                      <a:r>
                        <a:rPr lang="en-US" altLang="ja-JP" sz="1200" u="none" strike="noStrike">
                          <a:effectLst/>
                        </a:rPr>
                        <a:t>100%</a:t>
                      </a:r>
                      <a:r>
                        <a:rPr lang="ja-JP" altLang="en-US" sz="1200" u="none" strike="noStrike">
                          <a:effectLst/>
                        </a:rPr>
                        <a:t>以上</a:t>
                      </a:r>
                      <a:r>
                        <a:rPr lang="en-US" altLang="ja-JP" sz="1200" u="none" strike="noStrike">
                          <a:effectLst/>
                        </a:rPr>
                        <a:t>)</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82.45%</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82.34%</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27.87%</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117.75%</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112.01%</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88.01%</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1805549938"/>
                  </a:ext>
                </a:extLst>
              </a:tr>
              <a:tr h="300370">
                <a:tc>
                  <a:txBody>
                    <a:bodyPr/>
                    <a:lstStyle/>
                    <a:p>
                      <a:pPr algn="l" fontAlgn="ctr"/>
                      <a:r>
                        <a:rPr lang="ja-JP" altLang="en-US" sz="1200" u="none" strike="noStrike">
                          <a:effectLst/>
                        </a:rPr>
                        <a:t>自己資本比率</a:t>
                      </a:r>
                      <a:r>
                        <a:rPr lang="en-US" altLang="ja-JP" sz="1200" u="none" strike="noStrike">
                          <a:effectLst/>
                        </a:rPr>
                        <a:t>(</a:t>
                      </a:r>
                      <a:r>
                        <a:rPr lang="ja-JP" altLang="en-US" sz="1200" u="none" strike="noStrike">
                          <a:effectLst/>
                        </a:rPr>
                        <a:t>自身のお金かどうか</a:t>
                      </a:r>
                      <a:r>
                        <a:rPr lang="en-US" altLang="ja-JP" sz="1200" u="none" strike="noStrike">
                          <a:effectLst/>
                        </a:rPr>
                        <a:t>)</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57.18%</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57.39%</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58.88%</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38.58%</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40.91%</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41.44%</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1494444529"/>
                  </a:ext>
                </a:extLst>
              </a:tr>
              <a:tr h="300370">
                <a:tc gridSpan="2">
                  <a:txBody>
                    <a:bodyPr/>
                    <a:lstStyle/>
                    <a:p>
                      <a:pPr algn="l" fontAlgn="ctr"/>
                      <a:r>
                        <a:rPr lang="ja-JP" altLang="en-US" sz="1200" u="none" strike="noStrike">
                          <a:effectLst/>
                        </a:rPr>
                        <a:t>売上高成長率</a:t>
                      </a:r>
                      <a:r>
                        <a:rPr lang="en-US" altLang="ja-JP" sz="1200" u="none" strike="noStrike">
                          <a:effectLst/>
                        </a:rPr>
                        <a:t>(</a:t>
                      </a:r>
                      <a:r>
                        <a:rPr lang="ja-JP" altLang="en-US" sz="1200" u="none" strike="noStrike">
                          <a:effectLst/>
                        </a:rPr>
                        <a:t>前期よりどれだけ売り上げが増えたか</a:t>
                      </a:r>
                      <a:r>
                        <a:rPr lang="en-US" altLang="ja-JP" sz="1200" u="none" strike="noStrike">
                          <a:effectLst/>
                        </a:rPr>
                        <a:t>)</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hMerge="1">
                  <a:txBody>
                    <a:bodyPr/>
                    <a:lstStyle/>
                    <a:p>
                      <a:endParaRPr kumimoji="1" lang="ja-JP" altLang="en-US"/>
                    </a:p>
                  </a:txBody>
                  <a:tcPr/>
                </a:tc>
                <a:tc>
                  <a:txBody>
                    <a:bodyPr/>
                    <a:lstStyle/>
                    <a:p>
                      <a:pPr algn="r" fontAlgn="ctr"/>
                      <a:r>
                        <a:rPr lang="en-US" altLang="ja-JP" sz="1200" u="none" strike="noStrike">
                          <a:effectLst/>
                        </a:rPr>
                        <a:t>7.52%</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dirty="0">
                          <a:solidFill>
                            <a:srgbClr val="FF0000"/>
                          </a:solidFill>
                          <a:effectLst/>
                        </a:rPr>
                        <a:t>-5.11%</a:t>
                      </a:r>
                      <a:endParaRPr lang="en-US" altLang="ja-JP" sz="1200" b="0" i="0" u="none" strike="noStrike" dirty="0">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4.39%</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dirty="0">
                          <a:solidFill>
                            <a:srgbClr val="FF0000"/>
                          </a:solidFill>
                          <a:effectLst/>
                        </a:rPr>
                        <a:t>-4.09%</a:t>
                      </a:r>
                      <a:endParaRPr lang="en-US" altLang="ja-JP" sz="1200" b="0" i="0" u="none" strike="noStrike" dirty="0">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822370149"/>
                  </a:ext>
                </a:extLst>
              </a:tr>
              <a:tr h="300370">
                <a:tc>
                  <a:txBody>
                    <a:bodyPr/>
                    <a:lstStyle/>
                    <a:p>
                      <a:pPr algn="l" fontAlgn="ctr"/>
                      <a:r>
                        <a:rPr lang="ja-JP" altLang="en-US" sz="1200" u="none" strike="noStrike">
                          <a:effectLst/>
                        </a:rPr>
                        <a:t>経常利益成長率</a:t>
                      </a:r>
                      <a:r>
                        <a:rPr lang="en-US" altLang="ja-JP" sz="1200" u="none" strike="noStrike">
                          <a:effectLst/>
                        </a:rPr>
                        <a:t>(</a:t>
                      </a:r>
                      <a:r>
                        <a:rPr lang="ja-JP" altLang="en-US" sz="1200" u="none" strike="noStrike">
                          <a:effectLst/>
                        </a:rPr>
                        <a:t>上と比較してよければ成長</a:t>
                      </a:r>
                      <a:r>
                        <a:rPr lang="en-US" altLang="ja-JP" sz="1200" u="none" strike="noStrike">
                          <a:effectLst/>
                        </a:rPr>
                        <a:t>)</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1.34%</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dirty="0">
                          <a:solidFill>
                            <a:srgbClr val="FF0000"/>
                          </a:solidFill>
                          <a:effectLst/>
                        </a:rPr>
                        <a:t>-37.97%</a:t>
                      </a:r>
                      <a:endParaRPr lang="en-US" altLang="ja-JP" sz="1200" b="0" i="0" u="none" strike="noStrike" dirty="0">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dirty="0">
                          <a:solidFill>
                            <a:srgbClr val="FF0000"/>
                          </a:solidFill>
                          <a:effectLst/>
                        </a:rPr>
                        <a:t>-2.46%</a:t>
                      </a:r>
                      <a:endParaRPr lang="en-US" altLang="ja-JP" sz="1200" b="0" i="0" u="none" strike="noStrike" dirty="0">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dirty="0">
                          <a:solidFill>
                            <a:srgbClr val="FF0000"/>
                          </a:solidFill>
                          <a:effectLst/>
                        </a:rPr>
                        <a:t>-62.12%</a:t>
                      </a:r>
                      <a:endParaRPr lang="en-US" altLang="ja-JP" sz="1200" b="0" i="0" u="none" strike="noStrike" dirty="0">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34859657"/>
                  </a:ext>
                </a:extLst>
              </a:tr>
              <a:tr h="300370">
                <a:tc>
                  <a:txBody>
                    <a:bodyPr/>
                    <a:lstStyle/>
                    <a:p>
                      <a:pPr algn="l" fontAlgn="ctr"/>
                      <a:r>
                        <a:rPr lang="en" sz="1200" u="none" strike="noStrike">
                          <a:effectLst/>
                        </a:rPr>
                        <a:t>ROE(</a:t>
                      </a:r>
                      <a:r>
                        <a:rPr lang="ja-JP" altLang="en-US" sz="1200" u="none" strike="noStrike">
                          <a:effectLst/>
                        </a:rPr>
                        <a:t>自己資本利益率</a:t>
                      </a:r>
                      <a:r>
                        <a:rPr lang="en-US" altLang="ja-JP" sz="1200" u="none" strike="noStrike">
                          <a:effectLst/>
                        </a:rPr>
                        <a:t>)</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13.32%</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13.55%</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4.73%</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15.10%</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10.60%</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2.60%</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3061824163"/>
                  </a:ext>
                </a:extLst>
              </a:tr>
              <a:tr h="300370">
                <a:tc>
                  <a:txBody>
                    <a:bodyPr/>
                    <a:lstStyle/>
                    <a:p>
                      <a:pPr algn="l" fontAlgn="ctr"/>
                      <a:r>
                        <a:rPr lang="en" sz="1200" u="none" strike="noStrike">
                          <a:effectLst/>
                        </a:rPr>
                        <a:t>ROA(</a:t>
                      </a:r>
                      <a:r>
                        <a:rPr lang="ja-JP" altLang="en-US" sz="1200" u="none" strike="noStrike">
                          <a:effectLst/>
                        </a:rPr>
                        <a:t>総資産利益率</a:t>
                      </a:r>
                      <a:r>
                        <a:rPr lang="en-US" altLang="ja-JP" sz="1200" u="none" strike="noStrike">
                          <a:effectLst/>
                        </a:rPr>
                        <a:t>)</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7.56%</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7.76%</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2.75%</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6.80%</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6.40%</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2.40%</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3754530598"/>
                  </a:ext>
                </a:extLst>
              </a:tr>
              <a:tr h="300370">
                <a:tc>
                  <a:txBody>
                    <a:bodyPr/>
                    <a:lstStyle/>
                    <a:p>
                      <a:pPr algn="l" fontAlgn="ctr"/>
                      <a:r>
                        <a:rPr lang="ja-JP" altLang="en-US" sz="1200" u="none" strike="noStrike">
                          <a:effectLst/>
                        </a:rPr>
                        <a:t>財務レバレッジ</a:t>
                      </a: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1.74871809</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1.74257188</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1.69833908</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2.591851</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2.44414247</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dirty="0">
                          <a:effectLst/>
                        </a:rPr>
                        <a:t>2.41289862</a:t>
                      </a:r>
                      <a:endParaRPr lang="en-US" altLang="ja-JP" sz="12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4112889231"/>
                  </a:ext>
                </a:extLst>
              </a:tr>
            </a:tbl>
          </a:graphicData>
        </a:graphic>
      </p:graphicFrame>
    </p:spTree>
    <p:extLst>
      <p:ext uri="{BB962C8B-B14F-4D97-AF65-F5344CB8AC3E}">
        <p14:creationId xmlns:p14="http://schemas.microsoft.com/office/powerpoint/2010/main" val="662142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7B2E2F-8AD0-F64C-AADF-25BB89AFF2F2}"/>
              </a:ext>
            </a:extLst>
          </p:cNvPr>
          <p:cNvSpPr>
            <a:spLocks noGrp="1"/>
          </p:cNvSpPr>
          <p:nvPr>
            <p:ph type="title"/>
          </p:nvPr>
        </p:nvSpPr>
        <p:spPr/>
        <p:txBody>
          <a:bodyPr/>
          <a:lstStyle/>
          <a:p>
            <a:r>
              <a:rPr kumimoji="1" lang="ja-JP" altLang="en-US"/>
              <a:t>二章　航空業界の見取り図</a:t>
            </a:r>
          </a:p>
        </p:txBody>
      </p:sp>
      <p:sp>
        <p:nvSpPr>
          <p:cNvPr id="3" name="コンテンツ プレースホルダー 2">
            <a:extLst>
              <a:ext uri="{FF2B5EF4-FFF2-40B4-BE49-F238E27FC236}">
                <a16:creationId xmlns:a16="http://schemas.microsoft.com/office/drawing/2014/main" id="{BB73C9DA-C92F-2642-948B-3FE97AFEA527}"/>
              </a:ext>
            </a:extLst>
          </p:cNvPr>
          <p:cNvSpPr>
            <a:spLocks noGrp="1"/>
          </p:cNvSpPr>
          <p:nvPr>
            <p:ph idx="1"/>
          </p:nvPr>
        </p:nvSpPr>
        <p:spPr>
          <a:xfrm>
            <a:off x="838200" y="2081048"/>
            <a:ext cx="10515600" cy="3846786"/>
          </a:xfrm>
        </p:spPr>
        <p:txBody>
          <a:bodyPr>
            <a:normAutofit/>
          </a:bodyPr>
          <a:lstStyle/>
          <a:p>
            <a:r>
              <a:rPr lang="en-US" altLang="ja-JP" dirty="0"/>
              <a:t>ALLAIANCE(</a:t>
            </a:r>
            <a:r>
              <a:rPr lang="ja-JP" altLang="en-US"/>
              <a:t>アライアンス・航空連合</a:t>
            </a:r>
            <a:r>
              <a:rPr lang="en-US" altLang="ja-JP" dirty="0"/>
              <a:t>)</a:t>
            </a:r>
          </a:p>
          <a:p>
            <a:pPr marL="0" indent="0">
              <a:buNone/>
            </a:pPr>
            <a:endParaRPr lang="en-US" altLang="ja-JP" dirty="0"/>
          </a:p>
          <a:p>
            <a:r>
              <a:rPr kumimoji="1" lang="en-US" altLang="ja-JP" dirty="0"/>
              <a:t>STAR ALLIANCE(28</a:t>
            </a:r>
            <a:r>
              <a:rPr kumimoji="1" lang="ja-JP" altLang="en-US"/>
              <a:t>社</a:t>
            </a:r>
            <a:r>
              <a:rPr kumimoji="1" lang="en-US" altLang="ja-JP" dirty="0"/>
              <a:t>) </a:t>
            </a:r>
            <a:r>
              <a:rPr kumimoji="1" lang="ja-JP" altLang="en-US"/>
              <a:t>本部フランクフルト</a:t>
            </a:r>
            <a:endParaRPr kumimoji="1" lang="en-US" altLang="ja-JP" dirty="0"/>
          </a:p>
          <a:p>
            <a:pPr marL="0" indent="0">
              <a:buNone/>
            </a:pPr>
            <a:r>
              <a:rPr lang="ja-JP" altLang="en-US"/>
              <a:t>　世界初　</a:t>
            </a:r>
            <a:r>
              <a:rPr lang="en-US" altLang="ja-JP" dirty="0"/>
              <a:t>1997</a:t>
            </a:r>
            <a:r>
              <a:rPr lang="ja-JP" altLang="en-US"/>
              <a:t>年</a:t>
            </a:r>
            <a:r>
              <a:rPr lang="en-US" altLang="ja-JP" dirty="0"/>
              <a:t>5</a:t>
            </a:r>
            <a:r>
              <a:rPr lang="ja-JP" altLang="en-US"/>
              <a:t>月</a:t>
            </a:r>
            <a:r>
              <a:rPr lang="en-US" altLang="ja-JP" dirty="0"/>
              <a:t>14</a:t>
            </a:r>
            <a:r>
              <a:rPr lang="ja-JP" altLang="en-US"/>
              <a:t>日設立　エアカナダ、ルフトハンザドイツ航空、スカンジナビア航空、タイ国際航空、ユナイテッド航空</a:t>
            </a:r>
            <a:endParaRPr lang="en-US" altLang="ja-JP" dirty="0"/>
          </a:p>
          <a:p>
            <a:pPr marL="0" indent="0">
              <a:buNone/>
            </a:pPr>
            <a:r>
              <a:rPr lang="ja-JP" altLang="en-US"/>
              <a:t>→全日空、中国国際航空など</a:t>
            </a:r>
            <a:endParaRPr kumimoji="1" lang="en-US" altLang="ja-JP" dirty="0"/>
          </a:p>
          <a:p>
            <a:pPr marL="0" indent="0">
              <a:buNone/>
            </a:pPr>
            <a:endParaRPr kumimoji="1" lang="en-US" altLang="ja-JP" dirty="0"/>
          </a:p>
          <a:p>
            <a:pPr marL="0" indent="0">
              <a:buNone/>
            </a:pPr>
            <a:endParaRPr kumimoji="1" lang="en-US" altLang="ja-JP" dirty="0"/>
          </a:p>
          <a:p>
            <a:endParaRPr kumimoji="1" lang="ja-JP" altLang="en-US"/>
          </a:p>
        </p:txBody>
      </p:sp>
      <p:pic>
        <p:nvPicPr>
          <p:cNvPr id="4" name="図 3">
            <a:extLst>
              <a:ext uri="{FF2B5EF4-FFF2-40B4-BE49-F238E27FC236}">
                <a16:creationId xmlns:a16="http://schemas.microsoft.com/office/drawing/2014/main" id="{61EEFF8E-B964-5542-8ADD-D583704DFC63}"/>
              </a:ext>
            </a:extLst>
          </p:cNvPr>
          <p:cNvPicPr>
            <a:picLocks noChangeAspect="1"/>
          </p:cNvPicPr>
          <p:nvPr/>
        </p:nvPicPr>
        <p:blipFill>
          <a:blip r:embed="rId2"/>
          <a:stretch>
            <a:fillRect/>
          </a:stretch>
        </p:blipFill>
        <p:spPr>
          <a:xfrm>
            <a:off x="838200" y="5118181"/>
            <a:ext cx="2819498" cy="1619306"/>
          </a:xfrm>
          <a:prstGeom prst="rect">
            <a:avLst/>
          </a:prstGeom>
        </p:spPr>
      </p:pic>
    </p:spTree>
    <p:extLst>
      <p:ext uri="{BB962C8B-B14F-4D97-AF65-F5344CB8AC3E}">
        <p14:creationId xmlns:p14="http://schemas.microsoft.com/office/powerpoint/2010/main" val="3240661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6F7E9F-409E-6943-B8E4-728BEC233E6D}"/>
              </a:ext>
            </a:extLst>
          </p:cNvPr>
          <p:cNvSpPr>
            <a:spLocks noGrp="1"/>
          </p:cNvSpPr>
          <p:nvPr>
            <p:ph type="title"/>
          </p:nvPr>
        </p:nvSpPr>
        <p:spPr/>
        <p:txBody>
          <a:bodyPr/>
          <a:lstStyle/>
          <a:p>
            <a:r>
              <a:rPr kumimoji="1" lang="ja-JP" altLang="en-US"/>
              <a:t>スカイマークと</a:t>
            </a:r>
            <a:r>
              <a:rPr kumimoji="1" lang="en-US" altLang="ja-JP" dirty="0"/>
              <a:t>Peach(</a:t>
            </a:r>
            <a:r>
              <a:rPr kumimoji="1" lang="ja-JP" altLang="en-US"/>
              <a:t>財務分析</a:t>
            </a:r>
            <a:r>
              <a:rPr kumimoji="1" lang="en-US" altLang="ja-JP" dirty="0"/>
              <a:t>)</a:t>
            </a:r>
            <a:endParaRPr kumimoji="1" lang="ja-JP" altLang="en-US"/>
          </a:p>
        </p:txBody>
      </p:sp>
      <p:graphicFrame>
        <p:nvGraphicFramePr>
          <p:cNvPr id="5" name="コンテンツ プレースホルダー 4">
            <a:extLst>
              <a:ext uri="{FF2B5EF4-FFF2-40B4-BE49-F238E27FC236}">
                <a16:creationId xmlns:a16="http://schemas.microsoft.com/office/drawing/2014/main" id="{97B897E1-3F8A-FF43-8358-A4B1ED3CBBBA}"/>
              </a:ext>
            </a:extLst>
          </p:cNvPr>
          <p:cNvGraphicFramePr>
            <a:graphicFrameLocks noGrp="1"/>
          </p:cNvGraphicFramePr>
          <p:nvPr>
            <p:ph idx="1"/>
            <p:extLst>
              <p:ext uri="{D42A27DB-BD31-4B8C-83A1-F6EECF244321}">
                <p14:modId xmlns:p14="http://schemas.microsoft.com/office/powerpoint/2010/main" val="2523199830"/>
              </p:ext>
            </p:extLst>
          </p:nvPr>
        </p:nvGraphicFramePr>
        <p:xfrm>
          <a:off x="0" y="1690688"/>
          <a:ext cx="4102100" cy="5167312"/>
        </p:xfrm>
        <a:graphic>
          <a:graphicData uri="http://schemas.openxmlformats.org/drawingml/2006/table">
            <a:tbl>
              <a:tblPr>
                <a:tableStyleId>{5C22544A-7EE6-4342-B048-85BDC9FD1C3A}</a:tableStyleId>
              </a:tblPr>
              <a:tblGrid>
                <a:gridCol w="4102100">
                  <a:extLst>
                    <a:ext uri="{9D8B030D-6E8A-4147-A177-3AD203B41FA5}">
                      <a16:colId xmlns:a16="http://schemas.microsoft.com/office/drawing/2014/main" val="1792446885"/>
                    </a:ext>
                  </a:extLst>
                </a:gridCol>
              </a:tblGrid>
              <a:tr h="322957">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884729867"/>
                  </a:ext>
                </a:extLst>
              </a:tr>
              <a:tr h="322957">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727852951"/>
                  </a:ext>
                </a:extLst>
              </a:tr>
              <a:tr h="322957">
                <a:tc>
                  <a:txBody>
                    <a:bodyPr/>
                    <a:lstStyle/>
                    <a:p>
                      <a:pPr algn="l" fontAlgn="ctr"/>
                      <a:r>
                        <a:rPr lang="ja-JP" altLang="en-US" sz="1200" u="none" strike="noStrike">
                          <a:effectLst/>
                        </a:rPr>
                        <a:t>売上高総利益率</a:t>
                      </a:r>
                      <a:r>
                        <a:rPr lang="en-US" altLang="ja-JP" sz="1200" u="none" strike="noStrike">
                          <a:effectLst/>
                        </a:rPr>
                        <a:t>(</a:t>
                      </a:r>
                      <a:r>
                        <a:rPr lang="ja-JP" altLang="en-US" sz="1200" u="none" strike="noStrike">
                          <a:effectLst/>
                        </a:rPr>
                        <a:t>サービスの利益率</a:t>
                      </a:r>
                      <a:r>
                        <a:rPr lang="en-US" altLang="ja-JP" sz="1200" u="none" strike="noStrike">
                          <a:effectLst/>
                        </a:rPr>
                        <a:t>)</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1678720117"/>
                  </a:ext>
                </a:extLst>
              </a:tr>
              <a:tr h="322957">
                <a:tc>
                  <a:txBody>
                    <a:bodyPr/>
                    <a:lstStyle/>
                    <a:p>
                      <a:pPr algn="l" fontAlgn="ctr"/>
                      <a:r>
                        <a:rPr lang="ja-JP" altLang="en-US" sz="1200" u="none" strike="noStrike">
                          <a:effectLst/>
                        </a:rPr>
                        <a:t>売上高営業利益率</a:t>
                      </a:r>
                      <a:r>
                        <a:rPr lang="en-US" altLang="ja-JP" sz="1200" u="none" strike="noStrike">
                          <a:effectLst/>
                        </a:rPr>
                        <a:t>(</a:t>
                      </a:r>
                      <a:r>
                        <a:rPr lang="ja-JP" altLang="en-US" sz="1200" u="none" strike="noStrike">
                          <a:effectLst/>
                        </a:rPr>
                        <a:t>本業の稼ぐ力</a:t>
                      </a:r>
                      <a:r>
                        <a:rPr lang="en-US" altLang="ja-JP" sz="1200" u="none" strike="noStrike">
                          <a:effectLst/>
                        </a:rPr>
                        <a:t>)</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1788223582"/>
                  </a:ext>
                </a:extLst>
              </a:tr>
              <a:tr h="322957">
                <a:tc>
                  <a:txBody>
                    <a:bodyPr/>
                    <a:lstStyle/>
                    <a:p>
                      <a:pPr algn="l" fontAlgn="ctr"/>
                      <a:r>
                        <a:rPr lang="ja-JP" altLang="en-US" sz="1200" u="none" strike="noStrike">
                          <a:effectLst/>
                        </a:rPr>
                        <a:t>売上高経常利益率</a:t>
                      </a:r>
                      <a:r>
                        <a:rPr lang="en-US" altLang="ja-JP" sz="1200" u="none" strike="noStrike">
                          <a:effectLst/>
                        </a:rPr>
                        <a:t>(</a:t>
                      </a:r>
                      <a:r>
                        <a:rPr lang="ja-JP" altLang="en-US" sz="1200" u="none" strike="noStrike">
                          <a:effectLst/>
                        </a:rPr>
                        <a:t>総合的な稼ぐ力</a:t>
                      </a:r>
                      <a:r>
                        <a:rPr lang="en-US" altLang="ja-JP" sz="1200" u="none" strike="noStrike">
                          <a:effectLst/>
                        </a:rPr>
                        <a:t>)(5%</a:t>
                      </a:r>
                      <a:r>
                        <a:rPr lang="ja-JP" altLang="en-US" sz="1200" u="none" strike="noStrike">
                          <a:effectLst/>
                        </a:rPr>
                        <a:t>以上</a:t>
                      </a:r>
                      <a:r>
                        <a:rPr lang="en-US" altLang="ja-JP" sz="1200" u="none" strike="noStrike">
                          <a:effectLst/>
                        </a:rPr>
                        <a:t>)</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1346415636"/>
                  </a:ext>
                </a:extLst>
              </a:tr>
              <a:tr h="322957">
                <a:tc>
                  <a:txBody>
                    <a:bodyPr/>
                    <a:lstStyle/>
                    <a:p>
                      <a:pPr algn="l" fontAlgn="ctr"/>
                      <a:r>
                        <a:rPr lang="ja-JP" altLang="en-US" sz="1200" u="none" strike="noStrike">
                          <a:solidFill>
                            <a:srgbClr val="FF0000"/>
                          </a:solidFill>
                          <a:effectLst/>
                        </a:rPr>
                        <a:t>売上高純利益率</a:t>
                      </a:r>
                      <a:r>
                        <a:rPr lang="en-US" altLang="ja-JP" sz="1200" u="none" strike="noStrike" dirty="0">
                          <a:solidFill>
                            <a:srgbClr val="FF0000"/>
                          </a:solidFill>
                          <a:effectLst/>
                        </a:rPr>
                        <a:t>(</a:t>
                      </a:r>
                      <a:r>
                        <a:rPr lang="ja-JP" altLang="en-US" sz="1200" u="none" strike="noStrike">
                          <a:solidFill>
                            <a:srgbClr val="FF0000"/>
                          </a:solidFill>
                          <a:effectLst/>
                        </a:rPr>
                        <a:t>最終的にどの程度の利益か）</a:t>
                      </a:r>
                      <a:endParaRPr lang="ja-JP" altLang="en-US" sz="1200" b="0" i="0" u="none" strike="noStrike">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1062771934"/>
                  </a:ext>
                </a:extLst>
              </a:tr>
              <a:tr h="322957">
                <a:tc>
                  <a:txBody>
                    <a:bodyPr/>
                    <a:lstStyle/>
                    <a:p>
                      <a:pPr algn="l" fontAlgn="ctr"/>
                      <a:r>
                        <a:rPr lang="ja-JP" altLang="en-US" sz="1200" u="none" strike="noStrike">
                          <a:effectLst/>
                        </a:rPr>
                        <a:t>総資本回転率</a:t>
                      </a:r>
                      <a:r>
                        <a:rPr lang="en-US" altLang="ja-JP" sz="1200" u="none" strike="noStrike" dirty="0">
                          <a:effectLst/>
                        </a:rPr>
                        <a:t>(</a:t>
                      </a:r>
                      <a:r>
                        <a:rPr lang="ja-JP" altLang="en-US" sz="1200" u="none" strike="noStrike">
                          <a:effectLst/>
                        </a:rPr>
                        <a:t>資本が効率よく働いて売り上げてるか</a:t>
                      </a:r>
                      <a:r>
                        <a:rPr lang="en-US" altLang="ja-JP" sz="1200" u="none" strike="noStrike" dirty="0">
                          <a:effectLst/>
                        </a:rPr>
                        <a:t>)</a:t>
                      </a:r>
                      <a:endParaRPr lang="en-US" altLang="ja-JP" sz="12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2069683122"/>
                  </a:ext>
                </a:extLst>
              </a:tr>
              <a:tr h="322957">
                <a:tc>
                  <a:txBody>
                    <a:bodyPr/>
                    <a:lstStyle/>
                    <a:p>
                      <a:pPr algn="l" fontAlgn="ctr"/>
                      <a:r>
                        <a:rPr lang="ja-JP" altLang="en-US" sz="1200" u="none" strike="noStrike">
                          <a:solidFill>
                            <a:srgbClr val="FF0000"/>
                          </a:solidFill>
                          <a:effectLst/>
                        </a:rPr>
                        <a:t>流動比率</a:t>
                      </a:r>
                      <a:r>
                        <a:rPr lang="en-US" altLang="ja-JP" sz="1200" u="none" strike="noStrike" dirty="0">
                          <a:solidFill>
                            <a:srgbClr val="FF0000"/>
                          </a:solidFill>
                          <a:effectLst/>
                        </a:rPr>
                        <a:t>(</a:t>
                      </a:r>
                      <a:r>
                        <a:rPr lang="ja-JP" altLang="en-US" sz="1200" u="none" strike="noStrike">
                          <a:solidFill>
                            <a:srgbClr val="FF0000"/>
                          </a:solidFill>
                          <a:effectLst/>
                        </a:rPr>
                        <a:t>会社の支払い能力</a:t>
                      </a:r>
                      <a:r>
                        <a:rPr lang="en-US" altLang="ja-JP" sz="1200" u="none" strike="noStrike" dirty="0">
                          <a:solidFill>
                            <a:srgbClr val="FF0000"/>
                          </a:solidFill>
                          <a:effectLst/>
                        </a:rPr>
                        <a:t>)(200</a:t>
                      </a:r>
                      <a:r>
                        <a:rPr lang="ja-JP" altLang="en-US" sz="1200" u="none" strike="noStrike">
                          <a:solidFill>
                            <a:srgbClr val="FF0000"/>
                          </a:solidFill>
                          <a:effectLst/>
                        </a:rPr>
                        <a:t>％以上</a:t>
                      </a:r>
                      <a:r>
                        <a:rPr lang="en-US" altLang="ja-JP" sz="1200" u="none" strike="noStrike" dirty="0">
                          <a:solidFill>
                            <a:srgbClr val="FF0000"/>
                          </a:solidFill>
                          <a:effectLst/>
                        </a:rPr>
                        <a:t>)</a:t>
                      </a:r>
                      <a:endParaRPr lang="en-US" altLang="ja-JP" sz="1200" b="0" i="0" u="none" strike="noStrike" dirty="0">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3453021659"/>
                  </a:ext>
                </a:extLst>
              </a:tr>
              <a:tr h="322957">
                <a:tc>
                  <a:txBody>
                    <a:bodyPr/>
                    <a:lstStyle/>
                    <a:p>
                      <a:pPr algn="l" fontAlgn="ctr"/>
                      <a:r>
                        <a:rPr lang="ja-JP" altLang="en-US" sz="1200" u="none" strike="noStrike">
                          <a:effectLst/>
                        </a:rPr>
                        <a:t>固定比率</a:t>
                      </a:r>
                      <a:r>
                        <a:rPr lang="en-US" altLang="ja-JP" sz="1200" u="none" strike="noStrike" dirty="0">
                          <a:effectLst/>
                        </a:rPr>
                        <a:t>(</a:t>
                      </a:r>
                      <a:r>
                        <a:rPr lang="ja-JP" altLang="en-US" sz="1200" u="none" strike="noStrike">
                          <a:effectLst/>
                        </a:rPr>
                        <a:t>長期の支払い能力</a:t>
                      </a:r>
                      <a:r>
                        <a:rPr lang="en-US" altLang="ja-JP" sz="1200" u="none" strike="noStrike" dirty="0">
                          <a:effectLst/>
                        </a:rPr>
                        <a:t>)(100%</a:t>
                      </a:r>
                      <a:r>
                        <a:rPr lang="ja-JP" altLang="en-US" sz="1200" u="none" strike="noStrike">
                          <a:effectLst/>
                        </a:rPr>
                        <a:t>以上</a:t>
                      </a:r>
                      <a:r>
                        <a:rPr lang="en-US" altLang="ja-JP" sz="1200" u="none" strike="noStrike" dirty="0">
                          <a:effectLst/>
                        </a:rPr>
                        <a:t>)</a:t>
                      </a:r>
                      <a:endParaRPr lang="en-US" altLang="ja-JP" sz="12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3441389018"/>
                  </a:ext>
                </a:extLst>
              </a:tr>
              <a:tr h="322957">
                <a:tc>
                  <a:txBody>
                    <a:bodyPr/>
                    <a:lstStyle/>
                    <a:p>
                      <a:pPr algn="l" fontAlgn="ctr"/>
                      <a:r>
                        <a:rPr lang="ja-JP" altLang="en-US" sz="1200" u="none" strike="noStrike">
                          <a:effectLst/>
                        </a:rPr>
                        <a:t>固定長期適合率</a:t>
                      </a:r>
                      <a:r>
                        <a:rPr lang="en-US" altLang="ja-JP" sz="1200" u="none" strike="noStrike">
                          <a:effectLst/>
                        </a:rPr>
                        <a:t>(</a:t>
                      </a:r>
                      <a:r>
                        <a:rPr lang="ja-JP" altLang="en-US" sz="1200" u="none" strike="noStrike">
                          <a:effectLst/>
                        </a:rPr>
                        <a:t>最低</a:t>
                      </a:r>
                      <a:r>
                        <a:rPr lang="en-US" altLang="ja-JP" sz="1200" u="none" strike="noStrike">
                          <a:effectLst/>
                        </a:rPr>
                        <a:t>100%</a:t>
                      </a:r>
                      <a:r>
                        <a:rPr lang="ja-JP" altLang="en-US" sz="1200" u="none" strike="noStrike">
                          <a:effectLst/>
                        </a:rPr>
                        <a:t>以上</a:t>
                      </a:r>
                      <a:r>
                        <a:rPr lang="en-US" altLang="ja-JP" sz="1200" u="none" strike="noStrike">
                          <a:effectLst/>
                        </a:rPr>
                        <a:t>)</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2373220971"/>
                  </a:ext>
                </a:extLst>
              </a:tr>
              <a:tr h="322957">
                <a:tc>
                  <a:txBody>
                    <a:bodyPr/>
                    <a:lstStyle/>
                    <a:p>
                      <a:pPr algn="l" fontAlgn="ctr"/>
                      <a:r>
                        <a:rPr lang="ja-JP" altLang="en-US" sz="1200" u="none" strike="noStrike">
                          <a:effectLst/>
                        </a:rPr>
                        <a:t>自己資本比率</a:t>
                      </a:r>
                      <a:r>
                        <a:rPr lang="en-US" altLang="ja-JP" sz="1200" u="none" strike="noStrike">
                          <a:effectLst/>
                        </a:rPr>
                        <a:t>(</a:t>
                      </a:r>
                      <a:r>
                        <a:rPr lang="ja-JP" altLang="en-US" sz="1200" u="none" strike="noStrike">
                          <a:effectLst/>
                        </a:rPr>
                        <a:t>自身のお金かどうか</a:t>
                      </a:r>
                      <a:r>
                        <a:rPr lang="en-US" altLang="ja-JP" sz="1200" u="none" strike="noStrike">
                          <a:effectLst/>
                        </a:rPr>
                        <a:t>)</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292874520"/>
                  </a:ext>
                </a:extLst>
              </a:tr>
              <a:tr h="322957">
                <a:tc>
                  <a:txBody>
                    <a:bodyPr/>
                    <a:lstStyle/>
                    <a:p>
                      <a:pPr algn="l" fontAlgn="ctr"/>
                      <a:r>
                        <a:rPr lang="ja-JP" altLang="en-US" sz="1200" u="none" strike="noStrike">
                          <a:effectLst/>
                        </a:rPr>
                        <a:t>売上高成長率</a:t>
                      </a:r>
                      <a:r>
                        <a:rPr lang="en-US" altLang="ja-JP" sz="1200" u="none" strike="noStrike">
                          <a:effectLst/>
                        </a:rPr>
                        <a:t>(</a:t>
                      </a:r>
                      <a:r>
                        <a:rPr lang="ja-JP" altLang="en-US" sz="1200" u="none" strike="noStrike">
                          <a:effectLst/>
                        </a:rPr>
                        <a:t>前期よりどれだけ売り上げが増えたか</a:t>
                      </a:r>
                      <a:r>
                        <a:rPr lang="en-US" altLang="ja-JP" sz="1200" u="none" strike="noStrike">
                          <a:effectLst/>
                        </a:rPr>
                        <a:t>)</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1039519762"/>
                  </a:ext>
                </a:extLst>
              </a:tr>
              <a:tr h="322957">
                <a:tc>
                  <a:txBody>
                    <a:bodyPr/>
                    <a:lstStyle/>
                    <a:p>
                      <a:pPr algn="l" fontAlgn="ctr"/>
                      <a:r>
                        <a:rPr lang="ja-JP" altLang="en-US" sz="1200" u="none" strike="noStrike">
                          <a:effectLst/>
                        </a:rPr>
                        <a:t>経常利益成長率</a:t>
                      </a:r>
                      <a:r>
                        <a:rPr lang="en-US" altLang="ja-JP" sz="1200" u="none" strike="noStrike">
                          <a:effectLst/>
                        </a:rPr>
                        <a:t>(</a:t>
                      </a:r>
                      <a:r>
                        <a:rPr lang="ja-JP" altLang="en-US" sz="1200" u="none" strike="noStrike">
                          <a:effectLst/>
                        </a:rPr>
                        <a:t>上と比較してよければ成長</a:t>
                      </a:r>
                      <a:r>
                        <a:rPr lang="en-US" altLang="ja-JP" sz="1200" u="none" strike="noStrike">
                          <a:effectLst/>
                        </a:rPr>
                        <a:t>)</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94363087"/>
                  </a:ext>
                </a:extLst>
              </a:tr>
              <a:tr h="322957">
                <a:tc>
                  <a:txBody>
                    <a:bodyPr/>
                    <a:lstStyle/>
                    <a:p>
                      <a:pPr algn="l" fontAlgn="ctr"/>
                      <a:r>
                        <a:rPr lang="en" sz="1200" u="none" strike="noStrike">
                          <a:effectLst/>
                        </a:rPr>
                        <a:t>ROE(</a:t>
                      </a:r>
                      <a:r>
                        <a:rPr lang="ja-JP" altLang="en-US" sz="1200" u="none" strike="noStrike">
                          <a:effectLst/>
                        </a:rPr>
                        <a:t>自己資本利益率</a:t>
                      </a:r>
                      <a:r>
                        <a:rPr lang="en-US" altLang="ja-JP" sz="1200" u="none" strike="noStrike">
                          <a:effectLst/>
                        </a:rPr>
                        <a:t>)</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458930190"/>
                  </a:ext>
                </a:extLst>
              </a:tr>
              <a:tr h="322957">
                <a:tc>
                  <a:txBody>
                    <a:bodyPr/>
                    <a:lstStyle/>
                    <a:p>
                      <a:pPr algn="l" fontAlgn="ctr"/>
                      <a:r>
                        <a:rPr lang="en" sz="1200" u="none" strike="noStrike" dirty="0">
                          <a:effectLst/>
                        </a:rPr>
                        <a:t>ROA(</a:t>
                      </a:r>
                      <a:r>
                        <a:rPr lang="ja-JP" altLang="en-US" sz="1200" u="none" strike="noStrike">
                          <a:effectLst/>
                        </a:rPr>
                        <a:t>総資産利益率</a:t>
                      </a:r>
                      <a:r>
                        <a:rPr lang="en-US" altLang="ja-JP" sz="1200" u="none" strike="noStrike" dirty="0">
                          <a:effectLst/>
                        </a:rPr>
                        <a:t>)</a:t>
                      </a:r>
                      <a:endParaRPr lang="en-US" altLang="ja-JP" sz="12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4134285316"/>
                  </a:ext>
                </a:extLst>
              </a:tr>
              <a:tr h="322957">
                <a:tc>
                  <a:txBody>
                    <a:bodyPr/>
                    <a:lstStyle/>
                    <a:p>
                      <a:pPr algn="l" fontAlgn="ctr"/>
                      <a:r>
                        <a:rPr lang="ja-JP" altLang="en-US" sz="1200" u="none" strike="noStrike">
                          <a:effectLst/>
                        </a:rPr>
                        <a:t>財務レバレッジ</a:t>
                      </a:r>
                      <a:r>
                        <a:rPr lang="en-US" altLang="ja-JP" sz="1200" u="none" strike="noStrike" dirty="0">
                          <a:effectLst/>
                        </a:rPr>
                        <a:t>(</a:t>
                      </a:r>
                      <a:r>
                        <a:rPr lang="ja-JP" altLang="en-US" sz="1200" u="none" strike="noStrike">
                          <a:effectLst/>
                        </a:rPr>
                        <a:t>倍</a:t>
                      </a:r>
                      <a:r>
                        <a:rPr lang="en-US" altLang="ja-JP" sz="1200" u="none" strike="noStrike" dirty="0">
                          <a:effectLst/>
                        </a:rPr>
                        <a:t>)1</a:t>
                      </a:r>
                      <a:r>
                        <a:rPr lang="ja-JP" altLang="en-US" sz="1200" u="none" strike="noStrike">
                          <a:effectLst/>
                        </a:rPr>
                        <a:t>倍は自己資本のみ</a:t>
                      </a: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1239657107"/>
                  </a:ext>
                </a:extLst>
              </a:tr>
            </a:tbl>
          </a:graphicData>
        </a:graphic>
      </p:graphicFrame>
      <p:graphicFrame>
        <p:nvGraphicFramePr>
          <p:cNvPr id="6" name="表 5">
            <a:extLst>
              <a:ext uri="{FF2B5EF4-FFF2-40B4-BE49-F238E27FC236}">
                <a16:creationId xmlns:a16="http://schemas.microsoft.com/office/drawing/2014/main" id="{FA7B4572-8EB5-064B-A574-2A8F07CD32BF}"/>
              </a:ext>
            </a:extLst>
          </p:cNvPr>
          <p:cNvGraphicFramePr>
            <a:graphicFrameLocks noGrp="1"/>
          </p:cNvGraphicFramePr>
          <p:nvPr>
            <p:extLst>
              <p:ext uri="{D42A27DB-BD31-4B8C-83A1-F6EECF244321}">
                <p14:modId xmlns:p14="http://schemas.microsoft.com/office/powerpoint/2010/main" val="1337474993"/>
              </p:ext>
            </p:extLst>
          </p:nvPr>
        </p:nvGraphicFramePr>
        <p:xfrm>
          <a:off x="4102100" y="1690688"/>
          <a:ext cx="8089900" cy="5167312"/>
        </p:xfrm>
        <a:graphic>
          <a:graphicData uri="http://schemas.openxmlformats.org/drawingml/2006/table">
            <a:tbl>
              <a:tblPr>
                <a:tableStyleId>{5C22544A-7EE6-4342-B048-85BDC9FD1C3A}</a:tableStyleId>
              </a:tblPr>
              <a:tblGrid>
                <a:gridCol w="1155700">
                  <a:extLst>
                    <a:ext uri="{9D8B030D-6E8A-4147-A177-3AD203B41FA5}">
                      <a16:colId xmlns:a16="http://schemas.microsoft.com/office/drawing/2014/main" val="3087615683"/>
                    </a:ext>
                  </a:extLst>
                </a:gridCol>
                <a:gridCol w="1155700">
                  <a:extLst>
                    <a:ext uri="{9D8B030D-6E8A-4147-A177-3AD203B41FA5}">
                      <a16:colId xmlns:a16="http://schemas.microsoft.com/office/drawing/2014/main" val="1213680757"/>
                    </a:ext>
                  </a:extLst>
                </a:gridCol>
                <a:gridCol w="1155700">
                  <a:extLst>
                    <a:ext uri="{9D8B030D-6E8A-4147-A177-3AD203B41FA5}">
                      <a16:colId xmlns:a16="http://schemas.microsoft.com/office/drawing/2014/main" val="2656757587"/>
                    </a:ext>
                  </a:extLst>
                </a:gridCol>
                <a:gridCol w="1155700">
                  <a:extLst>
                    <a:ext uri="{9D8B030D-6E8A-4147-A177-3AD203B41FA5}">
                      <a16:colId xmlns:a16="http://schemas.microsoft.com/office/drawing/2014/main" val="2674305348"/>
                    </a:ext>
                  </a:extLst>
                </a:gridCol>
                <a:gridCol w="1155700">
                  <a:extLst>
                    <a:ext uri="{9D8B030D-6E8A-4147-A177-3AD203B41FA5}">
                      <a16:colId xmlns:a16="http://schemas.microsoft.com/office/drawing/2014/main" val="1899993717"/>
                    </a:ext>
                  </a:extLst>
                </a:gridCol>
                <a:gridCol w="1155700">
                  <a:extLst>
                    <a:ext uri="{9D8B030D-6E8A-4147-A177-3AD203B41FA5}">
                      <a16:colId xmlns:a16="http://schemas.microsoft.com/office/drawing/2014/main" val="3072215733"/>
                    </a:ext>
                  </a:extLst>
                </a:gridCol>
                <a:gridCol w="1155700">
                  <a:extLst>
                    <a:ext uri="{9D8B030D-6E8A-4147-A177-3AD203B41FA5}">
                      <a16:colId xmlns:a16="http://schemas.microsoft.com/office/drawing/2014/main" val="3416836577"/>
                    </a:ext>
                  </a:extLst>
                </a:gridCol>
              </a:tblGrid>
              <a:tr h="322957">
                <a:tc gridSpan="2">
                  <a:txBody>
                    <a:bodyPr/>
                    <a:lstStyle/>
                    <a:p>
                      <a:pPr algn="l" fontAlgn="ctr"/>
                      <a:r>
                        <a:rPr lang="ja-JP" altLang="en-US" sz="1200" u="none" strike="noStrike">
                          <a:effectLst/>
                        </a:rPr>
                        <a:t>スカイマーク</a:t>
                      </a: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hMerge="1">
                  <a:txBody>
                    <a:bodyPr/>
                    <a:lstStyle/>
                    <a:p>
                      <a:endParaRPr kumimoji="1" lang="ja-JP" altLang="en-US"/>
                    </a:p>
                  </a:txBody>
                  <a:tcPr/>
                </a:tc>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 sz="1200" u="none" strike="noStrike">
                          <a:effectLst/>
                        </a:rPr>
                        <a:t>peach</a:t>
                      </a:r>
                      <a:endParaRPr lang="en"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51656166"/>
                  </a:ext>
                </a:extLst>
              </a:tr>
              <a:tr h="322957">
                <a:tc>
                  <a:txBody>
                    <a:bodyPr/>
                    <a:lstStyle/>
                    <a:p>
                      <a:pPr algn="r" fontAlgn="ctr"/>
                      <a:r>
                        <a:rPr lang="en-US" altLang="ja-JP" sz="1200" u="none" strike="noStrike">
                          <a:effectLst/>
                        </a:rPr>
                        <a:t>2018</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2019</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2020</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2018</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2019</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2020</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1890820606"/>
                  </a:ext>
                </a:extLst>
              </a:tr>
              <a:tr h="322957">
                <a:tc>
                  <a:txBody>
                    <a:bodyPr/>
                    <a:lstStyle/>
                    <a:p>
                      <a:pPr algn="r" fontAlgn="ctr"/>
                      <a:r>
                        <a:rPr lang="en-US" altLang="ja-JP" sz="1200" u="none" strike="noStrike">
                          <a:effectLst/>
                        </a:rPr>
                        <a:t>15.47%</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15.88%</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10.28%</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18.77%</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15.12%</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2.18%</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2535685973"/>
                  </a:ext>
                </a:extLst>
              </a:tr>
              <a:tr h="322957">
                <a:tc>
                  <a:txBody>
                    <a:bodyPr/>
                    <a:lstStyle/>
                    <a:p>
                      <a:pPr algn="r" fontAlgn="ctr"/>
                      <a:r>
                        <a:rPr lang="en-US" altLang="ja-JP" sz="1200" u="none" strike="noStrike">
                          <a:effectLst/>
                        </a:rPr>
                        <a:t>8.63%</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8.17%</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2.45%</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10.58%</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6.85%</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dirty="0">
                          <a:solidFill>
                            <a:srgbClr val="FF0000"/>
                          </a:solidFill>
                          <a:effectLst/>
                        </a:rPr>
                        <a:t>-10.31%</a:t>
                      </a:r>
                      <a:endParaRPr lang="en-US" altLang="ja-JP" sz="1200" b="0" i="0" u="none" strike="noStrike" dirty="0">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117270149"/>
                  </a:ext>
                </a:extLst>
              </a:tr>
              <a:tr h="322957">
                <a:tc>
                  <a:txBody>
                    <a:bodyPr/>
                    <a:lstStyle/>
                    <a:p>
                      <a:pPr algn="r" fontAlgn="ctr"/>
                      <a:r>
                        <a:rPr lang="en-US" altLang="ja-JP" sz="1200" u="none" strike="noStrike">
                          <a:effectLst/>
                        </a:rPr>
                        <a:t>9.31%</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10.01%</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3.11%</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10.37%</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6.03%</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dirty="0">
                          <a:solidFill>
                            <a:srgbClr val="FF0000"/>
                          </a:solidFill>
                          <a:effectLst/>
                        </a:rPr>
                        <a:t>-11.30%</a:t>
                      </a:r>
                      <a:endParaRPr lang="en-US" altLang="ja-JP" sz="1200" b="0" i="0" u="none" strike="noStrike" dirty="0">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2534861090"/>
                  </a:ext>
                </a:extLst>
              </a:tr>
              <a:tr h="322957">
                <a:tc>
                  <a:txBody>
                    <a:bodyPr/>
                    <a:lstStyle/>
                    <a:p>
                      <a:pPr algn="r" fontAlgn="ctr"/>
                      <a:r>
                        <a:rPr lang="en-US" altLang="ja-JP" sz="1200" u="none" strike="noStrike" dirty="0">
                          <a:solidFill>
                            <a:srgbClr val="FF0000"/>
                          </a:solidFill>
                          <a:effectLst/>
                        </a:rPr>
                        <a:t>8.45%</a:t>
                      </a:r>
                      <a:endParaRPr lang="en-US" altLang="ja-JP" sz="1200" b="0" i="0" u="none" strike="noStrike" dirty="0">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solidFill>
                            <a:srgbClr val="FF0000"/>
                          </a:solidFill>
                          <a:effectLst/>
                        </a:rPr>
                        <a:t>10.34%</a:t>
                      </a:r>
                      <a:endParaRPr lang="en-US" altLang="ja-JP" sz="1200" b="0" i="0" u="none" strike="noStrike">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dirty="0">
                          <a:solidFill>
                            <a:srgbClr val="FF0000"/>
                          </a:solidFill>
                          <a:effectLst/>
                        </a:rPr>
                        <a:t>-1.40%</a:t>
                      </a:r>
                      <a:endParaRPr lang="en-US" altLang="ja-JP" sz="1200" b="0" i="0" u="none" strike="noStrike" dirty="0">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endParaRPr lang="ja-JP" altLang="en-US" sz="1200" b="0" i="0" u="none" strike="noStrike">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dirty="0">
                          <a:solidFill>
                            <a:srgbClr val="FF0000"/>
                          </a:solidFill>
                          <a:effectLst/>
                        </a:rPr>
                        <a:t>6.81%</a:t>
                      </a:r>
                      <a:endParaRPr lang="en-US" altLang="ja-JP" sz="1200" b="0" i="0" u="none" strike="noStrike" dirty="0">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dirty="0">
                          <a:solidFill>
                            <a:srgbClr val="FF0000"/>
                          </a:solidFill>
                          <a:effectLst/>
                        </a:rPr>
                        <a:t>-0.32%</a:t>
                      </a:r>
                      <a:endParaRPr lang="en-US" altLang="ja-JP" sz="1200" b="0" i="0" u="none" strike="noStrike" dirty="0">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dirty="0">
                          <a:solidFill>
                            <a:srgbClr val="FF0000"/>
                          </a:solidFill>
                          <a:effectLst/>
                        </a:rPr>
                        <a:t>-13.36%</a:t>
                      </a:r>
                      <a:endParaRPr lang="en-US" altLang="ja-JP" sz="1200" b="0" i="0" u="none" strike="noStrike" dirty="0">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1815918751"/>
                  </a:ext>
                </a:extLst>
              </a:tr>
              <a:tr h="322957">
                <a:tc>
                  <a:txBody>
                    <a:bodyPr/>
                    <a:lstStyle/>
                    <a:p>
                      <a:pPr algn="r" fontAlgn="ctr"/>
                      <a:r>
                        <a:rPr lang="en-US" altLang="ja-JP" sz="1200" u="none" strike="noStrike">
                          <a:effectLst/>
                        </a:rPr>
                        <a:t>127.73%</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dirty="0">
                          <a:effectLst/>
                        </a:rPr>
                        <a:t>114.40%</a:t>
                      </a:r>
                      <a:endParaRPr lang="en-US" altLang="ja-JP" sz="12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dirty="0">
                          <a:effectLst/>
                        </a:rPr>
                        <a:t>125.61%</a:t>
                      </a:r>
                      <a:endParaRPr lang="en-US" altLang="ja-JP" sz="12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119.22%</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125.83%</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137.69%</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1902330682"/>
                  </a:ext>
                </a:extLst>
              </a:tr>
              <a:tr h="322957">
                <a:tc>
                  <a:txBody>
                    <a:bodyPr/>
                    <a:lstStyle/>
                    <a:p>
                      <a:pPr algn="r" fontAlgn="ctr"/>
                      <a:r>
                        <a:rPr lang="en-US" altLang="ja-JP" sz="1200" u="none" strike="noStrike" dirty="0">
                          <a:solidFill>
                            <a:srgbClr val="FF0000"/>
                          </a:solidFill>
                          <a:effectLst/>
                        </a:rPr>
                        <a:t>120.36%</a:t>
                      </a:r>
                      <a:endParaRPr lang="en-US" altLang="ja-JP" sz="1200" b="0" i="0" u="none" strike="noStrike" dirty="0">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dirty="0">
                          <a:solidFill>
                            <a:srgbClr val="FF0000"/>
                          </a:solidFill>
                          <a:effectLst/>
                        </a:rPr>
                        <a:t>92.38%</a:t>
                      </a:r>
                      <a:endParaRPr lang="en-US" altLang="ja-JP" sz="1200" b="0" i="0" u="none" strike="noStrike" dirty="0">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dirty="0">
                          <a:solidFill>
                            <a:srgbClr val="FF0000"/>
                          </a:solidFill>
                          <a:effectLst/>
                        </a:rPr>
                        <a:t>88.41%</a:t>
                      </a:r>
                      <a:endParaRPr lang="en-US" altLang="ja-JP" sz="1200" b="0" i="0" u="none" strike="noStrike" dirty="0">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endParaRPr lang="ja-JP" altLang="en-US" sz="1200" b="0" i="0" u="none" strike="noStrike">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dirty="0">
                          <a:solidFill>
                            <a:srgbClr val="FF0000"/>
                          </a:solidFill>
                          <a:effectLst/>
                        </a:rPr>
                        <a:t>124.12%</a:t>
                      </a:r>
                      <a:endParaRPr lang="en-US" altLang="ja-JP" sz="1200" b="0" i="0" u="none" strike="noStrike" dirty="0">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dirty="0">
                          <a:solidFill>
                            <a:srgbClr val="FF0000"/>
                          </a:solidFill>
                          <a:effectLst/>
                        </a:rPr>
                        <a:t>95.14%</a:t>
                      </a:r>
                      <a:endParaRPr lang="en-US" altLang="ja-JP" sz="1200" b="0" i="0" u="none" strike="noStrike" dirty="0">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dirty="0">
                          <a:solidFill>
                            <a:srgbClr val="FF0000"/>
                          </a:solidFill>
                          <a:effectLst/>
                        </a:rPr>
                        <a:t>79.94%</a:t>
                      </a:r>
                      <a:endParaRPr lang="en-US" altLang="ja-JP" sz="1200" b="0" i="0" u="none" strike="noStrike" dirty="0">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4140823624"/>
                  </a:ext>
                </a:extLst>
              </a:tr>
              <a:tr h="322957">
                <a:tc>
                  <a:txBody>
                    <a:bodyPr/>
                    <a:lstStyle/>
                    <a:p>
                      <a:pPr algn="r" fontAlgn="ctr"/>
                      <a:r>
                        <a:rPr lang="en-US" altLang="ja-JP" sz="1200" u="none" strike="noStrike">
                          <a:effectLst/>
                        </a:rPr>
                        <a:t>38.67%</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5.09%</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44.66%</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81.23%</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63.80%</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27.18%</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4102241596"/>
                  </a:ext>
                </a:extLst>
              </a:tr>
              <a:tr h="322957">
                <a:tc>
                  <a:txBody>
                    <a:bodyPr/>
                    <a:lstStyle/>
                    <a:p>
                      <a:pPr algn="r" fontAlgn="ctr"/>
                      <a:r>
                        <a:rPr lang="en-US" altLang="ja-JP" sz="1200" u="none" strike="noStrike">
                          <a:effectLst/>
                        </a:rPr>
                        <a:t>92.70%</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1038.37%</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106.78%</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86.44%</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104.20%</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119.31%</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1512484336"/>
                  </a:ext>
                </a:extLst>
              </a:tr>
              <a:tr h="322957">
                <a:tc>
                  <a:txBody>
                    <a:bodyPr/>
                    <a:lstStyle/>
                    <a:p>
                      <a:pPr algn="r" fontAlgn="ctr"/>
                      <a:r>
                        <a:rPr lang="en-US" altLang="ja-JP" sz="1200" u="none" strike="noStrike">
                          <a:effectLst/>
                        </a:rPr>
                        <a:t>26.39%</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35.35%</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30.08%</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44.73%</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36.19%</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15.27%</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1091141186"/>
                  </a:ext>
                </a:extLst>
              </a:tr>
              <a:tr h="322957">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6.49%</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2.44%</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10.36%</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17.65%</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3534876212"/>
                  </a:ext>
                </a:extLst>
              </a:tr>
              <a:tr h="322957">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14.49%</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dirty="0">
                          <a:solidFill>
                            <a:srgbClr val="FF0000"/>
                          </a:solidFill>
                          <a:effectLst/>
                        </a:rPr>
                        <a:t>-68.17%</a:t>
                      </a:r>
                      <a:endParaRPr lang="en-US" altLang="ja-JP" sz="1200" b="0" i="0" u="none" strike="noStrike" dirty="0">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dirty="0">
                          <a:solidFill>
                            <a:srgbClr val="FF0000"/>
                          </a:solidFill>
                          <a:effectLst/>
                        </a:rPr>
                        <a:t>-35.86%</a:t>
                      </a:r>
                      <a:endParaRPr lang="en-US" altLang="ja-JP" sz="1200" b="0" i="0" u="none" strike="noStrike" dirty="0">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solidFill>
                            <a:srgbClr val="FF0000"/>
                          </a:solidFill>
                          <a:effectLst/>
                        </a:rPr>
                        <a:t>-320.65%</a:t>
                      </a:r>
                      <a:endParaRPr lang="en-US" altLang="ja-JP" sz="1200" b="0" i="0" u="none" strike="noStrike">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2598863996"/>
                  </a:ext>
                </a:extLst>
              </a:tr>
              <a:tr h="322957">
                <a:tc>
                  <a:txBody>
                    <a:bodyPr/>
                    <a:lstStyle/>
                    <a:p>
                      <a:pPr algn="r" fontAlgn="ctr"/>
                      <a:r>
                        <a:rPr lang="en-US" altLang="ja-JP" sz="1200" u="none" strike="noStrike">
                          <a:effectLst/>
                        </a:rPr>
                        <a:t>40.90%</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33.50%</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dirty="0">
                          <a:solidFill>
                            <a:srgbClr val="FF0000"/>
                          </a:solidFill>
                          <a:effectLst/>
                        </a:rPr>
                        <a:t>-5.80%</a:t>
                      </a:r>
                      <a:endParaRPr lang="en-US" altLang="ja-JP" sz="1200" b="0" i="0" u="none" strike="noStrike" dirty="0">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18.10%</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solidFill>
                            <a:srgbClr val="FF0000"/>
                          </a:solidFill>
                          <a:effectLst/>
                        </a:rPr>
                        <a:t>-1.10%</a:t>
                      </a:r>
                      <a:endParaRPr lang="en-US" altLang="ja-JP" sz="1200" b="0" i="0" u="none" strike="noStrike">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dirty="0">
                          <a:solidFill>
                            <a:srgbClr val="FF0000"/>
                          </a:solidFill>
                          <a:effectLst/>
                        </a:rPr>
                        <a:t>-137.60%</a:t>
                      </a:r>
                      <a:endParaRPr lang="en-US" altLang="ja-JP" sz="1200" b="0" i="0" u="none" strike="noStrike" dirty="0">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370355134"/>
                  </a:ext>
                </a:extLst>
              </a:tr>
              <a:tr h="322957">
                <a:tc>
                  <a:txBody>
                    <a:bodyPr/>
                    <a:lstStyle/>
                    <a:p>
                      <a:pPr algn="r" fontAlgn="ctr"/>
                      <a:r>
                        <a:rPr lang="en-US" altLang="ja-JP" sz="1200" u="none" strike="noStrike">
                          <a:effectLst/>
                        </a:rPr>
                        <a:t>10.80%</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11.80%</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dirty="0">
                          <a:solidFill>
                            <a:srgbClr val="FF0000"/>
                          </a:solidFill>
                          <a:effectLst/>
                        </a:rPr>
                        <a:t>-1.80%</a:t>
                      </a:r>
                      <a:endParaRPr lang="en-US" altLang="ja-JP" sz="1200" b="0" i="0" u="none" strike="noStrike" dirty="0">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8.10%</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solidFill>
                            <a:srgbClr val="FF0000"/>
                          </a:solidFill>
                          <a:effectLst/>
                        </a:rPr>
                        <a:t>-0.40%</a:t>
                      </a:r>
                      <a:endParaRPr lang="en-US" altLang="ja-JP" sz="1200" b="0" i="0" u="none" strike="noStrike">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dirty="0">
                          <a:solidFill>
                            <a:srgbClr val="FF0000"/>
                          </a:solidFill>
                          <a:effectLst/>
                        </a:rPr>
                        <a:t>-18.40%</a:t>
                      </a:r>
                      <a:endParaRPr lang="en-US" altLang="ja-JP" sz="1200" b="0" i="0" u="none" strike="noStrike" dirty="0">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1732780762"/>
                  </a:ext>
                </a:extLst>
              </a:tr>
              <a:tr h="322957">
                <a:tc>
                  <a:txBody>
                    <a:bodyPr/>
                    <a:lstStyle/>
                    <a:p>
                      <a:pPr algn="r" fontAlgn="ctr"/>
                      <a:r>
                        <a:rPr lang="en-US" altLang="ja-JP" sz="1200" u="none" strike="noStrike">
                          <a:effectLst/>
                        </a:rPr>
                        <a:t>3.79001812</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2.82919938</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3.32421442</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2.23566073</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2.76315184</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dirty="0">
                          <a:effectLst/>
                        </a:rPr>
                        <a:t>6.54846486</a:t>
                      </a:r>
                      <a:endParaRPr lang="en-US" altLang="ja-JP" sz="12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492395680"/>
                  </a:ext>
                </a:extLst>
              </a:tr>
            </a:tbl>
          </a:graphicData>
        </a:graphic>
      </p:graphicFrame>
    </p:spTree>
    <p:extLst>
      <p:ext uri="{BB962C8B-B14F-4D97-AF65-F5344CB8AC3E}">
        <p14:creationId xmlns:p14="http://schemas.microsoft.com/office/powerpoint/2010/main" val="15463569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FC4169-4AA3-064F-89F8-129D4928F15C}"/>
              </a:ext>
            </a:extLst>
          </p:cNvPr>
          <p:cNvSpPr>
            <a:spLocks noGrp="1"/>
          </p:cNvSpPr>
          <p:nvPr>
            <p:ph type="title"/>
          </p:nvPr>
        </p:nvSpPr>
        <p:spPr/>
        <p:txBody>
          <a:bodyPr/>
          <a:lstStyle/>
          <a:p>
            <a:r>
              <a:rPr kumimoji="1" lang="ja-JP" altLang="en-US"/>
              <a:t>バニラエア</a:t>
            </a:r>
            <a:r>
              <a:rPr kumimoji="1" lang="en-US" altLang="ja-JP" dirty="0"/>
              <a:t>(</a:t>
            </a:r>
            <a:r>
              <a:rPr kumimoji="1" lang="ja-JP" altLang="en-US"/>
              <a:t>財務分析</a:t>
            </a:r>
            <a:r>
              <a:rPr kumimoji="1" lang="en-US" altLang="ja-JP" dirty="0"/>
              <a:t>)</a:t>
            </a:r>
            <a:endParaRPr kumimoji="1" lang="ja-JP" altLang="en-US"/>
          </a:p>
        </p:txBody>
      </p:sp>
      <p:graphicFrame>
        <p:nvGraphicFramePr>
          <p:cNvPr id="4" name="コンテンツ プレースホルダー 3">
            <a:extLst>
              <a:ext uri="{FF2B5EF4-FFF2-40B4-BE49-F238E27FC236}">
                <a16:creationId xmlns:a16="http://schemas.microsoft.com/office/drawing/2014/main" id="{174DD287-1E57-8A45-A125-30983A3510A6}"/>
              </a:ext>
            </a:extLst>
          </p:cNvPr>
          <p:cNvGraphicFramePr>
            <a:graphicFrameLocks noGrp="1"/>
          </p:cNvGraphicFramePr>
          <p:nvPr>
            <p:ph idx="1"/>
            <p:extLst>
              <p:ext uri="{D42A27DB-BD31-4B8C-83A1-F6EECF244321}">
                <p14:modId xmlns:p14="http://schemas.microsoft.com/office/powerpoint/2010/main" val="2065297300"/>
              </p:ext>
            </p:extLst>
          </p:nvPr>
        </p:nvGraphicFramePr>
        <p:xfrm>
          <a:off x="0" y="1908650"/>
          <a:ext cx="12192000" cy="4949344"/>
        </p:xfrm>
        <a:graphic>
          <a:graphicData uri="http://schemas.openxmlformats.org/drawingml/2006/table">
            <a:tbl>
              <a:tblPr>
                <a:tableStyleId>{5C22544A-7EE6-4342-B048-85BDC9FD1C3A}</a:tableStyleId>
              </a:tblPr>
              <a:tblGrid>
                <a:gridCol w="6272059">
                  <a:extLst>
                    <a:ext uri="{9D8B030D-6E8A-4147-A177-3AD203B41FA5}">
                      <a16:colId xmlns:a16="http://schemas.microsoft.com/office/drawing/2014/main" val="1621835083"/>
                    </a:ext>
                  </a:extLst>
                </a:gridCol>
                <a:gridCol w="1672548">
                  <a:extLst>
                    <a:ext uri="{9D8B030D-6E8A-4147-A177-3AD203B41FA5}">
                      <a16:colId xmlns:a16="http://schemas.microsoft.com/office/drawing/2014/main" val="955916376"/>
                    </a:ext>
                  </a:extLst>
                </a:gridCol>
                <a:gridCol w="2068678">
                  <a:extLst>
                    <a:ext uri="{9D8B030D-6E8A-4147-A177-3AD203B41FA5}">
                      <a16:colId xmlns:a16="http://schemas.microsoft.com/office/drawing/2014/main" val="475103902"/>
                    </a:ext>
                  </a:extLst>
                </a:gridCol>
                <a:gridCol w="2178715">
                  <a:extLst>
                    <a:ext uri="{9D8B030D-6E8A-4147-A177-3AD203B41FA5}">
                      <a16:colId xmlns:a16="http://schemas.microsoft.com/office/drawing/2014/main" val="4229870385"/>
                    </a:ext>
                  </a:extLst>
                </a:gridCol>
              </a:tblGrid>
              <a:tr h="309334">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ja-JP" altLang="en-US" sz="1200" u="none" strike="noStrike">
                          <a:effectLst/>
                        </a:rPr>
                        <a:t>バニラエア</a:t>
                      </a: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392048576"/>
                  </a:ext>
                </a:extLst>
              </a:tr>
              <a:tr h="309334">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2017</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2018</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2019</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1675490929"/>
                  </a:ext>
                </a:extLst>
              </a:tr>
              <a:tr h="309334">
                <a:tc>
                  <a:txBody>
                    <a:bodyPr/>
                    <a:lstStyle/>
                    <a:p>
                      <a:pPr algn="l" fontAlgn="ctr"/>
                      <a:r>
                        <a:rPr lang="ja-JP" altLang="en-US" sz="1200" u="none" strike="noStrike">
                          <a:effectLst/>
                        </a:rPr>
                        <a:t>売上高総利益率</a:t>
                      </a:r>
                      <a:r>
                        <a:rPr lang="en-US" altLang="ja-JP" sz="1200" u="none" strike="noStrike">
                          <a:effectLst/>
                        </a:rPr>
                        <a:t>(</a:t>
                      </a:r>
                      <a:r>
                        <a:rPr lang="ja-JP" altLang="en-US" sz="1200" u="none" strike="noStrike">
                          <a:effectLst/>
                        </a:rPr>
                        <a:t>サービスの利益率</a:t>
                      </a:r>
                      <a:r>
                        <a:rPr lang="en-US" altLang="ja-JP" sz="1200" u="none" strike="noStrike">
                          <a:effectLst/>
                        </a:rPr>
                        <a:t>)</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8.91%</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11.45%</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4.12%</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1290306102"/>
                  </a:ext>
                </a:extLst>
              </a:tr>
              <a:tr h="309334">
                <a:tc>
                  <a:txBody>
                    <a:bodyPr/>
                    <a:lstStyle/>
                    <a:p>
                      <a:pPr algn="l" fontAlgn="ctr"/>
                      <a:r>
                        <a:rPr lang="ja-JP" altLang="en-US" sz="1200" u="none" strike="noStrike">
                          <a:effectLst/>
                        </a:rPr>
                        <a:t>売上高営業利益率</a:t>
                      </a:r>
                      <a:r>
                        <a:rPr lang="en-US" altLang="ja-JP" sz="1200" u="none" strike="noStrike">
                          <a:effectLst/>
                        </a:rPr>
                        <a:t>(</a:t>
                      </a:r>
                      <a:r>
                        <a:rPr lang="ja-JP" altLang="en-US" sz="1200" u="none" strike="noStrike">
                          <a:effectLst/>
                        </a:rPr>
                        <a:t>本業の稼ぐ力</a:t>
                      </a:r>
                      <a:r>
                        <a:rPr lang="en-US" altLang="ja-JP" sz="1200" u="none" strike="noStrike">
                          <a:effectLst/>
                        </a:rPr>
                        <a:t>)</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-0.25%</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2.57%</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-2.68%</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3816273698"/>
                  </a:ext>
                </a:extLst>
              </a:tr>
              <a:tr h="309334">
                <a:tc>
                  <a:txBody>
                    <a:bodyPr/>
                    <a:lstStyle/>
                    <a:p>
                      <a:pPr algn="l" fontAlgn="ctr"/>
                      <a:r>
                        <a:rPr lang="ja-JP" altLang="en-US" sz="1200" u="none" strike="noStrike">
                          <a:effectLst/>
                        </a:rPr>
                        <a:t>売上高経常利益率</a:t>
                      </a:r>
                      <a:r>
                        <a:rPr lang="en-US" altLang="ja-JP" sz="1200" u="none" strike="noStrike">
                          <a:effectLst/>
                        </a:rPr>
                        <a:t>(</a:t>
                      </a:r>
                      <a:r>
                        <a:rPr lang="ja-JP" altLang="en-US" sz="1200" u="none" strike="noStrike">
                          <a:effectLst/>
                        </a:rPr>
                        <a:t>総合的な稼ぐ力</a:t>
                      </a:r>
                      <a:r>
                        <a:rPr lang="en-US" altLang="ja-JP" sz="1200" u="none" strike="noStrike">
                          <a:effectLst/>
                        </a:rPr>
                        <a:t>)(5%</a:t>
                      </a:r>
                      <a:r>
                        <a:rPr lang="ja-JP" altLang="en-US" sz="1200" u="none" strike="noStrike">
                          <a:effectLst/>
                        </a:rPr>
                        <a:t>以上</a:t>
                      </a:r>
                      <a:r>
                        <a:rPr lang="en-US" altLang="ja-JP" sz="1200" u="none" strike="noStrike">
                          <a:effectLst/>
                        </a:rPr>
                        <a:t>)</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-0.87%</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3.32%</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-2.01%</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544992272"/>
                  </a:ext>
                </a:extLst>
              </a:tr>
              <a:tr h="309334">
                <a:tc>
                  <a:txBody>
                    <a:bodyPr/>
                    <a:lstStyle/>
                    <a:p>
                      <a:pPr algn="l" fontAlgn="ctr"/>
                      <a:r>
                        <a:rPr lang="ja-JP" altLang="en-US" sz="1200" u="none" strike="noStrike">
                          <a:effectLst/>
                        </a:rPr>
                        <a:t>売上高純利益率</a:t>
                      </a:r>
                      <a:r>
                        <a:rPr lang="en-US" altLang="ja-JP" sz="1200" u="none" strike="noStrike">
                          <a:effectLst/>
                        </a:rPr>
                        <a:t>(</a:t>
                      </a:r>
                      <a:r>
                        <a:rPr lang="ja-JP" altLang="en-US" sz="1200" u="none" strike="noStrike">
                          <a:effectLst/>
                        </a:rPr>
                        <a:t>最終的にどの程度の利益か）</a:t>
                      </a: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-2.96%</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3.74%</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dirty="0">
                          <a:effectLst/>
                        </a:rPr>
                        <a:t>-8.49%</a:t>
                      </a:r>
                      <a:endParaRPr lang="en-US" altLang="ja-JP" sz="12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2294284743"/>
                  </a:ext>
                </a:extLst>
              </a:tr>
              <a:tr h="309334">
                <a:tc>
                  <a:txBody>
                    <a:bodyPr/>
                    <a:lstStyle/>
                    <a:p>
                      <a:pPr algn="l" fontAlgn="ctr"/>
                      <a:r>
                        <a:rPr lang="ja-JP" altLang="en-US" sz="1200" u="none" strike="noStrike">
                          <a:effectLst/>
                        </a:rPr>
                        <a:t>総資本回転率</a:t>
                      </a:r>
                      <a:r>
                        <a:rPr lang="en-US" altLang="ja-JP" sz="1200" u="none" strike="noStrike">
                          <a:effectLst/>
                        </a:rPr>
                        <a:t>(</a:t>
                      </a:r>
                      <a:r>
                        <a:rPr lang="ja-JP" altLang="en-US" sz="1200" u="none" strike="noStrike">
                          <a:effectLst/>
                        </a:rPr>
                        <a:t>資本が効率よく働いて売り上げてるか</a:t>
                      </a:r>
                      <a:r>
                        <a:rPr lang="en-US" altLang="ja-JP" sz="1200" u="none" strike="noStrike">
                          <a:effectLst/>
                        </a:rPr>
                        <a:t>)</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172.69%</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181.74%</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222.43%</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96762790"/>
                  </a:ext>
                </a:extLst>
              </a:tr>
              <a:tr h="309334">
                <a:tc>
                  <a:txBody>
                    <a:bodyPr/>
                    <a:lstStyle/>
                    <a:p>
                      <a:pPr algn="l" fontAlgn="ctr"/>
                      <a:r>
                        <a:rPr lang="ja-JP" altLang="en-US" sz="1200" u="none" strike="noStrike">
                          <a:effectLst/>
                        </a:rPr>
                        <a:t>流動比率</a:t>
                      </a:r>
                      <a:r>
                        <a:rPr lang="en-US" altLang="ja-JP" sz="1200" u="none" strike="noStrike">
                          <a:effectLst/>
                        </a:rPr>
                        <a:t>(</a:t>
                      </a:r>
                      <a:r>
                        <a:rPr lang="ja-JP" altLang="en-US" sz="1200" u="none" strike="noStrike">
                          <a:effectLst/>
                        </a:rPr>
                        <a:t>会社の支払い能力</a:t>
                      </a:r>
                      <a:r>
                        <a:rPr lang="en-US" altLang="ja-JP" sz="1200" u="none" strike="noStrike">
                          <a:effectLst/>
                        </a:rPr>
                        <a:t>)(200</a:t>
                      </a:r>
                      <a:r>
                        <a:rPr lang="ja-JP" altLang="en-US" sz="1200" u="none" strike="noStrike">
                          <a:effectLst/>
                        </a:rPr>
                        <a:t>％以上</a:t>
                      </a:r>
                      <a:r>
                        <a:rPr lang="en-US" altLang="ja-JP" sz="1200" u="none" strike="noStrike">
                          <a:effectLst/>
                        </a:rPr>
                        <a:t>)</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140.39%</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154.51%</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173.72%</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1203130368"/>
                  </a:ext>
                </a:extLst>
              </a:tr>
              <a:tr h="309334">
                <a:tc>
                  <a:txBody>
                    <a:bodyPr/>
                    <a:lstStyle/>
                    <a:p>
                      <a:pPr algn="l" fontAlgn="ctr"/>
                      <a:r>
                        <a:rPr lang="ja-JP" altLang="en-US" sz="1200" u="none" strike="noStrike">
                          <a:effectLst/>
                        </a:rPr>
                        <a:t>固定比率</a:t>
                      </a:r>
                      <a:r>
                        <a:rPr lang="en-US" altLang="ja-JP" sz="1200" u="none" strike="noStrike">
                          <a:effectLst/>
                        </a:rPr>
                        <a:t>(</a:t>
                      </a:r>
                      <a:r>
                        <a:rPr lang="ja-JP" altLang="en-US" sz="1200" u="none" strike="noStrike">
                          <a:effectLst/>
                        </a:rPr>
                        <a:t>長期の支払い能力</a:t>
                      </a:r>
                      <a:r>
                        <a:rPr lang="en-US" altLang="ja-JP" sz="1200" u="none" strike="noStrike">
                          <a:effectLst/>
                        </a:rPr>
                        <a:t>)(100%</a:t>
                      </a:r>
                      <a:r>
                        <a:rPr lang="ja-JP" altLang="en-US" sz="1200" u="none" strike="noStrike">
                          <a:effectLst/>
                        </a:rPr>
                        <a:t>以上</a:t>
                      </a:r>
                      <a:r>
                        <a:rPr lang="en-US" altLang="ja-JP" sz="1200" u="none" strike="noStrike">
                          <a:effectLst/>
                        </a:rPr>
                        <a:t>)</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187.17%</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183.68%</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142.24%</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812215633"/>
                  </a:ext>
                </a:extLst>
              </a:tr>
              <a:tr h="309334">
                <a:tc>
                  <a:txBody>
                    <a:bodyPr/>
                    <a:lstStyle/>
                    <a:p>
                      <a:pPr algn="l" fontAlgn="ctr"/>
                      <a:r>
                        <a:rPr lang="ja-JP" altLang="en-US" sz="1200" u="none" strike="noStrike">
                          <a:effectLst/>
                        </a:rPr>
                        <a:t>固定長期適合率</a:t>
                      </a:r>
                      <a:r>
                        <a:rPr lang="en-US" altLang="ja-JP" sz="1200" u="none" strike="noStrike">
                          <a:effectLst/>
                        </a:rPr>
                        <a:t>(</a:t>
                      </a:r>
                      <a:r>
                        <a:rPr lang="ja-JP" altLang="en-US" sz="1200" u="none" strike="noStrike">
                          <a:effectLst/>
                        </a:rPr>
                        <a:t>最低</a:t>
                      </a:r>
                      <a:r>
                        <a:rPr lang="en-US" altLang="ja-JP" sz="1200" u="none" strike="noStrike">
                          <a:effectLst/>
                        </a:rPr>
                        <a:t>100%</a:t>
                      </a:r>
                      <a:r>
                        <a:rPr lang="ja-JP" altLang="en-US" sz="1200" u="none" strike="noStrike">
                          <a:effectLst/>
                        </a:rPr>
                        <a:t>以上</a:t>
                      </a:r>
                      <a:r>
                        <a:rPr lang="en-US" altLang="ja-JP" sz="1200" u="none" strike="noStrike">
                          <a:effectLst/>
                        </a:rPr>
                        <a:t>)</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30.74%</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29.08%</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14.23%</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186586047"/>
                  </a:ext>
                </a:extLst>
              </a:tr>
              <a:tr h="309334">
                <a:tc>
                  <a:txBody>
                    <a:bodyPr/>
                    <a:lstStyle/>
                    <a:p>
                      <a:pPr algn="l" fontAlgn="ctr"/>
                      <a:r>
                        <a:rPr lang="ja-JP" altLang="en-US" sz="1200" u="none" strike="noStrike">
                          <a:effectLst/>
                        </a:rPr>
                        <a:t>自己資本比率</a:t>
                      </a:r>
                      <a:r>
                        <a:rPr lang="en-US" altLang="ja-JP" sz="1200" u="none" strike="noStrike">
                          <a:effectLst/>
                        </a:rPr>
                        <a:t>(</a:t>
                      </a:r>
                      <a:r>
                        <a:rPr lang="ja-JP" altLang="en-US" sz="1200" u="none" strike="noStrike">
                          <a:effectLst/>
                        </a:rPr>
                        <a:t>自身のお金かどうか</a:t>
                      </a:r>
                      <a:r>
                        <a:rPr lang="en-US" altLang="ja-JP" sz="1200" u="none" strike="noStrike">
                          <a:effectLst/>
                        </a:rPr>
                        <a:t>)</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21.43%</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23.21%</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9.36%</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702689358"/>
                  </a:ext>
                </a:extLst>
              </a:tr>
              <a:tr h="309334">
                <a:tc gridSpan="2">
                  <a:txBody>
                    <a:bodyPr/>
                    <a:lstStyle/>
                    <a:p>
                      <a:pPr algn="l" fontAlgn="ctr"/>
                      <a:r>
                        <a:rPr lang="ja-JP" altLang="en-US" sz="1200" u="none" strike="noStrike">
                          <a:effectLst/>
                        </a:rPr>
                        <a:t>売上高成長率</a:t>
                      </a:r>
                      <a:r>
                        <a:rPr lang="en-US" altLang="ja-JP" sz="1200" u="none" strike="noStrike">
                          <a:effectLst/>
                        </a:rPr>
                        <a:t>(</a:t>
                      </a:r>
                      <a:r>
                        <a:rPr lang="ja-JP" altLang="en-US" sz="1200" u="none" strike="noStrike">
                          <a:effectLst/>
                        </a:rPr>
                        <a:t>前期よりどれだけ売り上げが増えたか</a:t>
                      </a:r>
                      <a:r>
                        <a:rPr lang="en-US" altLang="ja-JP" sz="1200" u="none" strike="noStrike">
                          <a:effectLst/>
                        </a:rPr>
                        <a:t>)</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hMerge="1">
                  <a:txBody>
                    <a:bodyPr/>
                    <a:lstStyle/>
                    <a:p>
                      <a:endParaRPr kumimoji="1" lang="ja-JP" altLang="en-US"/>
                    </a:p>
                  </a:txBody>
                  <a:tcPr/>
                </a:tc>
                <a:tc>
                  <a:txBody>
                    <a:bodyPr/>
                    <a:lstStyle/>
                    <a:p>
                      <a:pPr algn="r" fontAlgn="ctr"/>
                      <a:r>
                        <a:rPr lang="en-US" altLang="ja-JP" sz="1200" u="none" strike="noStrike">
                          <a:effectLst/>
                        </a:rPr>
                        <a:t>37.38%</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0.56%</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3798454913"/>
                  </a:ext>
                </a:extLst>
              </a:tr>
              <a:tr h="309334">
                <a:tc>
                  <a:txBody>
                    <a:bodyPr/>
                    <a:lstStyle/>
                    <a:p>
                      <a:pPr algn="l" fontAlgn="ctr"/>
                      <a:r>
                        <a:rPr lang="ja-JP" altLang="en-US" sz="1200" u="none" strike="noStrike">
                          <a:effectLst/>
                        </a:rPr>
                        <a:t>経常利益成長率</a:t>
                      </a:r>
                      <a:r>
                        <a:rPr lang="en-US" altLang="ja-JP" sz="1200" u="none" strike="noStrike">
                          <a:effectLst/>
                        </a:rPr>
                        <a:t>(</a:t>
                      </a:r>
                      <a:r>
                        <a:rPr lang="ja-JP" altLang="en-US" sz="1200" u="none" strike="noStrike">
                          <a:effectLst/>
                        </a:rPr>
                        <a:t>上と比較してよければ成長</a:t>
                      </a:r>
                      <a:r>
                        <a:rPr lang="en-US" altLang="ja-JP" sz="1200" u="none" strike="noStrike">
                          <a:effectLst/>
                        </a:rPr>
                        <a:t>)</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-626.44%</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-160.82%</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219735774"/>
                  </a:ext>
                </a:extLst>
              </a:tr>
              <a:tr h="309334">
                <a:tc>
                  <a:txBody>
                    <a:bodyPr/>
                    <a:lstStyle/>
                    <a:p>
                      <a:pPr algn="l" fontAlgn="ctr"/>
                      <a:r>
                        <a:rPr lang="en" sz="1200" u="none" strike="noStrike">
                          <a:effectLst/>
                        </a:rPr>
                        <a:t>ROE(</a:t>
                      </a:r>
                      <a:r>
                        <a:rPr lang="ja-JP" altLang="en-US" sz="1200" u="none" strike="noStrike">
                          <a:effectLst/>
                        </a:rPr>
                        <a:t>自己資本利益率</a:t>
                      </a:r>
                      <a:r>
                        <a:rPr lang="en-US" altLang="ja-JP" sz="1200" u="none" strike="noStrike">
                          <a:effectLst/>
                        </a:rPr>
                        <a:t>)</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-23.89%</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29.28%</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-201.87%</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528723877"/>
                  </a:ext>
                </a:extLst>
              </a:tr>
              <a:tr h="309334">
                <a:tc>
                  <a:txBody>
                    <a:bodyPr/>
                    <a:lstStyle/>
                    <a:p>
                      <a:pPr algn="l" fontAlgn="ctr"/>
                      <a:r>
                        <a:rPr lang="en" sz="1200" u="none" strike="noStrike">
                          <a:effectLst/>
                        </a:rPr>
                        <a:t>ROA(</a:t>
                      </a:r>
                      <a:r>
                        <a:rPr lang="ja-JP" altLang="en-US" sz="1200" u="none" strike="noStrike">
                          <a:effectLst/>
                        </a:rPr>
                        <a:t>総資産利益率</a:t>
                      </a:r>
                      <a:r>
                        <a:rPr lang="en-US" altLang="ja-JP" sz="1200" u="none" strike="noStrike">
                          <a:effectLst/>
                        </a:rPr>
                        <a:t>)</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-5.12%</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6.80%</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-18.89%</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133740591"/>
                  </a:ext>
                </a:extLst>
              </a:tr>
              <a:tr h="309334">
                <a:tc>
                  <a:txBody>
                    <a:bodyPr/>
                    <a:lstStyle/>
                    <a:p>
                      <a:pPr algn="l" fontAlgn="ctr"/>
                      <a:r>
                        <a:rPr lang="ja-JP" altLang="en-US" sz="1200" u="none" strike="noStrike">
                          <a:effectLst/>
                        </a:rPr>
                        <a:t>財務レバレッジ</a:t>
                      </a: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4.66700269</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a:effectLst/>
                        </a:rPr>
                        <a:t>4.308460076</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r" fontAlgn="ctr"/>
                      <a:r>
                        <a:rPr lang="en-US" altLang="ja-JP" sz="1200" u="none" strike="noStrike" dirty="0">
                          <a:effectLst/>
                        </a:rPr>
                        <a:t>10.68579627</a:t>
                      </a:r>
                      <a:endParaRPr lang="en-US" altLang="ja-JP" sz="12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1441530634"/>
                  </a:ext>
                </a:extLst>
              </a:tr>
            </a:tbl>
          </a:graphicData>
        </a:graphic>
      </p:graphicFrame>
    </p:spTree>
    <p:extLst>
      <p:ext uri="{BB962C8B-B14F-4D97-AF65-F5344CB8AC3E}">
        <p14:creationId xmlns:p14="http://schemas.microsoft.com/office/powerpoint/2010/main" val="14009545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863ECD-9C4E-314D-A8D6-6A3D1FC2B925}"/>
              </a:ext>
            </a:extLst>
          </p:cNvPr>
          <p:cNvSpPr>
            <a:spLocks noGrp="1"/>
          </p:cNvSpPr>
          <p:nvPr>
            <p:ph type="title"/>
          </p:nvPr>
        </p:nvSpPr>
        <p:spPr/>
        <p:txBody>
          <a:bodyPr/>
          <a:lstStyle/>
          <a:p>
            <a:r>
              <a:rPr kumimoji="1" lang="ja-JP" altLang="en-US"/>
              <a:t>他の日本の航空会社の挑戦</a:t>
            </a:r>
          </a:p>
        </p:txBody>
      </p:sp>
      <p:sp>
        <p:nvSpPr>
          <p:cNvPr id="3" name="コンテンツ プレースホルダー 2">
            <a:extLst>
              <a:ext uri="{FF2B5EF4-FFF2-40B4-BE49-F238E27FC236}">
                <a16:creationId xmlns:a16="http://schemas.microsoft.com/office/drawing/2014/main" id="{D987E443-FB1B-F942-82BC-04D285ED639B}"/>
              </a:ext>
            </a:extLst>
          </p:cNvPr>
          <p:cNvSpPr>
            <a:spLocks noGrp="1"/>
          </p:cNvSpPr>
          <p:nvPr>
            <p:ph idx="1"/>
          </p:nvPr>
        </p:nvSpPr>
        <p:spPr/>
        <p:txBody>
          <a:bodyPr/>
          <a:lstStyle/>
          <a:p>
            <a:r>
              <a:rPr lang="ja-JP" altLang="en-US"/>
              <a:t>ジェットスタージャパンや</a:t>
            </a:r>
            <a:r>
              <a:rPr lang="en-US" altLang="ja-JP" dirty="0"/>
              <a:t>ZIPAIR</a:t>
            </a:r>
          </a:p>
          <a:p>
            <a:pPr marL="0" indent="0">
              <a:buNone/>
            </a:pPr>
            <a:r>
              <a:rPr lang="en-US" altLang="ja-JP" dirty="0"/>
              <a:t>※ZIPAIR</a:t>
            </a:r>
            <a:r>
              <a:rPr lang="ja-JP" altLang="en-US"/>
              <a:t>は</a:t>
            </a:r>
            <a:r>
              <a:rPr lang="en-US" altLang="ja-JP" dirty="0"/>
              <a:t>B787</a:t>
            </a:r>
            <a:r>
              <a:rPr lang="ja-JP" altLang="en-US"/>
              <a:t>を使用していてかつドル箱路線に参加しているので今回は調査の対象とはしていない</a:t>
            </a:r>
            <a:endParaRPr lang="en-US" altLang="ja-JP" dirty="0"/>
          </a:p>
          <a:p>
            <a:pPr marL="0" indent="0">
              <a:buNone/>
            </a:pPr>
            <a:endParaRPr lang="en-US" altLang="ja-JP" dirty="0"/>
          </a:p>
          <a:p>
            <a:r>
              <a:rPr lang="ja-JP" altLang="en-US"/>
              <a:t>使用機材</a:t>
            </a:r>
            <a:r>
              <a:rPr lang="en-US" altLang="ja-JP" dirty="0"/>
              <a:t> A320neo</a:t>
            </a:r>
            <a:r>
              <a:rPr lang="ja-JP" altLang="en-US"/>
              <a:t>や</a:t>
            </a:r>
            <a:r>
              <a:rPr lang="en-US" altLang="ja-JP" dirty="0"/>
              <a:t>A321LR</a:t>
            </a:r>
          </a:p>
          <a:p>
            <a:endParaRPr lang="en-US" altLang="ja-JP" dirty="0"/>
          </a:p>
          <a:p>
            <a:r>
              <a:rPr lang="ja-JP" altLang="en-US"/>
              <a:t>しかしどこの航空会社も新型コロナウイルスの影響により計画は延長されている</a:t>
            </a:r>
            <a:endParaRPr lang="en-US" altLang="ja-JP" dirty="0"/>
          </a:p>
          <a:p>
            <a:endParaRPr lang="en-US" altLang="ja-JP" dirty="0"/>
          </a:p>
          <a:p>
            <a:endParaRPr lang="en-US" altLang="ja-JP" dirty="0"/>
          </a:p>
          <a:p>
            <a:endParaRPr kumimoji="1" lang="ja-JP" altLang="en-US"/>
          </a:p>
        </p:txBody>
      </p:sp>
    </p:spTree>
    <p:extLst>
      <p:ext uri="{BB962C8B-B14F-4D97-AF65-F5344CB8AC3E}">
        <p14:creationId xmlns:p14="http://schemas.microsoft.com/office/powerpoint/2010/main" val="10551513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92E0AB-2D0E-C64F-9F52-082F274D2F36}"/>
              </a:ext>
            </a:extLst>
          </p:cNvPr>
          <p:cNvSpPr>
            <a:spLocks noGrp="1"/>
          </p:cNvSpPr>
          <p:nvPr>
            <p:ph type="title"/>
          </p:nvPr>
        </p:nvSpPr>
        <p:spPr/>
        <p:txBody>
          <a:bodyPr/>
          <a:lstStyle/>
          <a:p>
            <a:r>
              <a:rPr lang="ja-JP" altLang="en-US"/>
              <a:t>六章</a:t>
            </a:r>
            <a:r>
              <a:rPr lang="en-US" altLang="ja-JP" dirty="0"/>
              <a:t> </a:t>
            </a:r>
            <a:r>
              <a:rPr lang="ja-JP" altLang="en-US"/>
              <a:t>結論</a:t>
            </a:r>
            <a:endParaRPr kumimoji="1" lang="ja-JP" altLang="en-US"/>
          </a:p>
        </p:txBody>
      </p:sp>
      <p:sp>
        <p:nvSpPr>
          <p:cNvPr id="3" name="コンテンツ プレースホルダー 2">
            <a:extLst>
              <a:ext uri="{FF2B5EF4-FFF2-40B4-BE49-F238E27FC236}">
                <a16:creationId xmlns:a16="http://schemas.microsoft.com/office/drawing/2014/main" id="{6EA89218-DDCC-3349-9B71-8DF8971FCCEE}"/>
              </a:ext>
            </a:extLst>
          </p:cNvPr>
          <p:cNvSpPr>
            <a:spLocks noGrp="1"/>
          </p:cNvSpPr>
          <p:nvPr>
            <p:ph idx="1"/>
          </p:nvPr>
        </p:nvSpPr>
        <p:spPr/>
        <p:txBody>
          <a:bodyPr>
            <a:normAutofit/>
          </a:bodyPr>
          <a:lstStyle/>
          <a:p>
            <a:r>
              <a:rPr lang="ja-JP" altLang="en-US"/>
              <a:t>今後のコロナウイルスの動向にもよるが必ず航空業界は以前の水準ほどではないが復活すると考えられる</a:t>
            </a:r>
            <a:endParaRPr lang="en-US" altLang="ja-JP" dirty="0"/>
          </a:p>
          <a:p>
            <a:pPr marL="0" indent="0">
              <a:buNone/>
            </a:pPr>
            <a:r>
              <a:rPr lang="ja-JP" altLang="en-US"/>
              <a:t>→そこでどのような企業行動を取るかにより格安航空会社は充分に生き残ることができ、さらに事業を拡大できる。</a:t>
            </a:r>
            <a:endParaRPr lang="en-US" altLang="ja-JP" dirty="0"/>
          </a:p>
          <a:p>
            <a:pPr marL="0" indent="0">
              <a:buNone/>
            </a:pPr>
            <a:r>
              <a:rPr lang="ja-JP" altLang="en-US"/>
              <a:t>→しかし財務分析の結果も踏まえると今すぐにやるべき事業ではない。そのため足元の財務状況が安定するまでは事業拡大しないほうが良い。ただし、市場としては大変魅力的なので計画は延長しても中断するべきではないと考える。</a:t>
            </a:r>
            <a:endParaRPr lang="en-US" altLang="ja-JP" dirty="0"/>
          </a:p>
          <a:p>
            <a:pPr marL="0" indent="0">
              <a:buNone/>
            </a:pPr>
            <a:endParaRPr lang="en-US" altLang="ja-JP" dirty="0"/>
          </a:p>
          <a:p>
            <a:pPr marL="0" indent="0">
              <a:buNone/>
            </a:pPr>
            <a:endParaRPr lang="en-US" altLang="ja-JP" dirty="0"/>
          </a:p>
          <a:p>
            <a:endParaRPr lang="en-US" altLang="ja-JP" dirty="0"/>
          </a:p>
          <a:p>
            <a:pPr marL="0" indent="0">
              <a:buNone/>
            </a:pPr>
            <a:endParaRPr lang="en-US" altLang="ja-JP" dirty="0"/>
          </a:p>
          <a:p>
            <a:endParaRPr kumimoji="1" lang="ja-JP" altLang="en-US"/>
          </a:p>
        </p:txBody>
      </p:sp>
    </p:spTree>
    <p:extLst>
      <p:ext uri="{BB962C8B-B14F-4D97-AF65-F5344CB8AC3E}">
        <p14:creationId xmlns:p14="http://schemas.microsoft.com/office/powerpoint/2010/main" val="17114897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68F3AF-2E03-4844-A72F-D80BE6DF59BB}"/>
              </a:ext>
            </a:extLst>
          </p:cNvPr>
          <p:cNvSpPr>
            <a:spLocks noGrp="1"/>
          </p:cNvSpPr>
          <p:nvPr>
            <p:ph type="title"/>
          </p:nvPr>
        </p:nvSpPr>
        <p:spPr/>
        <p:txBody>
          <a:bodyPr/>
          <a:lstStyle/>
          <a:p>
            <a:r>
              <a:rPr lang="ja-JP" altLang="en-US"/>
              <a:t>引用元</a:t>
            </a:r>
            <a:endParaRPr kumimoji="1" lang="ja-JP" altLang="en-US"/>
          </a:p>
        </p:txBody>
      </p:sp>
      <p:sp>
        <p:nvSpPr>
          <p:cNvPr id="3" name="コンテンツ プレースホルダー 2">
            <a:extLst>
              <a:ext uri="{FF2B5EF4-FFF2-40B4-BE49-F238E27FC236}">
                <a16:creationId xmlns:a16="http://schemas.microsoft.com/office/drawing/2014/main" id="{E2C49C19-CC81-3148-8847-83B3CC7DCC79}"/>
              </a:ext>
            </a:extLst>
          </p:cNvPr>
          <p:cNvSpPr>
            <a:spLocks noGrp="1"/>
          </p:cNvSpPr>
          <p:nvPr>
            <p:ph idx="1"/>
          </p:nvPr>
        </p:nvSpPr>
        <p:spPr>
          <a:xfrm>
            <a:off x="838200" y="1203158"/>
            <a:ext cx="10515600" cy="4973805"/>
          </a:xfrm>
        </p:spPr>
        <p:txBody>
          <a:bodyPr>
            <a:normAutofit fontScale="92500" lnSpcReduction="10000"/>
          </a:bodyPr>
          <a:lstStyle/>
          <a:p>
            <a:r>
              <a:rPr lang="en" altLang="ja-JP" dirty="0">
                <a:hlinkClick r:id="rId2"/>
              </a:rPr>
              <a:t>https://www.free-bird.co.jp/statics/calist/alliance.asp</a:t>
            </a:r>
            <a:endParaRPr lang="en" altLang="ja-JP" dirty="0"/>
          </a:p>
          <a:p>
            <a:r>
              <a:rPr lang="en" altLang="ja-JP" dirty="0">
                <a:hlinkClick r:id="rId3"/>
              </a:rPr>
              <a:t>https://blog.btrax.com/jp/aviation-regionaljet/</a:t>
            </a:r>
            <a:endParaRPr lang="en" altLang="ja-JP" dirty="0"/>
          </a:p>
          <a:p>
            <a:r>
              <a:rPr lang="en" altLang="ja-JP" dirty="0">
                <a:hlinkClick r:id="rId4"/>
              </a:rPr>
              <a:t>https://ohayotourism.com/alliance/</a:t>
            </a:r>
            <a:endParaRPr lang="en" altLang="ja-JP" dirty="0"/>
          </a:p>
          <a:p>
            <a:r>
              <a:rPr lang="en" altLang="ja-JP" dirty="0">
                <a:hlinkClick r:id="rId5"/>
              </a:rPr>
              <a:t>https://www.jal.com/ja/</a:t>
            </a:r>
            <a:endParaRPr lang="en" altLang="ja-JP" dirty="0"/>
          </a:p>
          <a:p>
            <a:r>
              <a:rPr lang="ja-JP" altLang="en-US"/>
              <a:t>エアバスの真実</a:t>
            </a:r>
            <a:r>
              <a:rPr lang="en-US" altLang="ja-JP" dirty="0"/>
              <a:t>―</a:t>
            </a:r>
            <a:r>
              <a:rPr lang="ja-JP" altLang="en-US"/>
              <a:t>ボーイングを超えたハイテク操縦　講談社 </a:t>
            </a:r>
            <a:endParaRPr lang="en-US" altLang="ja-JP" dirty="0"/>
          </a:p>
          <a:p>
            <a:r>
              <a:rPr lang="ja-JP" altLang="en-US"/>
              <a:t>ボーイング</a:t>
            </a:r>
            <a:r>
              <a:rPr lang="en" altLang="ja-JP" dirty="0"/>
              <a:t>VS</a:t>
            </a:r>
            <a:r>
              <a:rPr lang="ja-JP" altLang="en-US"/>
              <a:t>エアバス</a:t>
            </a:r>
            <a:r>
              <a:rPr lang="en-US" altLang="ja-JP" dirty="0"/>
              <a:t>―2</a:t>
            </a:r>
            <a:r>
              <a:rPr lang="ja-JP" altLang="en-US"/>
              <a:t>大旅客機メーカーの仁義なき戦い　イカロス出版</a:t>
            </a:r>
            <a:endParaRPr lang="en-US" altLang="ja-JP" dirty="0"/>
          </a:p>
          <a:p>
            <a:r>
              <a:rPr lang="ja-JP" altLang="en-US"/>
              <a:t>日本航空</a:t>
            </a:r>
            <a:r>
              <a:rPr lang="en" altLang="ja-JP" dirty="0">
                <a:hlinkClick r:id="rId5"/>
              </a:rPr>
              <a:t>https://www.jal.com/ja/</a:t>
            </a:r>
            <a:endParaRPr lang="en" altLang="ja-JP" dirty="0"/>
          </a:p>
          <a:p>
            <a:r>
              <a:rPr lang="ja-JP" altLang="en-US"/>
              <a:t>全日本空輸</a:t>
            </a:r>
            <a:r>
              <a:rPr lang="en" altLang="ja-JP" dirty="0">
                <a:hlinkClick r:id="rId6"/>
              </a:rPr>
              <a:t>https://www.ana.co.jp/group/</a:t>
            </a:r>
            <a:endParaRPr lang="en" altLang="ja-JP" dirty="0"/>
          </a:p>
          <a:p>
            <a:r>
              <a:rPr lang="en" altLang="ja-JP" dirty="0">
                <a:hlinkClick r:id="rId7"/>
              </a:rPr>
              <a:t>https://www.aviationwire.jp</a:t>
            </a:r>
            <a:endParaRPr lang="en" altLang="ja-JP" dirty="0"/>
          </a:p>
          <a:p>
            <a:r>
              <a:rPr lang="en" altLang="ja-JP" dirty="0">
                <a:hlinkClick r:id="rId8"/>
              </a:rPr>
              <a:t>https://www.staralliance.com/de/</a:t>
            </a:r>
            <a:endParaRPr lang="en" altLang="ja-JP" dirty="0"/>
          </a:p>
          <a:p>
            <a:endParaRPr lang="en" altLang="ja-JP" dirty="0"/>
          </a:p>
          <a:p>
            <a:endParaRPr lang="en" altLang="ja-JP" dirty="0"/>
          </a:p>
          <a:p>
            <a:endParaRPr lang="en" altLang="ja-JP" dirty="0"/>
          </a:p>
          <a:p>
            <a:endParaRPr kumimoji="1" lang="ja-JP" altLang="en-US"/>
          </a:p>
        </p:txBody>
      </p:sp>
    </p:spTree>
    <p:extLst>
      <p:ext uri="{BB962C8B-B14F-4D97-AF65-F5344CB8AC3E}">
        <p14:creationId xmlns:p14="http://schemas.microsoft.com/office/powerpoint/2010/main" val="1161547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0005EB-5185-5443-B225-A62D9EA96A6D}"/>
              </a:ext>
            </a:extLst>
          </p:cNvPr>
          <p:cNvSpPr>
            <a:spLocks noGrp="1"/>
          </p:cNvSpPr>
          <p:nvPr>
            <p:ph type="title"/>
          </p:nvPr>
        </p:nvSpPr>
        <p:spPr/>
        <p:txBody>
          <a:bodyPr/>
          <a:lstStyle/>
          <a:p>
            <a:r>
              <a:rPr kumimoji="1" lang="ja-JP" altLang="en-US"/>
              <a:t>引用元</a:t>
            </a:r>
          </a:p>
        </p:txBody>
      </p:sp>
      <p:sp>
        <p:nvSpPr>
          <p:cNvPr id="3" name="コンテンツ プレースホルダー 2">
            <a:extLst>
              <a:ext uri="{FF2B5EF4-FFF2-40B4-BE49-F238E27FC236}">
                <a16:creationId xmlns:a16="http://schemas.microsoft.com/office/drawing/2014/main" id="{D86709A2-39C2-EC40-9589-0292C50EDB5F}"/>
              </a:ext>
            </a:extLst>
          </p:cNvPr>
          <p:cNvSpPr>
            <a:spLocks noGrp="1"/>
          </p:cNvSpPr>
          <p:nvPr>
            <p:ph idx="1"/>
          </p:nvPr>
        </p:nvSpPr>
        <p:spPr/>
        <p:txBody>
          <a:bodyPr/>
          <a:lstStyle/>
          <a:p>
            <a:r>
              <a:rPr lang="en" altLang="ja-JP" dirty="0">
                <a:hlinkClick r:id="rId2"/>
              </a:rPr>
              <a:t>https://www.skyteam.com/EN</a:t>
            </a:r>
            <a:endParaRPr lang="en" altLang="ja-JP" dirty="0"/>
          </a:p>
          <a:p>
            <a:r>
              <a:rPr lang="en" altLang="ja-JP" dirty="0">
                <a:hlinkClick r:id="rId3"/>
              </a:rPr>
              <a:t>https://ja.oneworld.com</a:t>
            </a:r>
            <a:endParaRPr lang="en" altLang="ja-JP" dirty="0"/>
          </a:p>
          <a:p>
            <a:r>
              <a:rPr lang="en" altLang="ja-JP" dirty="0">
                <a:hlinkClick r:id="rId4"/>
              </a:rPr>
              <a:t>https://www.flickr.com/people/14652587@N05</a:t>
            </a:r>
            <a:endParaRPr lang="en" altLang="ja-JP" dirty="0"/>
          </a:p>
          <a:p>
            <a:r>
              <a:rPr lang="en" altLang="ja-JP" dirty="0">
                <a:hlinkClick r:id="rId5"/>
              </a:rPr>
              <a:t>https://www.flypeach.com</a:t>
            </a:r>
            <a:endParaRPr lang="en" altLang="ja-JP" dirty="0"/>
          </a:p>
          <a:p>
            <a:r>
              <a:rPr lang="en" altLang="ja-JP" dirty="0">
                <a:hlinkClick r:id="rId6"/>
              </a:rPr>
              <a:t>https://www.mlit.go.jp</a:t>
            </a:r>
            <a:endParaRPr lang="en" altLang="ja-JP" dirty="0"/>
          </a:p>
          <a:p>
            <a:r>
              <a:rPr lang="en" altLang="ja-JP" dirty="0">
                <a:hlinkClick r:id="rId7"/>
              </a:rPr>
              <a:t>https://gyokai-search.com/5-riritu.html</a:t>
            </a:r>
            <a:endParaRPr lang="en" altLang="ja-JP" dirty="0"/>
          </a:p>
          <a:p>
            <a:r>
              <a:rPr lang="en" altLang="ja-JP" dirty="0"/>
              <a:t>https://advisors-</a:t>
            </a:r>
            <a:r>
              <a:rPr lang="en" altLang="ja-JP" dirty="0" err="1"/>
              <a:t>freee.jp</a:t>
            </a:r>
            <a:r>
              <a:rPr lang="en" altLang="ja-JP" dirty="0"/>
              <a:t>/article/category/cat-big-09/cat-small-26/9234/</a:t>
            </a:r>
          </a:p>
          <a:p>
            <a:endParaRPr lang="en" altLang="ja-JP" dirty="0"/>
          </a:p>
          <a:p>
            <a:endParaRPr kumimoji="1" lang="ja-JP" altLang="en-US"/>
          </a:p>
        </p:txBody>
      </p:sp>
    </p:spTree>
    <p:extLst>
      <p:ext uri="{BB962C8B-B14F-4D97-AF65-F5344CB8AC3E}">
        <p14:creationId xmlns:p14="http://schemas.microsoft.com/office/powerpoint/2010/main" val="3824258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BDD3DB-393F-BA43-9334-FFB8E94B1DA2}"/>
              </a:ext>
            </a:extLst>
          </p:cNvPr>
          <p:cNvSpPr>
            <a:spLocks noGrp="1"/>
          </p:cNvSpPr>
          <p:nvPr>
            <p:ph type="title"/>
          </p:nvPr>
        </p:nvSpPr>
        <p:spPr/>
        <p:txBody>
          <a:bodyPr/>
          <a:lstStyle/>
          <a:p>
            <a:r>
              <a:rPr kumimoji="1" lang="ja-JP" altLang="en-US"/>
              <a:t>アライアンス</a:t>
            </a:r>
          </a:p>
        </p:txBody>
      </p:sp>
      <p:sp>
        <p:nvSpPr>
          <p:cNvPr id="3" name="コンテンツ プレースホルダー 2">
            <a:extLst>
              <a:ext uri="{FF2B5EF4-FFF2-40B4-BE49-F238E27FC236}">
                <a16:creationId xmlns:a16="http://schemas.microsoft.com/office/drawing/2014/main" id="{F4311ADE-4ED1-4440-8F04-14C9F5D2D106}"/>
              </a:ext>
            </a:extLst>
          </p:cNvPr>
          <p:cNvSpPr>
            <a:spLocks noGrp="1"/>
          </p:cNvSpPr>
          <p:nvPr>
            <p:ph idx="1"/>
          </p:nvPr>
        </p:nvSpPr>
        <p:spPr/>
        <p:txBody>
          <a:bodyPr/>
          <a:lstStyle/>
          <a:p>
            <a:r>
              <a:rPr lang="en-US" altLang="ja-JP" dirty="0"/>
              <a:t>SKYTEAM(20</a:t>
            </a:r>
            <a:r>
              <a:rPr lang="ja-JP" altLang="en-US"/>
              <a:t>社</a:t>
            </a:r>
            <a:r>
              <a:rPr lang="en-US" altLang="ja-JP" dirty="0"/>
              <a:t>) </a:t>
            </a:r>
            <a:r>
              <a:rPr lang="ja-JP" altLang="en-US"/>
              <a:t>本部アムステルダム</a:t>
            </a:r>
            <a:endParaRPr lang="en-US" altLang="ja-JP" dirty="0"/>
          </a:p>
          <a:p>
            <a:pPr marL="0" indent="0">
              <a:buNone/>
            </a:pPr>
            <a:r>
              <a:rPr lang="ja-JP" altLang="en-US"/>
              <a:t>　世界第</a:t>
            </a:r>
            <a:r>
              <a:rPr lang="en-US" altLang="ja-JP" dirty="0"/>
              <a:t>1</a:t>
            </a:r>
            <a:r>
              <a:rPr lang="ja-JP" altLang="en-US"/>
              <a:t>位</a:t>
            </a:r>
            <a:r>
              <a:rPr lang="en-US" altLang="ja-JP" dirty="0"/>
              <a:t>(2020</a:t>
            </a:r>
            <a:r>
              <a:rPr lang="ja-JP" altLang="en-US"/>
              <a:t>年</a:t>
            </a:r>
            <a:r>
              <a:rPr lang="en-US" altLang="ja-JP" dirty="0"/>
              <a:t>10</a:t>
            </a:r>
            <a:r>
              <a:rPr lang="ja-JP" altLang="en-US"/>
              <a:t>月現在</a:t>
            </a:r>
            <a:r>
              <a:rPr lang="en-US" altLang="ja-JP" dirty="0"/>
              <a:t>)</a:t>
            </a:r>
            <a:r>
              <a:rPr lang="ja-JP" altLang="en-US"/>
              <a:t>　アエロメヒコ、エールフランス、デルタ航空、大韓航空</a:t>
            </a:r>
            <a:endParaRPr lang="en-US" altLang="ja-JP" dirty="0"/>
          </a:p>
          <a:p>
            <a:pPr marL="0" indent="0">
              <a:buNone/>
            </a:pPr>
            <a:r>
              <a:rPr lang="ja-JP" altLang="en-US"/>
              <a:t>→中華航空、ベトナム航空など</a:t>
            </a:r>
            <a:endParaRPr lang="en-US" altLang="ja-JP" dirty="0"/>
          </a:p>
          <a:p>
            <a:pPr marL="0" indent="0">
              <a:buNone/>
            </a:pPr>
            <a:endParaRPr lang="en-US" altLang="ja-JP" dirty="0"/>
          </a:p>
          <a:p>
            <a:r>
              <a:rPr lang="en-US" altLang="ja-JP" dirty="0" err="1"/>
              <a:t>Oneworld</a:t>
            </a:r>
            <a:r>
              <a:rPr lang="en-US" altLang="ja-JP" dirty="0"/>
              <a:t>(15</a:t>
            </a:r>
            <a:r>
              <a:rPr lang="ja-JP" altLang="en-US"/>
              <a:t>社</a:t>
            </a:r>
            <a:r>
              <a:rPr lang="en-US" altLang="ja-JP" dirty="0"/>
              <a:t>) </a:t>
            </a:r>
            <a:r>
              <a:rPr lang="ja-JP" altLang="en-US"/>
              <a:t>本部ニューヨーク</a:t>
            </a:r>
            <a:endParaRPr lang="en-US" altLang="ja-JP" dirty="0"/>
          </a:p>
          <a:p>
            <a:r>
              <a:rPr lang="en-US" altLang="ja-JP" dirty="0"/>
              <a:t>1998</a:t>
            </a:r>
            <a:r>
              <a:rPr lang="ja-JP" altLang="en-US"/>
              <a:t>年設立　ブリティシュ・エアウェイズ、アメリカン航空、キャセイパシフィック航空</a:t>
            </a:r>
            <a:endParaRPr lang="en-US" altLang="ja-JP" dirty="0"/>
          </a:p>
          <a:p>
            <a:pPr marL="0" indent="0">
              <a:buNone/>
            </a:pPr>
            <a:r>
              <a:rPr lang="ja-JP" altLang="en-US"/>
              <a:t>→日本航空、カタール航空、カンタス航空</a:t>
            </a:r>
            <a:endParaRPr lang="en-US" altLang="ja-JP" dirty="0"/>
          </a:p>
          <a:p>
            <a:pPr marL="0" indent="0">
              <a:buNone/>
            </a:pPr>
            <a:endParaRPr lang="en-US" altLang="ja-JP" dirty="0"/>
          </a:p>
          <a:p>
            <a:endParaRPr lang="en-US" altLang="ja-JP" dirty="0"/>
          </a:p>
          <a:p>
            <a:endParaRPr kumimoji="1" lang="ja-JP" altLang="en-US"/>
          </a:p>
        </p:txBody>
      </p:sp>
      <p:pic>
        <p:nvPicPr>
          <p:cNvPr id="4" name="図 3">
            <a:extLst>
              <a:ext uri="{FF2B5EF4-FFF2-40B4-BE49-F238E27FC236}">
                <a16:creationId xmlns:a16="http://schemas.microsoft.com/office/drawing/2014/main" id="{58F1F0C0-846A-5444-93E2-666BA54838DF}"/>
              </a:ext>
            </a:extLst>
          </p:cNvPr>
          <p:cNvPicPr>
            <a:picLocks noChangeAspect="1"/>
          </p:cNvPicPr>
          <p:nvPr/>
        </p:nvPicPr>
        <p:blipFill>
          <a:blip r:embed="rId2"/>
          <a:stretch>
            <a:fillRect/>
          </a:stretch>
        </p:blipFill>
        <p:spPr>
          <a:xfrm>
            <a:off x="6096000" y="2704152"/>
            <a:ext cx="1422400" cy="1422400"/>
          </a:xfrm>
          <a:prstGeom prst="rect">
            <a:avLst/>
          </a:prstGeom>
        </p:spPr>
      </p:pic>
      <p:pic>
        <p:nvPicPr>
          <p:cNvPr id="5" name="図 4">
            <a:extLst>
              <a:ext uri="{FF2B5EF4-FFF2-40B4-BE49-F238E27FC236}">
                <a16:creationId xmlns:a16="http://schemas.microsoft.com/office/drawing/2014/main" id="{899602FD-0197-2D4D-A123-2CB4993B6832}"/>
              </a:ext>
            </a:extLst>
          </p:cNvPr>
          <p:cNvPicPr>
            <a:picLocks noChangeAspect="1"/>
          </p:cNvPicPr>
          <p:nvPr/>
        </p:nvPicPr>
        <p:blipFill>
          <a:blip r:embed="rId3"/>
          <a:stretch>
            <a:fillRect/>
          </a:stretch>
        </p:blipFill>
        <p:spPr>
          <a:xfrm>
            <a:off x="7876594" y="5220104"/>
            <a:ext cx="1422400" cy="1422400"/>
          </a:xfrm>
          <a:prstGeom prst="rect">
            <a:avLst/>
          </a:prstGeom>
        </p:spPr>
      </p:pic>
    </p:spTree>
    <p:extLst>
      <p:ext uri="{BB962C8B-B14F-4D97-AF65-F5344CB8AC3E}">
        <p14:creationId xmlns:p14="http://schemas.microsoft.com/office/powerpoint/2010/main" val="15134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F82BFC-33EB-2747-B03A-4C50009E87C6}"/>
              </a:ext>
            </a:extLst>
          </p:cNvPr>
          <p:cNvSpPr>
            <a:spLocks noGrp="1"/>
          </p:cNvSpPr>
          <p:nvPr>
            <p:ph type="title"/>
          </p:nvPr>
        </p:nvSpPr>
        <p:spPr/>
        <p:txBody>
          <a:bodyPr/>
          <a:lstStyle/>
          <a:p>
            <a:r>
              <a:rPr kumimoji="1" lang="ja-JP" altLang="en-US"/>
              <a:t>アライアンス加盟の意義</a:t>
            </a:r>
          </a:p>
        </p:txBody>
      </p:sp>
      <p:sp>
        <p:nvSpPr>
          <p:cNvPr id="3" name="コンテンツ プレースホルダー 2">
            <a:extLst>
              <a:ext uri="{FF2B5EF4-FFF2-40B4-BE49-F238E27FC236}">
                <a16:creationId xmlns:a16="http://schemas.microsoft.com/office/drawing/2014/main" id="{0641EFC0-0178-C842-8C05-16BEEB3009FA}"/>
              </a:ext>
            </a:extLst>
          </p:cNvPr>
          <p:cNvSpPr>
            <a:spLocks noGrp="1"/>
          </p:cNvSpPr>
          <p:nvPr>
            <p:ph idx="1"/>
          </p:nvPr>
        </p:nvSpPr>
        <p:spPr>
          <a:xfrm>
            <a:off x="838200" y="1825624"/>
            <a:ext cx="10515600" cy="5032375"/>
          </a:xfrm>
        </p:spPr>
        <p:txBody>
          <a:bodyPr>
            <a:normAutofit fontScale="92500" lnSpcReduction="20000"/>
          </a:bodyPr>
          <a:lstStyle/>
          <a:p>
            <a:r>
              <a:rPr kumimoji="1" lang="ja-JP" altLang="en-US"/>
              <a:t>メリット</a:t>
            </a:r>
            <a:r>
              <a:rPr kumimoji="1" lang="en-US" altLang="ja-JP" dirty="0"/>
              <a:t>(</a:t>
            </a:r>
            <a:r>
              <a:rPr kumimoji="1" lang="ja-JP" altLang="en-US"/>
              <a:t>お客様側</a:t>
            </a:r>
            <a:r>
              <a:rPr kumimoji="1" lang="en-US" altLang="ja-JP" dirty="0"/>
              <a:t>)</a:t>
            </a:r>
          </a:p>
          <a:p>
            <a:pPr marL="0" indent="0">
              <a:buNone/>
            </a:pPr>
            <a:r>
              <a:rPr lang="en-US" altLang="ja-JP" dirty="0"/>
              <a:t> </a:t>
            </a:r>
            <a:r>
              <a:rPr lang="ja-JP" altLang="en-US"/>
              <a:t>提携航空会社でのマイル使用、特典航空券、ラウンジ利用</a:t>
            </a:r>
            <a:endParaRPr kumimoji="1" lang="en-US" altLang="ja-JP" dirty="0"/>
          </a:p>
          <a:p>
            <a:pPr marL="0" indent="0">
              <a:buNone/>
            </a:pPr>
            <a:endParaRPr kumimoji="1" lang="en-US" altLang="ja-JP" dirty="0"/>
          </a:p>
          <a:p>
            <a:r>
              <a:rPr lang="ja-JP" altLang="en-US"/>
              <a:t>メリット</a:t>
            </a:r>
            <a:r>
              <a:rPr lang="en-US" altLang="ja-JP" dirty="0"/>
              <a:t>(</a:t>
            </a:r>
            <a:r>
              <a:rPr lang="ja-JP" altLang="en-US"/>
              <a:t>会社側</a:t>
            </a:r>
            <a:r>
              <a:rPr lang="en-US" altLang="ja-JP" dirty="0"/>
              <a:t>)</a:t>
            </a:r>
            <a:endParaRPr kumimoji="1" lang="en-US" altLang="ja-JP" dirty="0"/>
          </a:p>
          <a:p>
            <a:pPr marL="0" indent="0">
              <a:buNone/>
            </a:pPr>
            <a:r>
              <a:rPr lang="en-US" altLang="ja-JP" dirty="0"/>
              <a:t> </a:t>
            </a:r>
            <a:r>
              <a:rPr lang="ja-JP" altLang="en-US"/>
              <a:t>共同運行便</a:t>
            </a:r>
            <a:r>
              <a:rPr lang="en-US" altLang="ja-JP" dirty="0"/>
              <a:t>(</a:t>
            </a:r>
            <a:r>
              <a:rPr lang="ja-JP" altLang="en-US"/>
              <a:t>コードシェア</a:t>
            </a:r>
            <a:r>
              <a:rPr lang="en-US" altLang="ja-JP" dirty="0"/>
              <a:t>)</a:t>
            </a:r>
            <a:r>
              <a:rPr lang="ja-JP" altLang="en-US"/>
              <a:t>、チェックインカウンターやラウンジの相互利用、マイレージプログラムの相互提携、部品や整備の連携</a:t>
            </a:r>
            <a:endParaRPr kumimoji="1" lang="en-US" altLang="ja-JP" dirty="0"/>
          </a:p>
          <a:p>
            <a:endParaRPr lang="en-US" altLang="ja-JP" dirty="0"/>
          </a:p>
          <a:p>
            <a:r>
              <a:rPr kumimoji="1" lang="ja-JP" altLang="en-US"/>
              <a:t>デメリット</a:t>
            </a:r>
            <a:r>
              <a:rPr kumimoji="1" lang="en-US" altLang="ja-JP" dirty="0"/>
              <a:t>(</a:t>
            </a:r>
            <a:r>
              <a:rPr kumimoji="1" lang="ja-JP" altLang="en-US"/>
              <a:t>お客様側</a:t>
            </a:r>
            <a:r>
              <a:rPr kumimoji="1" lang="en-US" altLang="ja-JP" dirty="0"/>
              <a:t>)</a:t>
            </a:r>
          </a:p>
          <a:p>
            <a:pPr marL="0" indent="0">
              <a:buNone/>
            </a:pPr>
            <a:r>
              <a:rPr kumimoji="1" lang="ja-JP" altLang="en-US"/>
              <a:t>航空会社がアライアンスを脱退</a:t>
            </a:r>
            <a:endParaRPr kumimoji="1" lang="en-US" altLang="ja-JP" dirty="0"/>
          </a:p>
          <a:p>
            <a:pPr marL="0" indent="0">
              <a:buNone/>
            </a:pPr>
            <a:r>
              <a:rPr kumimoji="1" lang="en-US" altLang="ja-JP" dirty="0"/>
              <a:t> </a:t>
            </a:r>
          </a:p>
          <a:p>
            <a:r>
              <a:rPr kumimoji="1" lang="ja-JP" altLang="en-US"/>
              <a:t>デメリット</a:t>
            </a:r>
            <a:r>
              <a:rPr lang="en-US" altLang="ja-JP" dirty="0"/>
              <a:t>(</a:t>
            </a:r>
            <a:r>
              <a:rPr lang="ja-JP" altLang="en-US"/>
              <a:t>会社側</a:t>
            </a:r>
            <a:r>
              <a:rPr lang="en-US" altLang="ja-JP" dirty="0"/>
              <a:t>)</a:t>
            </a:r>
          </a:p>
          <a:p>
            <a:pPr marL="0" indent="0">
              <a:buNone/>
            </a:pPr>
            <a:r>
              <a:rPr lang="en-US" altLang="ja-JP" dirty="0"/>
              <a:t> </a:t>
            </a:r>
            <a:r>
              <a:rPr lang="ja-JP" altLang="en-US"/>
              <a:t>新規路線の開拓が困難</a:t>
            </a:r>
            <a:endParaRPr lang="en-US" altLang="ja-JP" dirty="0"/>
          </a:p>
          <a:p>
            <a:endParaRPr kumimoji="1" lang="ja-JP" altLang="en-US"/>
          </a:p>
        </p:txBody>
      </p:sp>
    </p:spTree>
    <p:extLst>
      <p:ext uri="{BB962C8B-B14F-4D97-AF65-F5344CB8AC3E}">
        <p14:creationId xmlns:p14="http://schemas.microsoft.com/office/powerpoint/2010/main" val="320597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88607E-5324-1F45-9DC0-6E2E13ADD628}"/>
              </a:ext>
            </a:extLst>
          </p:cNvPr>
          <p:cNvSpPr>
            <a:spLocks noGrp="1"/>
          </p:cNvSpPr>
          <p:nvPr>
            <p:ph type="title"/>
          </p:nvPr>
        </p:nvSpPr>
        <p:spPr/>
        <p:txBody>
          <a:bodyPr/>
          <a:lstStyle/>
          <a:p>
            <a:r>
              <a:rPr lang="en-US" altLang="ja-JP" dirty="0"/>
              <a:t>AIRBUS(</a:t>
            </a:r>
            <a:r>
              <a:rPr lang="ja-JP" altLang="en-US"/>
              <a:t>エアバス</a:t>
            </a:r>
            <a:r>
              <a:rPr lang="en-US" altLang="ja-JP" dirty="0"/>
              <a:t>)</a:t>
            </a:r>
            <a:endParaRPr kumimoji="1" lang="ja-JP" altLang="en-US"/>
          </a:p>
        </p:txBody>
      </p:sp>
      <p:sp>
        <p:nvSpPr>
          <p:cNvPr id="3" name="コンテンツ プレースホルダー 2">
            <a:extLst>
              <a:ext uri="{FF2B5EF4-FFF2-40B4-BE49-F238E27FC236}">
                <a16:creationId xmlns:a16="http://schemas.microsoft.com/office/drawing/2014/main" id="{AADB2257-C02A-314A-B961-3A1E47B58F4A}"/>
              </a:ext>
            </a:extLst>
          </p:cNvPr>
          <p:cNvSpPr>
            <a:spLocks noGrp="1"/>
          </p:cNvSpPr>
          <p:nvPr>
            <p:ph idx="1"/>
          </p:nvPr>
        </p:nvSpPr>
        <p:spPr>
          <a:xfrm>
            <a:off x="838200" y="1825625"/>
            <a:ext cx="10515600" cy="4351338"/>
          </a:xfrm>
        </p:spPr>
        <p:txBody>
          <a:bodyPr>
            <a:normAutofit fontScale="85000" lnSpcReduction="20000"/>
          </a:bodyPr>
          <a:lstStyle/>
          <a:p>
            <a:r>
              <a:rPr lang="ja-JP" altLang="en-US"/>
              <a:t>航空宇宙機器開発製造会社　前身エアバス・インダストリー</a:t>
            </a:r>
            <a:r>
              <a:rPr lang="en-US" altLang="ja-JP" dirty="0"/>
              <a:t> 2001</a:t>
            </a:r>
            <a:r>
              <a:rPr lang="ja-JP" altLang="en-US"/>
              <a:t>年に株式会社化</a:t>
            </a:r>
            <a:r>
              <a:rPr lang="en-US" altLang="ja-JP" dirty="0"/>
              <a:t> </a:t>
            </a:r>
          </a:p>
          <a:p>
            <a:pPr marL="0" indent="0">
              <a:buNone/>
            </a:pPr>
            <a:endParaRPr lang="en-US" altLang="ja-JP" dirty="0"/>
          </a:p>
          <a:p>
            <a:r>
              <a:rPr lang="ja-JP" altLang="en-US"/>
              <a:t>本社</a:t>
            </a:r>
            <a:r>
              <a:rPr lang="en-US" altLang="ja-JP" dirty="0"/>
              <a:t> </a:t>
            </a:r>
            <a:r>
              <a:rPr lang="ja-JP" altLang="en-US"/>
              <a:t>フランス</a:t>
            </a:r>
            <a:r>
              <a:rPr lang="en-US" altLang="ja-JP" dirty="0"/>
              <a:t> </a:t>
            </a:r>
            <a:r>
              <a:rPr lang="ja-JP" altLang="en-US"/>
              <a:t>オランダ</a:t>
            </a:r>
            <a:endParaRPr lang="en-US" altLang="ja-JP" dirty="0"/>
          </a:p>
          <a:p>
            <a:pPr marL="0" indent="0">
              <a:buNone/>
            </a:pPr>
            <a:endParaRPr lang="en-US" altLang="ja-JP" dirty="0"/>
          </a:p>
          <a:p>
            <a:r>
              <a:rPr lang="ja-JP" altLang="en-US"/>
              <a:t>歴史</a:t>
            </a:r>
            <a:r>
              <a:rPr lang="en-US" altLang="ja-JP" dirty="0"/>
              <a:t> 1960</a:t>
            </a:r>
            <a:r>
              <a:rPr lang="ja-JP" altLang="en-US"/>
              <a:t>年代からアメリカの旅客市場の寡占に危機感</a:t>
            </a:r>
            <a:endParaRPr lang="en-US" altLang="ja-JP" dirty="0"/>
          </a:p>
          <a:p>
            <a:pPr marL="0" indent="0">
              <a:buNone/>
            </a:pPr>
            <a:endParaRPr lang="en-US" altLang="ja-JP" dirty="0"/>
          </a:p>
          <a:p>
            <a:r>
              <a:rPr kumimoji="1" lang="ja-JP" altLang="en-US"/>
              <a:t>世界で実際に飛んでいる機体</a:t>
            </a:r>
            <a:endParaRPr lang="en-US" altLang="ja-JP" dirty="0"/>
          </a:p>
          <a:p>
            <a:pPr marL="0" indent="0">
              <a:buNone/>
            </a:pPr>
            <a:r>
              <a:rPr lang="en-US" altLang="ja-JP" dirty="0">
                <a:solidFill>
                  <a:srgbClr val="FF0000"/>
                </a:solidFill>
              </a:rPr>
              <a:t>A320</a:t>
            </a:r>
            <a:r>
              <a:rPr lang="ja-JP" altLang="en-US">
                <a:solidFill>
                  <a:srgbClr val="FF0000"/>
                </a:solidFill>
              </a:rPr>
              <a:t>ファミリー</a:t>
            </a:r>
            <a:r>
              <a:rPr lang="en-US" altLang="ja-JP" dirty="0">
                <a:solidFill>
                  <a:srgbClr val="FF0000"/>
                </a:solidFill>
              </a:rPr>
              <a:t>(</a:t>
            </a:r>
            <a:r>
              <a:rPr lang="ja-JP" altLang="en-US">
                <a:solidFill>
                  <a:srgbClr val="FF0000"/>
                </a:solidFill>
              </a:rPr>
              <a:t>ロングセラー機</a:t>
            </a:r>
            <a:r>
              <a:rPr lang="en-US" altLang="ja-JP" dirty="0">
                <a:solidFill>
                  <a:srgbClr val="FF0000"/>
                </a:solidFill>
              </a:rPr>
              <a:t>)(200</a:t>
            </a:r>
            <a:r>
              <a:rPr lang="ja-JP" altLang="en-US">
                <a:solidFill>
                  <a:srgbClr val="FF0000"/>
                </a:solidFill>
              </a:rPr>
              <a:t>席弱</a:t>
            </a:r>
            <a:r>
              <a:rPr lang="en-US" altLang="ja-JP" dirty="0">
                <a:solidFill>
                  <a:srgbClr val="FF0000"/>
                </a:solidFill>
              </a:rPr>
              <a:t>)( </a:t>
            </a:r>
            <a:r>
              <a:rPr lang="ja-JP" altLang="en-US">
                <a:solidFill>
                  <a:srgbClr val="FF0000"/>
                </a:solidFill>
              </a:rPr>
              <a:t>通路が一つ</a:t>
            </a:r>
            <a:r>
              <a:rPr lang="en-US" altLang="ja-JP" dirty="0">
                <a:solidFill>
                  <a:srgbClr val="FF0000"/>
                </a:solidFill>
              </a:rPr>
              <a:t>)</a:t>
            </a:r>
          </a:p>
          <a:p>
            <a:pPr marL="0" indent="0">
              <a:buNone/>
            </a:pPr>
            <a:r>
              <a:rPr lang="en-US" altLang="ja-JP" dirty="0"/>
              <a:t>A350(</a:t>
            </a:r>
            <a:r>
              <a:rPr lang="ja-JP" altLang="en-US"/>
              <a:t>最新鋭機</a:t>
            </a:r>
            <a:r>
              <a:rPr lang="en-US" altLang="ja-JP" dirty="0"/>
              <a:t>)(400</a:t>
            </a:r>
            <a:r>
              <a:rPr lang="ja-JP" altLang="en-US"/>
              <a:t>席弱</a:t>
            </a:r>
            <a:r>
              <a:rPr lang="en-US" altLang="ja-JP" dirty="0"/>
              <a:t>)</a:t>
            </a:r>
          </a:p>
          <a:p>
            <a:pPr marL="0" indent="0">
              <a:buNone/>
            </a:pPr>
            <a:r>
              <a:rPr lang="en-US" altLang="ja-JP" dirty="0"/>
              <a:t>A380(</a:t>
            </a:r>
            <a:r>
              <a:rPr lang="ja-JP" altLang="en-US"/>
              <a:t>二階建て</a:t>
            </a:r>
            <a:r>
              <a:rPr lang="en-US" altLang="ja-JP" dirty="0"/>
              <a:t>)(500</a:t>
            </a:r>
            <a:r>
              <a:rPr lang="ja-JP" altLang="en-US"/>
              <a:t>席以上</a:t>
            </a:r>
            <a:r>
              <a:rPr lang="en-US" altLang="ja-JP" dirty="0"/>
              <a:t>)</a:t>
            </a:r>
            <a:r>
              <a:rPr lang="ja-JP" altLang="en-US"/>
              <a:t>→エンジン４機</a:t>
            </a:r>
            <a:endParaRPr lang="en-US" altLang="ja-JP" dirty="0"/>
          </a:p>
        </p:txBody>
      </p:sp>
      <p:sp>
        <p:nvSpPr>
          <p:cNvPr id="4" name="右中かっこ 3">
            <a:extLst>
              <a:ext uri="{FF2B5EF4-FFF2-40B4-BE49-F238E27FC236}">
                <a16:creationId xmlns:a16="http://schemas.microsoft.com/office/drawing/2014/main" id="{019FF275-459C-C640-A94A-6BB7D0B2D747}"/>
              </a:ext>
            </a:extLst>
          </p:cNvPr>
          <p:cNvSpPr/>
          <p:nvPr/>
        </p:nvSpPr>
        <p:spPr>
          <a:xfrm>
            <a:off x="8933314" y="4793463"/>
            <a:ext cx="57150" cy="52863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CE26FA4B-8011-7A4D-A6AF-8653D9990956}"/>
              </a:ext>
            </a:extLst>
          </p:cNvPr>
          <p:cNvSpPr txBox="1"/>
          <p:nvPr/>
        </p:nvSpPr>
        <p:spPr>
          <a:xfrm>
            <a:off x="8992809" y="4853285"/>
            <a:ext cx="2071687" cy="461665"/>
          </a:xfrm>
          <a:prstGeom prst="rect">
            <a:avLst/>
          </a:prstGeom>
          <a:noFill/>
        </p:spPr>
        <p:txBody>
          <a:bodyPr wrap="square" rtlCol="0">
            <a:spAutoFit/>
          </a:bodyPr>
          <a:lstStyle/>
          <a:p>
            <a:r>
              <a:rPr kumimoji="1" lang="ja-JP" altLang="en-US"/>
              <a:t> </a:t>
            </a:r>
            <a:r>
              <a:rPr kumimoji="1" lang="ja-JP" altLang="en-US" sz="2400"/>
              <a:t>エンジン</a:t>
            </a:r>
            <a:r>
              <a:rPr kumimoji="1" lang="en-US" altLang="ja-JP" sz="2400" dirty="0"/>
              <a:t>2</a:t>
            </a:r>
            <a:r>
              <a:rPr kumimoji="1" lang="ja-JP" altLang="en-US" sz="2400"/>
              <a:t>機</a:t>
            </a:r>
          </a:p>
        </p:txBody>
      </p:sp>
    </p:spTree>
    <p:extLst>
      <p:ext uri="{BB962C8B-B14F-4D97-AF65-F5344CB8AC3E}">
        <p14:creationId xmlns:p14="http://schemas.microsoft.com/office/powerpoint/2010/main" val="3850810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A0007F-C3A0-0248-82CC-13EB9E855675}"/>
              </a:ext>
            </a:extLst>
          </p:cNvPr>
          <p:cNvSpPr>
            <a:spLocks noGrp="1"/>
          </p:cNvSpPr>
          <p:nvPr>
            <p:ph type="title"/>
          </p:nvPr>
        </p:nvSpPr>
        <p:spPr/>
        <p:txBody>
          <a:bodyPr/>
          <a:lstStyle/>
          <a:p>
            <a:r>
              <a:rPr lang="ja-JP" altLang="en-US"/>
              <a:t>エアバス機体</a:t>
            </a:r>
            <a:endParaRPr kumimoji="1" lang="ja-JP" altLang="en-US"/>
          </a:p>
        </p:txBody>
      </p:sp>
      <p:sp>
        <p:nvSpPr>
          <p:cNvPr id="3" name="コンテンツ プレースホルダー 2">
            <a:extLst>
              <a:ext uri="{FF2B5EF4-FFF2-40B4-BE49-F238E27FC236}">
                <a16:creationId xmlns:a16="http://schemas.microsoft.com/office/drawing/2014/main" id="{67857C49-927F-ED49-8371-CFFEF4C1105D}"/>
              </a:ext>
            </a:extLst>
          </p:cNvPr>
          <p:cNvSpPr>
            <a:spLocks noGrp="1"/>
          </p:cNvSpPr>
          <p:nvPr>
            <p:ph idx="1"/>
          </p:nvPr>
        </p:nvSpPr>
        <p:spPr/>
        <p:txBody>
          <a:bodyPr/>
          <a:lstStyle/>
          <a:p>
            <a:r>
              <a:rPr kumimoji="1" lang="en-US" altLang="ja-JP" dirty="0"/>
              <a:t>A320</a:t>
            </a:r>
          </a:p>
          <a:p>
            <a:pPr marL="0" indent="0">
              <a:buNone/>
            </a:pPr>
            <a:endParaRPr kumimoji="1" lang="en-US" altLang="ja-JP" dirty="0"/>
          </a:p>
          <a:p>
            <a:pPr marL="0" indent="0">
              <a:buNone/>
            </a:pPr>
            <a:endParaRPr kumimoji="1" lang="en-US" altLang="ja-JP" dirty="0"/>
          </a:p>
          <a:p>
            <a:r>
              <a:rPr lang="en-US" altLang="ja-JP" dirty="0"/>
              <a:t>A350</a:t>
            </a:r>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kumimoji="1" lang="ja-JP" altLang="en-US"/>
          </a:p>
        </p:txBody>
      </p:sp>
      <p:pic>
        <p:nvPicPr>
          <p:cNvPr id="4" name="図 3">
            <a:extLst>
              <a:ext uri="{FF2B5EF4-FFF2-40B4-BE49-F238E27FC236}">
                <a16:creationId xmlns:a16="http://schemas.microsoft.com/office/drawing/2014/main" id="{2625007A-E067-4E4F-940B-25CE7D80879E}"/>
              </a:ext>
            </a:extLst>
          </p:cNvPr>
          <p:cNvPicPr>
            <a:picLocks noChangeAspect="1"/>
          </p:cNvPicPr>
          <p:nvPr/>
        </p:nvPicPr>
        <p:blipFill>
          <a:blip r:embed="rId2"/>
          <a:stretch>
            <a:fillRect/>
          </a:stretch>
        </p:blipFill>
        <p:spPr>
          <a:xfrm>
            <a:off x="2891590" y="1433643"/>
            <a:ext cx="1916698" cy="1437523"/>
          </a:xfrm>
          <a:prstGeom prst="rect">
            <a:avLst/>
          </a:prstGeom>
        </p:spPr>
      </p:pic>
      <p:pic>
        <p:nvPicPr>
          <p:cNvPr id="5" name="図 4">
            <a:extLst>
              <a:ext uri="{FF2B5EF4-FFF2-40B4-BE49-F238E27FC236}">
                <a16:creationId xmlns:a16="http://schemas.microsoft.com/office/drawing/2014/main" id="{EC7B5B2F-0EEC-514B-AF21-AE71562952F0}"/>
              </a:ext>
            </a:extLst>
          </p:cNvPr>
          <p:cNvPicPr>
            <a:picLocks noChangeAspect="1"/>
          </p:cNvPicPr>
          <p:nvPr/>
        </p:nvPicPr>
        <p:blipFill>
          <a:blip r:embed="rId3"/>
          <a:stretch>
            <a:fillRect/>
          </a:stretch>
        </p:blipFill>
        <p:spPr>
          <a:xfrm>
            <a:off x="5104063" y="1433643"/>
            <a:ext cx="2249237" cy="1456025"/>
          </a:xfrm>
          <a:prstGeom prst="rect">
            <a:avLst/>
          </a:prstGeom>
        </p:spPr>
      </p:pic>
      <p:pic>
        <p:nvPicPr>
          <p:cNvPr id="6" name="図 5">
            <a:extLst>
              <a:ext uri="{FF2B5EF4-FFF2-40B4-BE49-F238E27FC236}">
                <a16:creationId xmlns:a16="http://schemas.microsoft.com/office/drawing/2014/main" id="{C963725B-DF24-DC4E-97EE-969BF763EED1}"/>
              </a:ext>
            </a:extLst>
          </p:cNvPr>
          <p:cNvPicPr>
            <a:picLocks noChangeAspect="1"/>
          </p:cNvPicPr>
          <p:nvPr/>
        </p:nvPicPr>
        <p:blipFill>
          <a:blip r:embed="rId4"/>
          <a:stretch>
            <a:fillRect/>
          </a:stretch>
        </p:blipFill>
        <p:spPr>
          <a:xfrm>
            <a:off x="2744546" y="3621792"/>
            <a:ext cx="4127484" cy="2321710"/>
          </a:xfrm>
          <a:prstGeom prst="rect">
            <a:avLst/>
          </a:prstGeom>
        </p:spPr>
      </p:pic>
      <p:pic>
        <p:nvPicPr>
          <p:cNvPr id="7" name="図 6">
            <a:extLst>
              <a:ext uri="{FF2B5EF4-FFF2-40B4-BE49-F238E27FC236}">
                <a16:creationId xmlns:a16="http://schemas.microsoft.com/office/drawing/2014/main" id="{3050E5A5-E0E3-3645-8064-B30332AC2AB3}"/>
              </a:ext>
            </a:extLst>
          </p:cNvPr>
          <p:cNvPicPr>
            <a:picLocks noChangeAspect="1"/>
          </p:cNvPicPr>
          <p:nvPr/>
        </p:nvPicPr>
        <p:blipFill>
          <a:blip r:embed="rId5"/>
          <a:stretch>
            <a:fillRect/>
          </a:stretch>
        </p:blipFill>
        <p:spPr>
          <a:xfrm>
            <a:off x="7751224" y="1917217"/>
            <a:ext cx="4000500" cy="4826000"/>
          </a:xfrm>
          <a:prstGeom prst="rect">
            <a:avLst/>
          </a:prstGeom>
        </p:spPr>
      </p:pic>
      <p:sp>
        <p:nvSpPr>
          <p:cNvPr id="8" name="テキスト ボックス 7">
            <a:extLst>
              <a:ext uri="{FF2B5EF4-FFF2-40B4-BE49-F238E27FC236}">
                <a16:creationId xmlns:a16="http://schemas.microsoft.com/office/drawing/2014/main" id="{C54A1938-C25C-1E4E-BF32-38CA1AF54418}"/>
              </a:ext>
            </a:extLst>
          </p:cNvPr>
          <p:cNvSpPr txBox="1"/>
          <p:nvPr/>
        </p:nvSpPr>
        <p:spPr>
          <a:xfrm>
            <a:off x="7628803" y="1686384"/>
            <a:ext cx="1207382" cy="461665"/>
          </a:xfrm>
          <a:prstGeom prst="rect">
            <a:avLst/>
          </a:prstGeom>
          <a:noFill/>
        </p:spPr>
        <p:txBody>
          <a:bodyPr wrap="none" rtlCol="0">
            <a:spAutoFit/>
          </a:bodyPr>
          <a:lstStyle/>
          <a:p>
            <a:r>
              <a:rPr kumimoji="1" lang="ja-JP" altLang="en-US" sz="2400"/>
              <a:t>・</a:t>
            </a:r>
            <a:r>
              <a:rPr kumimoji="1" lang="en-US" altLang="ja-JP" sz="2400" dirty="0"/>
              <a:t>A380</a:t>
            </a:r>
            <a:endParaRPr kumimoji="1" lang="ja-JP" altLang="en-US" sz="2400"/>
          </a:p>
        </p:txBody>
      </p:sp>
      <p:sp>
        <p:nvSpPr>
          <p:cNvPr id="9" name="テキスト ボックス 8">
            <a:extLst>
              <a:ext uri="{FF2B5EF4-FFF2-40B4-BE49-F238E27FC236}">
                <a16:creationId xmlns:a16="http://schemas.microsoft.com/office/drawing/2014/main" id="{9255CF87-FBA8-C847-BFF4-90A67CD69711}"/>
              </a:ext>
            </a:extLst>
          </p:cNvPr>
          <p:cNvSpPr txBox="1"/>
          <p:nvPr/>
        </p:nvSpPr>
        <p:spPr>
          <a:xfrm>
            <a:off x="1147386" y="5737067"/>
            <a:ext cx="6186309" cy="646331"/>
          </a:xfrm>
          <a:prstGeom prst="rect">
            <a:avLst/>
          </a:prstGeom>
          <a:noFill/>
        </p:spPr>
        <p:txBody>
          <a:bodyPr wrap="none" rtlCol="0">
            <a:spAutoFit/>
          </a:bodyPr>
          <a:lstStyle/>
          <a:p>
            <a:r>
              <a:rPr kumimoji="1" lang="en-US" altLang="ja-JP" dirty="0"/>
              <a:t>※</a:t>
            </a:r>
            <a:r>
              <a:rPr kumimoji="1" lang="ja-JP" altLang="en-US"/>
              <a:t>日本の航空会社は燃費向上や環境問題への配慮として</a:t>
            </a:r>
            <a:endParaRPr kumimoji="1" lang="en-US" altLang="ja-JP" dirty="0"/>
          </a:p>
          <a:p>
            <a:r>
              <a:rPr kumimoji="1" lang="ja-JP" altLang="en-US"/>
              <a:t>エアバス社製の機体に機体を変更している</a:t>
            </a:r>
          </a:p>
        </p:txBody>
      </p:sp>
    </p:spTree>
    <p:extLst>
      <p:ext uri="{BB962C8B-B14F-4D97-AF65-F5344CB8AC3E}">
        <p14:creationId xmlns:p14="http://schemas.microsoft.com/office/powerpoint/2010/main" val="1284982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DA2581-93A9-9149-85CC-8E8C5C6287C9}"/>
              </a:ext>
            </a:extLst>
          </p:cNvPr>
          <p:cNvSpPr>
            <a:spLocks noGrp="1"/>
          </p:cNvSpPr>
          <p:nvPr>
            <p:ph type="title"/>
          </p:nvPr>
        </p:nvSpPr>
        <p:spPr/>
        <p:txBody>
          <a:bodyPr/>
          <a:lstStyle/>
          <a:p>
            <a:r>
              <a:rPr kumimoji="1" lang="en-US" altLang="ja-JP" dirty="0"/>
              <a:t>Boeing(</a:t>
            </a:r>
            <a:r>
              <a:rPr kumimoji="1" lang="ja-JP" altLang="en-US"/>
              <a:t>ボーイング</a:t>
            </a:r>
            <a:r>
              <a:rPr kumimoji="1" lang="en-US" altLang="ja-JP" dirty="0"/>
              <a:t>)</a:t>
            </a:r>
            <a:endParaRPr kumimoji="1" lang="ja-JP" altLang="en-US"/>
          </a:p>
        </p:txBody>
      </p:sp>
      <p:sp>
        <p:nvSpPr>
          <p:cNvPr id="4" name="コンテンツ プレースホルダー 3">
            <a:extLst>
              <a:ext uri="{FF2B5EF4-FFF2-40B4-BE49-F238E27FC236}">
                <a16:creationId xmlns:a16="http://schemas.microsoft.com/office/drawing/2014/main" id="{70FE4FC0-E778-A04F-97DA-E4E0A70CB575}"/>
              </a:ext>
            </a:extLst>
          </p:cNvPr>
          <p:cNvSpPr>
            <a:spLocks noGrp="1"/>
          </p:cNvSpPr>
          <p:nvPr>
            <p:ph idx="1"/>
          </p:nvPr>
        </p:nvSpPr>
        <p:spPr/>
        <p:txBody>
          <a:bodyPr>
            <a:normAutofit fontScale="85000" lnSpcReduction="20000"/>
          </a:bodyPr>
          <a:lstStyle/>
          <a:p>
            <a:r>
              <a:rPr kumimoji="1" lang="ja-JP" altLang="en-US"/>
              <a:t>航空宇宙産業・軍需産業</a:t>
            </a:r>
            <a:r>
              <a:rPr kumimoji="1" lang="en-US" altLang="ja-JP" dirty="0"/>
              <a:t> </a:t>
            </a:r>
            <a:r>
              <a:rPr kumimoji="1" lang="ja-JP" altLang="en-US"/>
              <a:t>設立</a:t>
            </a:r>
            <a:r>
              <a:rPr kumimoji="1" lang="en-US" altLang="ja-JP" dirty="0"/>
              <a:t>1934</a:t>
            </a:r>
            <a:r>
              <a:rPr kumimoji="1" lang="ja-JP" altLang="en-US"/>
              <a:t>年</a:t>
            </a:r>
            <a:r>
              <a:rPr lang="en-US" altLang="ja-JP" dirty="0"/>
              <a:t> </a:t>
            </a:r>
            <a:r>
              <a:rPr lang="ja-JP" altLang="en-US"/>
              <a:t>本社アメリカ</a:t>
            </a:r>
            <a:r>
              <a:rPr lang="en-US" altLang="ja-JP" dirty="0"/>
              <a:t> </a:t>
            </a:r>
            <a:r>
              <a:rPr lang="ja-JP" altLang="en-US"/>
              <a:t>イリノイ州</a:t>
            </a:r>
            <a:endParaRPr lang="en-US" altLang="ja-JP" dirty="0"/>
          </a:p>
          <a:p>
            <a:pPr marL="0" indent="0">
              <a:buNone/>
            </a:pPr>
            <a:endParaRPr lang="en-US" altLang="ja-JP" dirty="0"/>
          </a:p>
          <a:p>
            <a:r>
              <a:rPr lang="ja-JP" altLang="en-US"/>
              <a:t>ジャンボジェット</a:t>
            </a:r>
            <a:r>
              <a:rPr lang="en-US" altLang="ja-JP" dirty="0"/>
              <a:t>B747(</a:t>
            </a:r>
            <a:r>
              <a:rPr lang="ja-JP" altLang="en-US"/>
              <a:t>エンジン</a:t>
            </a:r>
            <a:r>
              <a:rPr lang="en-US" altLang="ja-JP" dirty="0"/>
              <a:t>4</a:t>
            </a:r>
            <a:r>
              <a:rPr lang="ja-JP" altLang="en-US"/>
              <a:t>機</a:t>
            </a:r>
            <a:r>
              <a:rPr lang="en-US" altLang="ja-JP" dirty="0"/>
              <a:t>)</a:t>
            </a:r>
            <a:r>
              <a:rPr lang="ja-JP" altLang="en-US"/>
              <a:t>→日本にはもうない</a:t>
            </a:r>
            <a:endParaRPr lang="en-US" altLang="ja-JP" dirty="0"/>
          </a:p>
          <a:p>
            <a:pPr marL="0" indent="0">
              <a:buNone/>
            </a:pPr>
            <a:endParaRPr kumimoji="1" lang="en-US" altLang="ja-JP" dirty="0"/>
          </a:p>
          <a:p>
            <a:r>
              <a:rPr kumimoji="1" lang="ja-JP" altLang="en-US"/>
              <a:t>主に使用されている機体</a:t>
            </a:r>
            <a:endParaRPr kumimoji="1" lang="en-US" altLang="ja-JP" dirty="0"/>
          </a:p>
          <a:p>
            <a:pPr marL="0" indent="0">
              <a:buNone/>
            </a:pPr>
            <a:r>
              <a:rPr lang="en-US" altLang="ja-JP" dirty="0">
                <a:solidFill>
                  <a:srgbClr val="FF0000"/>
                </a:solidFill>
              </a:rPr>
              <a:t>B737(</a:t>
            </a:r>
            <a:r>
              <a:rPr lang="ja-JP" altLang="en-US">
                <a:solidFill>
                  <a:srgbClr val="FF0000"/>
                </a:solidFill>
              </a:rPr>
              <a:t>小型機</a:t>
            </a:r>
            <a:r>
              <a:rPr lang="en-US" altLang="ja-JP" dirty="0">
                <a:solidFill>
                  <a:srgbClr val="FF0000"/>
                </a:solidFill>
              </a:rPr>
              <a:t>)(</a:t>
            </a:r>
            <a:r>
              <a:rPr lang="ja-JP" altLang="en-US">
                <a:solidFill>
                  <a:srgbClr val="FF0000"/>
                </a:solidFill>
              </a:rPr>
              <a:t>座席数</a:t>
            </a:r>
            <a:r>
              <a:rPr lang="en-US" altLang="ja-JP" dirty="0">
                <a:solidFill>
                  <a:srgbClr val="FF0000"/>
                </a:solidFill>
              </a:rPr>
              <a:t>200</a:t>
            </a:r>
            <a:r>
              <a:rPr lang="ja-JP" altLang="en-US">
                <a:solidFill>
                  <a:srgbClr val="FF0000"/>
                </a:solidFill>
              </a:rPr>
              <a:t>席程度</a:t>
            </a:r>
            <a:r>
              <a:rPr lang="en-US" altLang="ja-JP" dirty="0">
                <a:solidFill>
                  <a:srgbClr val="FF0000"/>
                </a:solidFill>
              </a:rPr>
              <a:t>)(</a:t>
            </a:r>
            <a:r>
              <a:rPr lang="ja-JP" altLang="en-US">
                <a:solidFill>
                  <a:srgbClr val="FF0000"/>
                </a:solidFill>
              </a:rPr>
              <a:t>通路が一つ</a:t>
            </a:r>
            <a:r>
              <a:rPr lang="en-US" altLang="ja-JP" dirty="0">
                <a:solidFill>
                  <a:srgbClr val="FF0000"/>
                </a:solidFill>
              </a:rPr>
              <a:t>)</a:t>
            </a:r>
          </a:p>
          <a:p>
            <a:pPr marL="0" indent="0">
              <a:buNone/>
            </a:pPr>
            <a:r>
              <a:rPr lang="en-US" altLang="ja-JP" dirty="0"/>
              <a:t>B767(</a:t>
            </a:r>
            <a:r>
              <a:rPr lang="ja-JP" altLang="en-US"/>
              <a:t>中型機</a:t>
            </a:r>
            <a:r>
              <a:rPr lang="en-US" altLang="ja-JP" dirty="0"/>
              <a:t>) (300</a:t>
            </a:r>
            <a:r>
              <a:rPr lang="ja-JP" altLang="en-US"/>
              <a:t>席弱</a:t>
            </a:r>
            <a:r>
              <a:rPr lang="en-US" altLang="ja-JP" dirty="0"/>
              <a:t>)</a:t>
            </a:r>
          </a:p>
          <a:p>
            <a:pPr marL="0" indent="0">
              <a:buNone/>
            </a:pPr>
            <a:r>
              <a:rPr lang="en-US" altLang="ja-JP" dirty="0"/>
              <a:t>B777(</a:t>
            </a:r>
            <a:r>
              <a:rPr lang="ja-JP" altLang="en-US"/>
              <a:t>大型機</a:t>
            </a:r>
            <a:r>
              <a:rPr lang="en-US" altLang="ja-JP" dirty="0"/>
              <a:t>) (500</a:t>
            </a:r>
            <a:r>
              <a:rPr lang="ja-JP" altLang="en-US"/>
              <a:t>席程度</a:t>
            </a:r>
            <a:r>
              <a:rPr lang="en-US" altLang="ja-JP" dirty="0"/>
              <a:t>)</a:t>
            </a:r>
          </a:p>
          <a:p>
            <a:pPr marL="0" indent="0">
              <a:buNone/>
            </a:pPr>
            <a:r>
              <a:rPr lang="en-US" altLang="ja-JP" dirty="0"/>
              <a:t>B787(</a:t>
            </a:r>
            <a:r>
              <a:rPr lang="ja-JP" altLang="en-US"/>
              <a:t>中型機</a:t>
            </a:r>
            <a:r>
              <a:rPr lang="en-US" altLang="ja-JP" dirty="0"/>
              <a:t>)(300</a:t>
            </a:r>
            <a:r>
              <a:rPr lang="ja-JP" altLang="en-US"/>
              <a:t>席程度</a:t>
            </a:r>
            <a:r>
              <a:rPr lang="en-US" altLang="ja-JP" dirty="0"/>
              <a:t>)</a:t>
            </a:r>
            <a:endParaRPr kumimoji="1" lang="en-US" altLang="ja-JP" dirty="0"/>
          </a:p>
          <a:p>
            <a:r>
              <a:rPr kumimoji="1" lang="en-US" altLang="ja-JP" dirty="0"/>
              <a:t>B737MAX</a:t>
            </a:r>
            <a:r>
              <a:rPr kumimoji="1" lang="ja-JP" altLang="en-US"/>
              <a:t>運行停止</a:t>
            </a:r>
            <a:r>
              <a:rPr kumimoji="1" lang="en-US" altLang="ja-JP" dirty="0"/>
              <a:t>(</a:t>
            </a:r>
            <a:r>
              <a:rPr kumimoji="1" lang="ja-JP" altLang="en-US"/>
              <a:t>エチオピア航空、ライオンエアで墜落事故</a:t>
            </a:r>
            <a:r>
              <a:rPr kumimoji="1" lang="en-US" altLang="ja-JP" dirty="0"/>
              <a:t>)</a:t>
            </a:r>
          </a:p>
          <a:p>
            <a:pPr marL="0" indent="0">
              <a:buNone/>
            </a:pPr>
            <a:r>
              <a:rPr kumimoji="1" lang="ja-JP" altLang="en-US"/>
              <a:t>→運行再認可</a:t>
            </a:r>
            <a:endParaRPr kumimoji="1" lang="en-US" altLang="ja-JP" dirty="0"/>
          </a:p>
          <a:p>
            <a:pPr marL="0" indent="0">
              <a:buNone/>
            </a:pPr>
            <a:endParaRPr kumimoji="1" lang="ja-JP" altLang="en-US"/>
          </a:p>
        </p:txBody>
      </p:sp>
      <p:sp>
        <p:nvSpPr>
          <p:cNvPr id="3" name="右中かっこ 2">
            <a:extLst>
              <a:ext uri="{FF2B5EF4-FFF2-40B4-BE49-F238E27FC236}">
                <a16:creationId xmlns:a16="http://schemas.microsoft.com/office/drawing/2014/main" id="{10E5A139-6724-E74D-ABAA-FB32632943EB}"/>
              </a:ext>
            </a:extLst>
          </p:cNvPr>
          <p:cNvSpPr/>
          <p:nvPr/>
        </p:nvSpPr>
        <p:spPr>
          <a:xfrm>
            <a:off x="5029201" y="4129088"/>
            <a:ext cx="114300"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E79651FC-CA38-B04B-A68D-20A698170A3B}"/>
              </a:ext>
            </a:extLst>
          </p:cNvPr>
          <p:cNvSpPr txBox="1"/>
          <p:nvPr/>
        </p:nvSpPr>
        <p:spPr>
          <a:xfrm>
            <a:off x="5167313" y="4401622"/>
            <a:ext cx="1338828" cy="369332"/>
          </a:xfrm>
          <a:prstGeom prst="rect">
            <a:avLst/>
          </a:prstGeom>
          <a:noFill/>
        </p:spPr>
        <p:txBody>
          <a:bodyPr wrap="none" rtlCol="0">
            <a:spAutoFit/>
          </a:bodyPr>
          <a:lstStyle/>
          <a:p>
            <a:r>
              <a:rPr kumimoji="1" lang="ja-JP" altLang="en-US"/>
              <a:t>通路が二つ</a:t>
            </a:r>
          </a:p>
        </p:txBody>
      </p:sp>
    </p:spTree>
    <p:extLst>
      <p:ext uri="{BB962C8B-B14F-4D97-AF65-F5344CB8AC3E}">
        <p14:creationId xmlns:p14="http://schemas.microsoft.com/office/powerpoint/2010/main" val="133836324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42831</TotalTime>
  <Words>3845</Words>
  <Application>Microsoft Office PowerPoint</Application>
  <PresentationFormat>ワイド画面</PresentationFormat>
  <Paragraphs>604</Paragraphs>
  <Slides>45</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45</vt:i4>
      </vt:variant>
    </vt:vector>
  </HeadingPairs>
  <TitlesOfParts>
    <vt:vector size="49" baseType="lpstr">
      <vt:lpstr>游ゴシック</vt:lpstr>
      <vt:lpstr>游ゴシック Light</vt:lpstr>
      <vt:lpstr>Arial</vt:lpstr>
      <vt:lpstr>Office テーマ</vt:lpstr>
      <vt:lpstr>卒業論文</vt:lpstr>
      <vt:lpstr>格安航空会社の中距離路線について</vt:lpstr>
      <vt:lpstr>一章　研究の背景</vt:lpstr>
      <vt:lpstr>二章　航空業界の見取り図</vt:lpstr>
      <vt:lpstr>アライアンス</vt:lpstr>
      <vt:lpstr>アライアンス加盟の意義</vt:lpstr>
      <vt:lpstr>AIRBUS(エアバス)</vt:lpstr>
      <vt:lpstr>エアバス機体</vt:lpstr>
      <vt:lpstr>Boeing(ボーイング)</vt:lpstr>
      <vt:lpstr>ボーイング機体</vt:lpstr>
      <vt:lpstr>2社の違い(機械のエアバスvs人間のボーイング)</vt:lpstr>
      <vt:lpstr>その他及びリージョナルジェットなど</vt:lpstr>
      <vt:lpstr>三章　日本の航空会社(大手)</vt:lpstr>
      <vt:lpstr>日本の大手航空会社II</vt:lpstr>
      <vt:lpstr>その他の日本の主な航空会社</vt:lpstr>
      <vt:lpstr>四章 LCC(Low-Cost-Career)格安航空会社とは</vt:lpstr>
      <vt:lpstr>LCCの使用機材(A320VSB737)</vt:lpstr>
      <vt:lpstr>LCCの安さの秘訣まとめ</vt:lpstr>
      <vt:lpstr>日本のLCCの歴史</vt:lpstr>
      <vt:lpstr>五章 仮説</vt:lpstr>
      <vt:lpstr>業界別平均収益率</vt:lpstr>
      <vt:lpstr>補論</vt:lpstr>
      <vt:lpstr>不安要素の対処</vt:lpstr>
      <vt:lpstr>不安要素の対処2</vt:lpstr>
      <vt:lpstr>仮説</vt:lpstr>
      <vt:lpstr>仮説 考えられるプラス要素(補論)</vt:lpstr>
      <vt:lpstr>アンケート</vt:lpstr>
      <vt:lpstr>アンケート結果(コロナ後の旅行ニーズ)</vt:lpstr>
      <vt:lpstr>アンケート結果(コロナ後の旅行ニーズ)</vt:lpstr>
      <vt:lpstr>アンケート結果(会社の成長の可能性)</vt:lpstr>
      <vt:lpstr>アンケート結果(会社の成長性)</vt:lpstr>
      <vt:lpstr>アンケート(会社の改善点)</vt:lpstr>
      <vt:lpstr>会社の改善点</vt:lpstr>
      <vt:lpstr>アンケート(まとめ)</vt:lpstr>
      <vt:lpstr>財務分析</vt:lpstr>
      <vt:lpstr>財務分析(収益性分析)</vt:lpstr>
      <vt:lpstr>財務分析(安全性分析)</vt:lpstr>
      <vt:lpstr>財務分析(成長分析とその他)</vt:lpstr>
      <vt:lpstr>JALとANA(財務分析)</vt:lpstr>
      <vt:lpstr>スカイマークとPeach(財務分析)</vt:lpstr>
      <vt:lpstr>バニラエア(財務分析)</vt:lpstr>
      <vt:lpstr>他の日本の航空会社の挑戦</vt:lpstr>
      <vt:lpstr>六章 結論</vt:lpstr>
      <vt:lpstr>引用元</vt:lpstr>
      <vt:lpstr>引用元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卒業論文</dc:title>
  <dc:creator>岩崎翔</dc:creator>
  <cp:lastModifiedBy>山嵜 輝</cp:lastModifiedBy>
  <cp:revision>137</cp:revision>
  <dcterms:created xsi:type="dcterms:W3CDTF">2020-10-10T02:21:45Z</dcterms:created>
  <dcterms:modified xsi:type="dcterms:W3CDTF">2021-01-30T06:24:06Z</dcterms:modified>
</cp:coreProperties>
</file>