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2" r:id="rId2"/>
    <p:sldId id="304" r:id="rId3"/>
    <p:sldId id="305" r:id="rId4"/>
    <p:sldId id="306" r:id="rId5"/>
    <p:sldId id="301" r:id="rId6"/>
    <p:sldId id="300" r:id="rId7"/>
    <p:sldId id="307" r:id="rId8"/>
    <p:sldId id="308" r:id="rId9"/>
    <p:sldId id="318" r:id="rId10"/>
    <p:sldId id="319" r:id="rId11"/>
    <p:sldId id="309" r:id="rId12"/>
    <p:sldId id="310" r:id="rId13"/>
    <p:sldId id="311" r:id="rId14"/>
    <p:sldId id="312" r:id="rId15"/>
    <p:sldId id="313" r:id="rId16"/>
    <p:sldId id="314" r:id="rId17"/>
    <p:sldId id="315" r:id="rId18"/>
    <p:sldId id="270" r:id="rId19"/>
    <p:sldId id="273" r:id="rId20"/>
    <p:sldId id="281" r:id="rId21"/>
    <p:sldId id="282" r:id="rId22"/>
    <p:sldId id="283" r:id="rId23"/>
    <p:sldId id="284" r:id="rId24"/>
    <p:sldId id="296" r:id="rId25"/>
    <p:sldId id="297" r:id="rId26"/>
    <p:sldId id="298" r:id="rId27"/>
    <p:sldId id="322" r:id="rId28"/>
    <p:sldId id="292" r:id="rId29"/>
    <p:sldId id="293" r:id="rId30"/>
    <p:sldId id="299" r:id="rId31"/>
    <p:sldId id="320" r:id="rId32"/>
    <p:sldId id="323" r:id="rId33"/>
    <p:sldId id="324" r:id="rId34"/>
    <p:sldId id="326" r:id="rId35"/>
    <p:sldId id="327" r:id="rId36"/>
    <p:sldId id="328" r:id="rId37"/>
    <p:sldId id="330" r:id="rId38"/>
    <p:sldId id="331" r:id="rId39"/>
    <p:sldId id="332" r:id="rId40"/>
    <p:sldId id="333" r:id="rId41"/>
    <p:sldId id="334" r:id="rId42"/>
    <p:sldId id="335" r:id="rId43"/>
    <p:sldId id="336" r:id="rId44"/>
    <p:sldId id="337" r:id="rId45"/>
    <p:sldId id="33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94660"/>
  </p:normalViewPr>
  <p:slideViewPr>
    <p:cSldViewPr snapToGrid="0">
      <p:cViewPr varScale="1">
        <p:scale>
          <a:sx n="67" d="100"/>
          <a:sy n="67"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300233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ja-JP" altLang="en-US"/>
              <a:t>マスター タイトルの書式設定</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141200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77105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ja-JP" altLang="en-US"/>
              <a:t>マスター タイトルの書式設定</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ja-JP" altLang="en-US"/>
              <a:t>マスター テキストの書式設定</a:t>
            </a:r>
          </a:p>
        </p:txBody>
      </p:sp>
      <p:sp>
        <p:nvSpPr>
          <p:cNvPr id="2" name="Date Placeholder 1"/>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79453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616655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28631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332817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169108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87859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357630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15000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261798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ja-JP" altLang="en-US"/>
              <a:t>マスター タイトルの書式設定</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6112D5C-4484-47EF-8D57-390CBAF2C0BB}" type="datetimeFigureOut">
              <a:rPr kumimoji="1" lang="ja-JP" altLang="en-US" smtClean="0"/>
              <a:t>2021/1/30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268382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ja-JP" altLang="en-US"/>
              <a:t>マスター タイトルの書式設定</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885810" y="6041362"/>
            <a:ext cx="976879" cy="365125"/>
          </a:xfrm>
        </p:spPr>
        <p:txBody>
          <a:bodyPr/>
          <a:lstStyle/>
          <a:p>
            <a:fld id="{F6112D5C-4484-47EF-8D57-390CBAF2C0BB}" type="datetimeFigureOut">
              <a:rPr kumimoji="1" lang="ja-JP" altLang="en-US" smtClean="0"/>
              <a:t>2021/1/30</a:t>
            </a:fld>
            <a:endParaRPr kumimoji="1" lang="ja-JP" altLang="en-US"/>
          </a:p>
        </p:txBody>
      </p:sp>
      <p:sp>
        <p:nvSpPr>
          <p:cNvPr id="6" name="Footer Placeholder 5"/>
          <p:cNvSpPr>
            <a:spLocks noGrp="1"/>
          </p:cNvSpPr>
          <p:nvPr>
            <p:ph type="ftr" sz="quarter" idx="11"/>
          </p:nvPr>
        </p:nvSpPr>
        <p:spPr>
          <a:xfrm>
            <a:off x="590396" y="6041362"/>
            <a:ext cx="3295413" cy="365125"/>
          </a:xfrm>
        </p:spPr>
        <p:txBody>
          <a:bodyPr/>
          <a:lstStyle/>
          <a:p>
            <a:endParaRPr kumimoji="1" lang="ja-JP" altLang="en-US"/>
          </a:p>
        </p:txBody>
      </p:sp>
      <p:sp>
        <p:nvSpPr>
          <p:cNvPr id="7" name="Slide Number Placeholder 6"/>
          <p:cNvSpPr>
            <a:spLocks noGrp="1"/>
          </p:cNvSpPr>
          <p:nvPr>
            <p:ph type="sldNum" sz="quarter" idx="12"/>
          </p:nvPr>
        </p:nvSpPr>
        <p:spPr>
          <a:xfrm>
            <a:off x="4862689" y="5915888"/>
            <a:ext cx="1062155" cy="490599"/>
          </a:xfrm>
        </p:spPr>
        <p:txBody>
          <a:body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333906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kumimoji="1" lang="ja-JP" alt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6112D5C-4484-47EF-8D57-390CBAF2C0BB}" type="datetimeFigureOut">
              <a:rPr kumimoji="1" lang="ja-JP" altLang="en-US" smtClean="0"/>
              <a:t>2021/1/30</a:t>
            </a:fld>
            <a:endParaRPr kumimoji="1" lang="ja-JP" alt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F27C0CC-BEDD-4976-BBE0-A95AB223A559}" type="slidenum">
              <a:rPr kumimoji="1" lang="ja-JP" altLang="en-US" smtClean="0"/>
              <a:t>‹#›</a:t>
            </a:fld>
            <a:endParaRPr kumimoji="1" lang="ja-JP" altLang="en-US"/>
          </a:p>
        </p:txBody>
      </p:sp>
    </p:spTree>
    <p:extLst>
      <p:ext uri="{BB962C8B-B14F-4D97-AF65-F5344CB8AC3E}">
        <p14:creationId xmlns:p14="http://schemas.microsoft.com/office/powerpoint/2010/main" val="28865803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kumimoji="1" sz="4000" b="1" kern="1200">
          <a:solidFill>
            <a:srgbClr val="FEFEFE"/>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kumimoji="1"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kumimoji="1"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kumimoji="1"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kumimoji="1" sz="12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1109E-0651-471F-919E-D170AAF4E620}"/>
              </a:ext>
            </a:extLst>
          </p:cNvPr>
          <p:cNvSpPr>
            <a:spLocks noGrp="1"/>
          </p:cNvSpPr>
          <p:nvPr>
            <p:ph type="ctrTitle"/>
          </p:nvPr>
        </p:nvSpPr>
        <p:spPr/>
        <p:txBody>
          <a:bodyPr/>
          <a:lstStyle/>
          <a:p>
            <a:r>
              <a:rPr kumimoji="1" lang="ja-JP" altLang="en-US" dirty="0"/>
              <a:t>卒業論文最終報告</a:t>
            </a:r>
          </a:p>
        </p:txBody>
      </p:sp>
      <p:sp>
        <p:nvSpPr>
          <p:cNvPr id="3" name="字幕 2">
            <a:extLst>
              <a:ext uri="{FF2B5EF4-FFF2-40B4-BE49-F238E27FC236}">
                <a16:creationId xmlns:a16="http://schemas.microsoft.com/office/drawing/2014/main" id="{EF54C891-836E-48B4-A256-6FAA923EEDAE}"/>
              </a:ext>
            </a:extLst>
          </p:cNvPr>
          <p:cNvSpPr>
            <a:spLocks noGrp="1"/>
          </p:cNvSpPr>
          <p:nvPr>
            <p:ph type="subTitle" idx="1"/>
          </p:nvPr>
        </p:nvSpPr>
        <p:spPr/>
        <p:txBody>
          <a:bodyPr/>
          <a:lstStyle/>
          <a:p>
            <a:r>
              <a:rPr kumimoji="1" lang="ja-JP" altLang="en-US" dirty="0"/>
              <a:t>横並び行動バイアスと投資パフォーマンス分析</a:t>
            </a:r>
          </a:p>
        </p:txBody>
      </p:sp>
    </p:spTree>
    <p:extLst>
      <p:ext uri="{BB962C8B-B14F-4D97-AF65-F5344CB8AC3E}">
        <p14:creationId xmlns:p14="http://schemas.microsoft.com/office/powerpoint/2010/main" val="275134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BDCB9-BFD4-4B08-9D07-BD6169BA88ED}"/>
              </a:ext>
            </a:extLst>
          </p:cNvPr>
          <p:cNvSpPr>
            <a:spLocks noGrp="1"/>
          </p:cNvSpPr>
          <p:nvPr>
            <p:ph type="title"/>
          </p:nvPr>
        </p:nvSpPr>
        <p:spPr/>
        <p:txBody>
          <a:bodyPr/>
          <a:lstStyle/>
          <a:p>
            <a:r>
              <a:rPr kumimoji="1" lang="ja-JP" altLang="en-US" dirty="0"/>
              <a:t>仮説</a:t>
            </a:r>
          </a:p>
        </p:txBody>
      </p:sp>
      <p:sp>
        <p:nvSpPr>
          <p:cNvPr id="3" name="コンテンツ プレースホルダー 2">
            <a:extLst>
              <a:ext uri="{FF2B5EF4-FFF2-40B4-BE49-F238E27FC236}">
                <a16:creationId xmlns:a16="http://schemas.microsoft.com/office/drawing/2014/main" id="{BDDB5A2D-904C-4CA0-8858-9281FC130164}"/>
              </a:ext>
            </a:extLst>
          </p:cNvPr>
          <p:cNvSpPr>
            <a:spLocks noGrp="1"/>
          </p:cNvSpPr>
          <p:nvPr>
            <p:ph idx="1"/>
          </p:nvPr>
        </p:nvSpPr>
        <p:spPr>
          <a:xfrm>
            <a:off x="536355" y="2283247"/>
            <a:ext cx="11119288" cy="3636511"/>
          </a:xfrm>
        </p:spPr>
        <p:txBody>
          <a:bodyPr/>
          <a:lstStyle/>
          <a:p>
            <a:r>
              <a:rPr kumimoji="1" lang="ja-JP" altLang="en-US" sz="2000" dirty="0"/>
              <a:t>仮説：</a:t>
            </a:r>
            <a:r>
              <a:rPr kumimoji="1" lang="ja-JP" altLang="en-US" sz="2000" dirty="0">
                <a:highlight>
                  <a:srgbClr val="800080"/>
                </a:highlight>
              </a:rPr>
              <a:t>横並び行動バイアスの強い投資家は、市場ベンチマークよりも良いパフォーマンスを発揮することができない</a:t>
            </a:r>
            <a:endParaRPr kumimoji="1" lang="en-US" altLang="ja-JP" sz="2000" dirty="0">
              <a:highlight>
                <a:srgbClr val="800080"/>
              </a:highlight>
            </a:endParaRPr>
          </a:p>
          <a:p>
            <a:pPr marL="0" indent="0">
              <a:buNone/>
            </a:pPr>
            <a:r>
              <a:rPr kumimoji="1" lang="ja-JP" altLang="en-US" dirty="0"/>
              <a:t>→今回は横並び行動の強い投資家＝銘柄選択において、「月次売買代金上位</a:t>
            </a:r>
            <a:r>
              <a:rPr kumimoji="1" lang="en-US" altLang="ja-JP" dirty="0"/>
              <a:t>3</a:t>
            </a:r>
            <a:r>
              <a:rPr kumimoji="1" lang="ja-JP" altLang="en-US" dirty="0"/>
              <a:t>銘柄（以下、売買代金上位指数とする）」を選択する投資家となる</a:t>
            </a:r>
            <a:endParaRPr kumimoji="1" lang="en-US" altLang="ja-JP" dirty="0"/>
          </a:p>
          <a:p>
            <a:pPr marL="0" indent="0">
              <a:buNone/>
            </a:pPr>
            <a:endParaRPr kumimoji="1" lang="en-US" altLang="ja-JP" dirty="0"/>
          </a:p>
          <a:p>
            <a:pPr marL="0" indent="0">
              <a:buNone/>
            </a:pPr>
            <a:r>
              <a:rPr kumimoji="1" lang="ja-JP" altLang="en-US" dirty="0"/>
              <a:t>仮説が支持される条件：市場ベンチマークと同等、もしくはそれ以上のパフォーマンスを発揮するポートフォリオの構成に、売買代金上位指数が含まれていないこと</a:t>
            </a:r>
            <a:endParaRPr lang="en-US" altLang="ja-JP" dirty="0"/>
          </a:p>
          <a:p>
            <a:pPr marL="0" indent="0">
              <a:buNone/>
            </a:pPr>
            <a:r>
              <a:rPr kumimoji="1" lang="ja-JP" altLang="en-US" dirty="0"/>
              <a:t>→許容できるリスクをいくつか設定し、それぞれで最も投資効率（シャープ比）が良い組み合わせを検討することで判断する。</a:t>
            </a: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84835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C96369-1D85-4A9C-AF80-4872E2E8082B}"/>
              </a:ext>
            </a:extLst>
          </p:cNvPr>
          <p:cNvSpPr>
            <a:spLocks noGrp="1"/>
          </p:cNvSpPr>
          <p:nvPr>
            <p:ph type="title"/>
          </p:nvPr>
        </p:nvSpPr>
        <p:spPr/>
        <p:txBody>
          <a:bodyPr/>
          <a:lstStyle/>
          <a:p>
            <a:r>
              <a:rPr kumimoji="1" lang="ja-JP" altLang="en-US" dirty="0"/>
              <a:t>本研究で使用するデータ</a:t>
            </a:r>
          </a:p>
        </p:txBody>
      </p:sp>
      <p:sp>
        <p:nvSpPr>
          <p:cNvPr id="3" name="コンテンツ プレースホルダー 2">
            <a:extLst>
              <a:ext uri="{FF2B5EF4-FFF2-40B4-BE49-F238E27FC236}">
                <a16:creationId xmlns:a16="http://schemas.microsoft.com/office/drawing/2014/main" id="{9A951F99-683B-4D5E-80C4-32499D6E0F45}"/>
              </a:ext>
            </a:extLst>
          </p:cNvPr>
          <p:cNvSpPr>
            <a:spLocks noGrp="1"/>
          </p:cNvSpPr>
          <p:nvPr>
            <p:ph idx="1"/>
          </p:nvPr>
        </p:nvSpPr>
        <p:spPr>
          <a:xfrm>
            <a:off x="818712" y="2222287"/>
            <a:ext cx="10554574" cy="4072187"/>
          </a:xfrm>
        </p:spPr>
        <p:txBody>
          <a:bodyPr>
            <a:normAutofit/>
          </a:bodyPr>
          <a:lstStyle/>
          <a:p>
            <a:r>
              <a:rPr kumimoji="1" lang="ja-JP" altLang="en-US" dirty="0"/>
              <a:t>シミュレーションに際して収集すべきデータは下記。</a:t>
            </a:r>
            <a:endParaRPr kumimoji="1" lang="en-US" altLang="ja-JP" dirty="0"/>
          </a:p>
          <a:p>
            <a:pPr marL="0" indent="0">
              <a:buNone/>
            </a:pPr>
            <a:r>
              <a:rPr kumimoji="1" lang="ja-JP" altLang="en-US" dirty="0"/>
              <a:t>・分析対象：月次売買代金上位</a:t>
            </a:r>
            <a:r>
              <a:rPr kumimoji="1" lang="en-US" altLang="ja-JP" dirty="0"/>
              <a:t>3</a:t>
            </a:r>
            <a:r>
              <a:rPr kumimoji="1" lang="ja-JP" altLang="en-US" dirty="0"/>
              <a:t>銘柄の収益率</a:t>
            </a:r>
            <a:endParaRPr kumimoji="1" lang="en-US" altLang="ja-JP" dirty="0"/>
          </a:p>
          <a:p>
            <a:pPr marL="0" indent="0">
              <a:buNone/>
            </a:pPr>
            <a:r>
              <a:rPr kumimoji="1" lang="ja-JP" altLang="en-US" dirty="0"/>
              <a:t>その他に、比較として下記の指数、数値を使用する。（集計期間：</a:t>
            </a:r>
            <a:r>
              <a:rPr kumimoji="1" lang="en-US" altLang="ja-JP" dirty="0"/>
              <a:t>2000/12~2020/11</a:t>
            </a:r>
            <a:r>
              <a:rPr kumimoji="1" lang="ja-JP" altLang="en-US" dirty="0"/>
              <a:t>）</a:t>
            </a:r>
            <a:endParaRPr kumimoji="1" lang="en-US" altLang="ja-JP" dirty="0"/>
          </a:p>
          <a:p>
            <a:pPr marL="0" indent="0">
              <a:buNone/>
            </a:pPr>
            <a:r>
              <a:rPr kumimoji="1" lang="ja-JP" altLang="en-US" dirty="0"/>
              <a:t>・東証株価指数（以下</a:t>
            </a:r>
            <a:r>
              <a:rPr kumimoji="1" lang="en-US" altLang="ja-JP" dirty="0"/>
              <a:t>TOPIX</a:t>
            </a:r>
            <a:r>
              <a:rPr kumimoji="1" lang="ja-JP" altLang="en-US" dirty="0"/>
              <a:t>）（マーケットのリターン。ベンチマークとして使用）</a:t>
            </a:r>
            <a:endParaRPr kumimoji="1" lang="en-US" altLang="ja-JP" dirty="0"/>
          </a:p>
          <a:p>
            <a:pPr marL="0" indent="0">
              <a:buNone/>
            </a:pPr>
            <a:r>
              <a:rPr kumimoji="1" lang="ja-JP" altLang="en-US" dirty="0"/>
              <a:t>・</a:t>
            </a:r>
            <a:r>
              <a:rPr kumimoji="1" lang="en-US" altLang="ja-JP" dirty="0"/>
              <a:t>TOPIX 100</a:t>
            </a:r>
            <a:r>
              <a:rPr kumimoji="1" lang="ja-JP" altLang="en-US" dirty="0"/>
              <a:t>（大型株）</a:t>
            </a:r>
          </a:p>
          <a:p>
            <a:pPr marL="0" indent="0">
              <a:buNone/>
            </a:pPr>
            <a:r>
              <a:rPr kumimoji="1" lang="ja-JP" altLang="en-US" dirty="0"/>
              <a:t>・</a:t>
            </a:r>
            <a:r>
              <a:rPr kumimoji="1" lang="en-US" altLang="ja-JP" dirty="0"/>
              <a:t>TOPIX small</a:t>
            </a:r>
            <a:r>
              <a:rPr kumimoji="1" lang="ja-JP" altLang="en-US" dirty="0"/>
              <a:t>（小型株）</a:t>
            </a:r>
            <a:endParaRPr kumimoji="1" lang="en-US" altLang="ja-JP" dirty="0"/>
          </a:p>
          <a:p>
            <a:pPr marL="0" indent="0">
              <a:buNone/>
            </a:pPr>
            <a:r>
              <a:rPr kumimoji="1" lang="ja-JP" altLang="en-US" dirty="0"/>
              <a:t>・日経バリュー及び</a:t>
            </a:r>
            <a:r>
              <a:rPr kumimoji="1" lang="en-US" altLang="ja-JP" dirty="0"/>
              <a:t>TOPIX </a:t>
            </a:r>
            <a:r>
              <a:rPr kumimoji="1" lang="ja-JP" altLang="en-US" dirty="0"/>
              <a:t>バリュー</a:t>
            </a:r>
            <a:endParaRPr kumimoji="1" lang="en-US" altLang="ja-JP" dirty="0"/>
          </a:p>
          <a:p>
            <a:pPr marL="0" indent="0">
              <a:buNone/>
            </a:pPr>
            <a:r>
              <a:rPr kumimoji="1" lang="ja-JP" altLang="en-US" dirty="0"/>
              <a:t>・日経グロース及び</a:t>
            </a:r>
            <a:r>
              <a:rPr kumimoji="1" lang="en-US" altLang="ja-JP" dirty="0"/>
              <a:t>TOPIX </a:t>
            </a:r>
            <a:r>
              <a:rPr kumimoji="1" lang="ja-JP" altLang="en-US" dirty="0"/>
              <a:t>グロース</a:t>
            </a:r>
            <a:endParaRPr kumimoji="1" lang="en-US" altLang="ja-JP" dirty="0"/>
          </a:p>
        </p:txBody>
      </p:sp>
    </p:spTree>
    <p:extLst>
      <p:ext uri="{BB962C8B-B14F-4D97-AF65-F5344CB8AC3E}">
        <p14:creationId xmlns:p14="http://schemas.microsoft.com/office/powerpoint/2010/main" val="4276082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F18DB-1CF8-4473-8EF6-8DC184C948A7}"/>
              </a:ext>
            </a:extLst>
          </p:cNvPr>
          <p:cNvSpPr>
            <a:spLocks noGrp="1"/>
          </p:cNvSpPr>
          <p:nvPr>
            <p:ph type="title"/>
          </p:nvPr>
        </p:nvSpPr>
        <p:spPr/>
        <p:txBody>
          <a:bodyPr/>
          <a:lstStyle/>
          <a:p>
            <a:r>
              <a:rPr kumimoji="1" lang="ja-JP" altLang="en-US" dirty="0"/>
              <a:t>各指数、数値の説明①</a:t>
            </a:r>
          </a:p>
        </p:txBody>
      </p:sp>
      <p:sp>
        <p:nvSpPr>
          <p:cNvPr id="3" name="コンテンツ プレースホルダー 2">
            <a:extLst>
              <a:ext uri="{FF2B5EF4-FFF2-40B4-BE49-F238E27FC236}">
                <a16:creationId xmlns:a16="http://schemas.microsoft.com/office/drawing/2014/main" id="{35A6FB25-F615-4A14-9370-1E6731285009}"/>
              </a:ext>
            </a:extLst>
          </p:cNvPr>
          <p:cNvSpPr>
            <a:spLocks noGrp="1"/>
          </p:cNvSpPr>
          <p:nvPr>
            <p:ph idx="1"/>
          </p:nvPr>
        </p:nvSpPr>
        <p:spPr/>
        <p:txBody>
          <a:bodyPr/>
          <a:lstStyle/>
          <a:p>
            <a:r>
              <a:rPr kumimoji="1" lang="en-US" altLang="ja-JP" sz="2000" dirty="0"/>
              <a:t>TOPIX</a:t>
            </a:r>
            <a:r>
              <a:rPr kumimoji="1" lang="ja-JP" altLang="en-US" sz="2000" dirty="0"/>
              <a:t>（</a:t>
            </a:r>
            <a:r>
              <a:rPr kumimoji="1" lang="en-US" altLang="ja-JP" sz="2000" dirty="0"/>
              <a:t>Tokyo Stock Price Index</a:t>
            </a:r>
            <a:r>
              <a:rPr kumimoji="1" lang="ja-JP" altLang="en-US" sz="2000" dirty="0"/>
              <a:t>）</a:t>
            </a:r>
            <a:endParaRPr kumimoji="1" lang="en-US" altLang="ja-JP" sz="2000" dirty="0"/>
          </a:p>
          <a:p>
            <a:pPr marL="0" indent="0">
              <a:buNone/>
            </a:pPr>
            <a:r>
              <a:rPr kumimoji="1" lang="ja-JP" altLang="en-US" sz="2000" dirty="0"/>
              <a:t>東証一部の全銘柄の時価総額を基準時価総額で割って計算した値。</a:t>
            </a:r>
            <a:endParaRPr kumimoji="1" lang="en-US" altLang="ja-JP" sz="2000" dirty="0"/>
          </a:p>
          <a:p>
            <a:pPr marL="0" indent="0">
              <a:buNone/>
            </a:pPr>
            <a:r>
              <a:rPr kumimoji="1" lang="en-US" altLang="ja-JP" sz="2000" dirty="0"/>
              <a:t>1968</a:t>
            </a:r>
            <a:r>
              <a:rPr kumimoji="1" lang="ja-JP" altLang="en-US" sz="2000" dirty="0"/>
              <a:t>年</a:t>
            </a:r>
            <a:r>
              <a:rPr kumimoji="1" lang="en-US" altLang="ja-JP" sz="2000" dirty="0"/>
              <a:t>1</a:t>
            </a:r>
            <a:r>
              <a:rPr kumimoji="1" lang="ja-JP" altLang="en-US" sz="2000" dirty="0"/>
              <a:t>月</a:t>
            </a:r>
            <a:r>
              <a:rPr kumimoji="1" lang="en-US" altLang="ja-JP" sz="2000" dirty="0"/>
              <a:t>4</a:t>
            </a:r>
            <a:r>
              <a:rPr kumimoji="1" lang="ja-JP" altLang="en-US" sz="2000" dirty="0"/>
              <a:t>日の時価総額を</a:t>
            </a:r>
            <a:r>
              <a:rPr kumimoji="1" lang="en-US" altLang="ja-JP" sz="2000" dirty="0"/>
              <a:t>100</a:t>
            </a:r>
            <a:r>
              <a:rPr kumimoji="1" lang="ja-JP" altLang="en-US" sz="2000" dirty="0"/>
              <a:t>ポイントとし、</a:t>
            </a:r>
            <a:endParaRPr kumimoji="1" lang="en-US" altLang="ja-JP" sz="2000" dirty="0"/>
          </a:p>
          <a:p>
            <a:pPr marL="0" indent="0">
              <a:buNone/>
            </a:pPr>
            <a:r>
              <a:rPr kumimoji="1" lang="ja-JP" altLang="en-US" sz="2000" dirty="0"/>
              <a:t>現時点の時価総額がどのくらい増減したかを表す時価総額加重方式で算出している。 </a:t>
            </a:r>
            <a:endParaRPr kumimoji="1" lang="en-US" altLang="ja-JP" sz="2000" dirty="0"/>
          </a:p>
          <a:p>
            <a:pPr marL="0" indent="0">
              <a:buNone/>
            </a:pPr>
            <a:r>
              <a:rPr kumimoji="1" lang="ja-JP" altLang="en-US" sz="2000" dirty="0"/>
              <a:t>計算式：算出時点の構成銘柄の時価総額／基準時価総額</a:t>
            </a:r>
            <a:r>
              <a:rPr kumimoji="1" lang="en-US" altLang="ja-JP" sz="2000" dirty="0"/>
              <a:t>×100</a:t>
            </a:r>
          </a:p>
        </p:txBody>
      </p:sp>
    </p:spTree>
    <p:extLst>
      <p:ext uri="{BB962C8B-B14F-4D97-AF65-F5344CB8AC3E}">
        <p14:creationId xmlns:p14="http://schemas.microsoft.com/office/powerpoint/2010/main" val="10692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3037E-5D78-415A-9A48-5F822495AA08}"/>
              </a:ext>
            </a:extLst>
          </p:cNvPr>
          <p:cNvSpPr>
            <a:spLocks noGrp="1"/>
          </p:cNvSpPr>
          <p:nvPr>
            <p:ph type="title"/>
          </p:nvPr>
        </p:nvSpPr>
        <p:spPr/>
        <p:txBody>
          <a:bodyPr/>
          <a:lstStyle/>
          <a:p>
            <a:r>
              <a:rPr kumimoji="1" lang="ja-JP" altLang="en-US" dirty="0"/>
              <a:t>各指数、数値の説明②</a:t>
            </a:r>
          </a:p>
        </p:txBody>
      </p:sp>
      <p:sp>
        <p:nvSpPr>
          <p:cNvPr id="3" name="コンテンツ プレースホルダー 2">
            <a:extLst>
              <a:ext uri="{FF2B5EF4-FFF2-40B4-BE49-F238E27FC236}">
                <a16:creationId xmlns:a16="http://schemas.microsoft.com/office/drawing/2014/main" id="{530DCC21-1CC4-4F77-B45B-9FDEF6545C61}"/>
              </a:ext>
            </a:extLst>
          </p:cNvPr>
          <p:cNvSpPr>
            <a:spLocks noGrp="1"/>
          </p:cNvSpPr>
          <p:nvPr>
            <p:ph idx="1"/>
          </p:nvPr>
        </p:nvSpPr>
        <p:spPr>
          <a:xfrm>
            <a:off x="818712" y="2222287"/>
            <a:ext cx="10554574" cy="4082820"/>
          </a:xfrm>
        </p:spPr>
        <p:txBody>
          <a:bodyPr>
            <a:normAutofit/>
          </a:bodyPr>
          <a:lstStyle/>
          <a:p>
            <a:r>
              <a:rPr kumimoji="1" lang="en-US" altLang="ja-JP" dirty="0"/>
              <a:t>TOPIX Large</a:t>
            </a:r>
            <a:r>
              <a:rPr kumimoji="1" lang="ja-JP" altLang="en-US" dirty="0"/>
              <a:t>（大型株指数）</a:t>
            </a:r>
            <a:endParaRPr kumimoji="1" lang="en-US" altLang="ja-JP" dirty="0"/>
          </a:p>
          <a:p>
            <a:pPr marL="0" indent="0">
              <a:buNone/>
            </a:pPr>
            <a:r>
              <a:rPr kumimoji="1" lang="ja-JP" altLang="en-US" dirty="0"/>
              <a:t>東証市場第一部銘柄の中から、時価総額及び流動性の高い</a:t>
            </a:r>
            <a:r>
              <a:rPr kumimoji="1" lang="en-US" altLang="ja-JP" dirty="0"/>
              <a:t>100</a:t>
            </a:r>
            <a:r>
              <a:rPr kumimoji="1" lang="ja-JP" altLang="en-US" dirty="0"/>
              <a:t>銘柄で構成される大型指数。</a:t>
            </a:r>
            <a:endParaRPr kumimoji="1" lang="en-US" altLang="ja-JP" dirty="0"/>
          </a:p>
          <a:p>
            <a:pPr marL="0" indent="0">
              <a:buNone/>
            </a:pPr>
            <a:r>
              <a:rPr kumimoji="1" lang="ja-JP" altLang="en-US" dirty="0"/>
              <a:t>東証市場第一部時価総額の約</a:t>
            </a:r>
            <a:r>
              <a:rPr kumimoji="1" lang="en-US" altLang="ja-JP" dirty="0"/>
              <a:t>60</a:t>
            </a:r>
            <a:r>
              <a:rPr kumimoji="1" lang="ja-JP" altLang="en-US" dirty="0"/>
              <a:t>パーセントを占める。</a:t>
            </a:r>
            <a:endParaRPr kumimoji="1" lang="en-US" altLang="ja-JP" dirty="0"/>
          </a:p>
          <a:p>
            <a:pPr marL="0" indent="0">
              <a:buNone/>
            </a:pPr>
            <a:r>
              <a:rPr kumimoji="1" lang="en-US" altLang="ja-JP" dirty="0"/>
              <a:t>TOPIX100</a:t>
            </a:r>
            <a:r>
              <a:rPr kumimoji="1" lang="ja-JP" altLang="en-US" dirty="0"/>
              <a:t>構成銘柄は</a:t>
            </a:r>
            <a:r>
              <a:rPr kumimoji="1" lang="en-US" altLang="ja-JP" dirty="0"/>
              <a:t>Core30</a:t>
            </a:r>
            <a:r>
              <a:rPr kumimoji="1" lang="ja-JP" altLang="en-US" dirty="0"/>
              <a:t>構成銘柄と</a:t>
            </a:r>
            <a:r>
              <a:rPr kumimoji="1" lang="en-US" altLang="ja-JP" dirty="0"/>
              <a:t>Large70</a:t>
            </a:r>
            <a:r>
              <a:rPr kumimoji="1" lang="ja-JP" altLang="en-US" dirty="0"/>
              <a:t>構成銘柄を合計した</a:t>
            </a:r>
            <a:r>
              <a:rPr kumimoji="1" lang="en-US" altLang="ja-JP" dirty="0"/>
              <a:t>100</a:t>
            </a:r>
            <a:r>
              <a:rPr kumimoji="1" lang="ja-JP" altLang="en-US" dirty="0"/>
              <a:t>銘柄により構成。</a:t>
            </a:r>
            <a:endParaRPr kumimoji="1" lang="en-US" altLang="ja-JP" dirty="0"/>
          </a:p>
          <a:p>
            <a:pPr marL="0" indent="0">
              <a:buNone/>
            </a:pPr>
            <a:r>
              <a:rPr kumimoji="1" lang="en-US" altLang="ja-JP" dirty="0"/>
              <a:t>1998</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日を</a:t>
            </a:r>
            <a:r>
              <a:rPr kumimoji="1" lang="en-US" altLang="ja-JP" dirty="0"/>
              <a:t>1000</a:t>
            </a:r>
            <a:r>
              <a:rPr kumimoji="1" lang="ja-JP" altLang="en-US" dirty="0"/>
              <a:t>ポイントとして算出。</a:t>
            </a:r>
            <a:endParaRPr kumimoji="1" lang="en-US" altLang="ja-JP" dirty="0"/>
          </a:p>
          <a:p>
            <a:r>
              <a:rPr kumimoji="1" lang="en-US" altLang="ja-JP" dirty="0"/>
              <a:t>TOPIX</a:t>
            </a:r>
            <a:r>
              <a:rPr lang="ja-JP" altLang="en-US" dirty="0"/>
              <a:t> </a:t>
            </a:r>
            <a:r>
              <a:rPr lang="en-US" altLang="ja-JP" dirty="0"/>
              <a:t>Small</a:t>
            </a:r>
            <a:r>
              <a:rPr lang="ja-JP" altLang="en-US" dirty="0"/>
              <a:t>（小型株指数）</a:t>
            </a:r>
            <a:endParaRPr lang="en-US" altLang="ja-JP" dirty="0"/>
          </a:p>
          <a:p>
            <a:pPr marL="0" indent="0">
              <a:buNone/>
            </a:pPr>
            <a:r>
              <a:rPr kumimoji="1" lang="ja-JP" altLang="en-US" dirty="0"/>
              <a:t>東証市場第一部銘柄の中から、</a:t>
            </a:r>
            <a:r>
              <a:rPr kumimoji="1" lang="en-US" altLang="ja-JP" dirty="0"/>
              <a:t>TOPIX500</a:t>
            </a:r>
            <a:r>
              <a:rPr kumimoji="1" lang="ja-JP" altLang="en-US" dirty="0"/>
              <a:t>（大型、中型株指数）構成銘柄及び指数算出対象外銘柄に含まれない全銘柄から構成される指数。東証市場第一部時価総額の約</a:t>
            </a:r>
            <a:r>
              <a:rPr kumimoji="1" lang="en-US" altLang="ja-JP" dirty="0"/>
              <a:t>10</a:t>
            </a:r>
            <a:r>
              <a:rPr kumimoji="1" lang="ja-JP" altLang="en-US" dirty="0"/>
              <a:t>パーセント弱を占める。</a:t>
            </a:r>
            <a:endParaRPr lang="en-US" altLang="ja-JP" dirty="0"/>
          </a:p>
          <a:p>
            <a:pPr marL="0" indent="0">
              <a:buNone/>
            </a:pPr>
            <a:r>
              <a:rPr kumimoji="1" lang="en-US" altLang="ja-JP" dirty="0"/>
              <a:t>1998</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日を</a:t>
            </a:r>
            <a:r>
              <a:rPr kumimoji="1" lang="en-US" altLang="ja-JP" dirty="0"/>
              <a:t>1000</a:t>
            </a:r>
            <a:r>
              <a:rPr kumimoji="1" lang="ja-JP" altLang="en-US" dirty="0"/>
              <a:t>ポイントとして算出。</a:t>
            </a:r>
            <a:endParaRPr kumimoji="1" lang="en-US" altLang="ja-JP" dirty="0"/>
          </a:p>
          <a:p>
            <a:endParaRPr kumimoji="1" lang="ja-JP" altLang="en-US" dirty="0"/>
          </a:p>
        </p:txBody>
      </p:sp>
    </p:spTree>
    <p:extLst>
      <p:ext uri="{BB962C8B-B14F-4D97-AF65-F5344CB8AC3E}">
        <p14:creationId xmlns:p14="http://schemas.microsoft.com/office/powerpoint/2010/main" val="3704252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3E009D-FC03-4B3C-B746-E4D8227F0D6B}"/>
              </a:ext>
            </a:extLst>
          </p:cNvPr>
          <p:cNvSpPr>
            <a:spLocks noGrp="1"/>
          </p:cNvSpPr>
          <p:nvPr>
            <p:ph type="title"/>
          </p:nvPr>
        </p:nvSpPr>
        <p:spPr/>
        <p:txBody>
          <a:bodyPr/>
          <a:lstStyle/>
          <a:p>
            <a:r>
              <a:rPr kumimoji="1" lang="ja-JP" altLang="en-US" dirty="0"/>
              <a:t>各指数、数値の説明③</a:t>
            </a:r>
          </a:p>
        </p:txBody>
      </p:sp>
      <p:pic>
        <p:nvPicPr>
          <p:cNvPr id="5" name="コンテンツ プレースホルダー 4">
            <a:extLst>
              <a:ext uri="{FF2B5EF4-FFF2-40B4-BE49-F238E27FC236}">
                <a16:creationId xmlns:a16="http://schemas.microsoft.com/office/drawing/2014/main" id="{DA588675-0445-422E-9431-C0208356937A}"/>
              </a:ext>
            </a:extLst>
          </p:cNvPr>
          <p:cNvPicPr>
            <a:picLocks noGrp="1" noChangeAspect="1"/>
          </p:cNvPicPr>
          <p:nvPr>
            <p:ph idx="1"/>
          </p:nvPr>
        </p:nvPicPr>
        <p:blipFill rotWithShape="1">
          <a:blip r:embed="rId2"/>
          <a:srcRect l="17056" t="26304" r="40681" b="26044"/>
          <a:stretch/>
        </p:blipFill>
        <p:spPr>
          <a:xfrm>
            <a:off x="4379875" y="1903229"/>
            <a:ext cx="7812125" cy="4954772"/>
          </a:xfrm>
        </p:spPr>
      </p:pic>
      <p:sp>
        <p:nvSpPr>
          <p:cNvPr id="7" name="テキスト ボックス 6">
            <a:extLst>
              <a:ext uri="{FF2B5EF4-FFF2-40B4-BE49-F238E27FC236}">
                <a16:creationId xmlns:a16="http://schemas.microsoft.com/office/drawing/2014/main" id="{1D886423-9AEE-4F92-9D93-237F3E927502}"/>
              </a:ext>
            </a:extLst>
          </p:cNvPr>
          <p:cNvSpPr txBox="1"/>
          <p:nvPr/>
        </p:nvSpPr>
        <p:spPr>
          <a:xfrm>
            <a:off x="0" y="2349795"/>
            <a:ext cx="4572000" cy="3693319"/>
          </a:xfrm>
          <a:prstGeom prst="rect">
            <a:avLst/>
          </a:prstGeom>
          <a:noFill/>
        </p:spPr>
        <p:txBody>
          <a:bodyPr wrap="square" rtlCol="0">
            <a:spAutoFit/>
          </a:bodyPr>
          <a:lstStyle/>
          <a:p>
            <a:r>
              <a:rPr kumimoji="1" lang="ja-JP" altLang="en-US" dirty="0"/>
              <a:t>◎</a:t>
            </a:r>
            <a:r>
              <a:rPr kumimoji="1" lang="en-US" altLang="ja-JP" dirty="0"/>
              <a:t>TOPIX100 </a:t>
            </a:r>
          </a:p>
          <a:p>
            <a:r>
              <a:rPr kumimoji="1" lang="en-US" altLang="ja-JP" dirty="0"/>
              <a:t>=TOPIX</a:t>
            </a:r>
            <a:r>
              <a:rPr kumimoji="1" lang="ja-JP" altLang="en-US" dirty="0"/>
              <a:t> </a:t>
            </a:r>
            <a:r>
              <a:rPr kumimoji="1" lang="en-US" altLang="ja-JP" dirty="0"/>
              <a:t>Core30</a:t>
            </a:r>
            <a:r>
              <a:rPr kumimoji="1" lang="ja-JP" altLang="en-US" dirty="0"/>
              <a:t>銘柄</a:t>
            </a:r>
            <a:r>
              <a:rPr kumimoji="1" lang="en-US" altLang="ja-JP" dirty="0"/>
              <a:t>+TOPIX</a:t>
            </a:r>
            <a:r>
              <a:rPr kumimoji="1" lang="ja-JP" altLang="en-US" dirty="0"/>
              <a:t> </a:t>
            </a:r>
            <a:r>
              <a:rPr kumimoji="1" lang="en-US" altLang="ja-JP" dirty="0"/>
              <a:t>Large70</a:t>
            </a:r>
            <a:r>
              <a:rPr kumimoji="1" lang="ja-JP" altLang="en-US" dirty="0"/>
              <a:t>銘柄</a:t>
            </a:r>
            <a:endParaRPr kumimoji="1" lang="en-US" altLang="ja-JP" dirty="0"/>
          </a:p>
          <a:p>
            <a:endParaRPr kumimoji="1" lang="en-US" altLang="ja-JP" dirty="0"/>
          </a:p>
          <a:p>
            <a:r>
              <a:rPr kumimoji="1" lang="ja-JP" altLang="en-US" dirty="0"/>
              <a:t>◎</a:t>
            </a:r>
            <a:r>
              <a:rPr kumimoji="1" lang="en-US" altLang="ja-JP" dirty="0"/>
              <a:t>TOPIX Small</a:t>
            </a:r>
          </a:p>
          <a:p>
            <a:r>
              <a:rPr kumimoji="1" lang="en-US" altLang="ja-JP" dirty="0"/>
              <a:t>=TOPIX</a:t>
            </a:r>
            <a:r>
              <a:rPr kumimoji="1" lang="ja-JP" altLang="en-US" dirty="0"/>
              <a:t>銘柄</a:t>
            </a:r>
            <a:r>
              <a:rPr kumimoji="1" lang="en-US" altLang="ja-JP" dirty="0"/>
              <a:t>-TOPIX500</a:t>
            </a:r>
            <a:r>
              <a:rPr kumimoji="1" lang="ja-JP" altLang="en-US" dirty="0"/>
              <a:t>銘柄</a:t>
            </a:r>
            <a:endParaRPr kumimoji="1" lang="en-US" altLang="ja-JP" dirty="0"/>
          </a:p>
          <a:p>
            <a:endParaRPr kumimoji="1" lang="en-US" altLang="ja-JP" dirty="0"/>
          </a:p>
          <a:p>
            <a:r>
              <a:rPr kumimoji="1" lang="ja-JP" altLang="en-US" dirty="0"/>
              <a:t>それぞれの指数に</a:t>
            </a:r>
            <a:endParaRPr kumimoji="1" lang="en-US" altLang="ja-JP" dirty="0"/>
          </a:p>
          <a:p>
            <a:r>
              <a:rPr kumimoji="1" lang="ja-JP" altLang="en-US" dirty="0"/>
              <a:t>・直近 </a:t>
            </a:r>
            <a:r>
              <a:rPr kumimoji="1" lang="en-US" altLang="ja-JP" dirty="0"/>
              <a:t>3 </a:t>
            </a:r>
            <a:r>
              <a:rPr kumimoji="1" lang="ja-JP" altLang="en-US" dirty="0"/>
              <a:t>年間の売買代金合計額の順位</a:t>
            </a:r>
            <a:endParaRPr kumimoji="1" lang="en-US" altLang="ja-JP" dirty="0"/>
          </a:p>
          <a:p>
            <a:r>
              <a:rPr kumimoji="1" lang="ja-JP" altLang="en-US" dirty="0"/>
              <a:t>・時価総額順位</a:t>
            </a:r>
            <a:endParaRPr kumimoji="1" lang="en-US" altLang="ja-JP" dirty="0"/>
          </a:p>
          <a:p>
            <a:r>
              <a:rPr kumimoji="1" lang="ja-JP" altLang="en-US" dirty="0"/>
              <a:t>の基準が設定され、時価総額順に採用。</a:t>
            </a:r>
            <a:endParaRPr kumimoji="1" lang="en-US" altLang="ja-JP" dirty="0"/>
          </a:p>
          <a:p>
            <a:endParaRPr kumimoji="1" lang="en-US" altLang="ja-JP" dirty="0"/>
          </a:p>
          <a:p>
            <a:r>
              <a:rPr kumimoji="1" lang="ja-JP" altLang="en-US" dirty="0"/>
              <a:t>参考：</a:t>
            </a:r>
            <a:r>
              <a:rPr kumimoji="1" lang="zh-TW" altLang="en-US" dirty="0">
                <a:latin typeface="BIZ UDゴシック" panose="020B0400000000000000" pitchFamily="49" charset="-128"/>
                <a:ea typeface="BIZ UDゴシック" panose="020B0400000000000000" pitchFamily="49" charset="-128"/>
              </a:rPr>
              <a:t>東証指数算出要領</a:t>
            </a:r>
            <a:endParaRPr kumimoji="1" lang="en-US" altLang="zh-TW" dirty="0">
              <a:latin typeface="BIZ UDゴシック" panose="020B0400000000000000" pitchFamily="49" charset="-128"/>
              <a:ea typeface="BIZ UDゴシック" panose="020B0400000000000000" pitchFamily="49" charset="-128"/>
            </a:endParaRPr>
          </a:p>
          <a:p>
            <a:r>
              <a:rPr kumimoji="1" lang="ja-JP" altLang="en-US" dirty="0"/>
              <a:t>（日本取引所グループ）</a:t>
            </a:r>
          </a:p>
        </p:txBody>
      </p:sp>
    </p:spTree>
    <p:extLst>
      <p:ext uri="{BB962C8B-B14F-4D97-AF65-F5344CB8AC3E}">
        <p14:creationId xmlns:p14="http://schemas.microsoft.com/office/powerpoint/2010/main" val="99118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14F4C-3727-4FBE-8C40-F5C961F3EABB}"/>
              </a:ext>
            </a:extLst>
          </p:cNvPr>
          <p:cNvSpPr>
            <a:spLocks noGrp="1"/>
          </p:cNvSpPr>
          <p:nvPr>
            <p:ph type="title"/>
          </p:nvPr>
        </p:nvSpPr>
        <p:spPr/>
        <p:txBody>
          <a:bodyPr/>
          <a:lstStyle/>
          <a:p>
            <a:r>
              <a:rPr kumimoji="1" lang="ja-JP" altLang="en-US" dirty="0"/>
              <a:t>各指数、数値の説明④</a:t>
            </a:r>
          </a:p>
        </p:txBody>
      </p:sp>
      <p:sp>
        <p:nvSpPr>
          <p:cNvPr id="3" name="コンテンツ プレースホルダー 2">
            <a:extLst>
              <a:ext uri="{FF2B5EF4-FFF2-40B4-BE49-F238E27FC236}">
                <a16:creationId xmlns:a16="http://schemas.microsoft.com/office/drawing/2014/main" id="{D9879A16-AC06-4B1A-969D-1FC4B338EF84}"/>
              </a:ext>
            </a:extLst>
          </p:cNvPr>
          <p:cNvSpPr>
            <a:spLocks noGrp="1"/>
          </p:cNvSpPr>
          <p:nvPr>
            <p:ph idx="1"/>
          </p:nvPr>
        </p:nvSpPr>
        <p:spPr>
          <a:xfrm>
            <a:off x="818712" y="2222287"/>
            <a:ext cx="10554574" cy="4072187"/>
          </a:xfrm>
        </p:spPr>
        <p:txBody>
          <a:bodyPr/>
          <a:lstStyle/>
          <a:p>
            <a:r>
              <a:rPr kumimoji="1" lang="en-US" altLang="ja-JP" dirty="0"/>
              <a:t>TOPIX</a:t>
            </a:r>
            <a:r>
              <a:rPr kumimoji="1" lang="ja-JP" altLang="en-US" dirty="0"/>
              <a:t>バリュー、</a:t>
            </a:r>
            <a:r>
              <a:rPr kumimoji="1" lang="en-US" altLang="ja-JP" dirty="0"/>
              <a:t>TOPIX</a:t>
            </a:r>
            <a:r>
              <a:rPr kumimoji="1" lang="ja-JP" altLang="en-US" dirty="0"/>
              <a:t>グロース</a:t>
            </a:r>
            <a:endParaRPr kumimoji="1" lang="en-US" altLang="ja-JP" dirty="0"/>
          </a:p>
          <a:p>
            <a:pPr marL="0" indent="0">
              <a:buNone/>
            </a:pPr>
            <a:r>
              <a:rPr lang="en-US" altLang="ja-JP" dirty="0"/>
              <a:t>2008</a:t>
            </a:r>
            <a:r>
              <a:rPr lang="ja-JP" altLang="en-US" dirty="0"/>
              <a:t>年</a:t>
            </a:r>
            <a:r>
              <a:rPr lang="en-US" altLang="ja-JP" dirty="0"/>
              <a:t>11</a:t>
            </a:r>
            <a:r>
              <a:rPr lang="ja-JP" altLang="en-US" dirty="0"/>
              <a:t>月</a:t>
            </a:r>
            <a:r>
              <a:rPr lang="en-US" altLang="ja-JP" dirty="0"/>
              <a:t>25</a:t>
            </a:r>
            <a:r>
              <a:rPr lang="ja-JP" altLang="en-US" dirty="0"/>
              <a:t>日を基準日として、</a:t>
            </a:r>
            <a:r>
              <a:rPr kumimoji="1" lang="en-US" altLang="ja-JP" dirty="0"/>
              <a:t>TOPIX</a:t>
            </a:r>
            <a:r>
              <a:rPr kumimoji="1" lang="ja-JP" altLang="en-US" dirty="0"/>
              <a:t>採用銘柄を、バリュー（割安）とグロース（成長）の２つに相対的に区分し、銘柄を選定し算出した指数。</a:t>
            </a:r>
            <a:endParaRPr kumimoji="1" lang="en-US" altLang="ja-JP" dirty="0"/>
          </a:p>
          <a:p>
            <a:pPr marL="0" indent="0">
              <a:buNone/>
            </a:pPr>
            <a:r>
              <a:rPr kumimoji="1" lang="ja-JP" altLang="en-US" dirty="0"/>
              <a:t>計算式：</a:t>
            </a:r>
            <a:r>
              <a:rPr lang="ja-JP" altLang="en-US" dirty="0"/>
              <a:t>指数値 ＝ </a:t>
            </a:r>
            <a:r>
              <a:rPr lang="en-US" altLang="ja-JP" dirty="0"/>
              <a:t>(</a:t>
            </a:r>
            <a:r>
              <a:rPr lang="ja-JP" altLang="en-US" dirty="0"/>
              <a:t>*算出時の指数用時価</a:t>
            </a:r>
            <a:r>
              <a:rPr lang="en-US" altLang="ja-JP" dirty="0"/>
              <a:t>/</a:t>
            </a:r>
            <a:r>
              <a:rPr lang="ja-JP" altLang="en-US" dirty="0"/>
              <a:t>総額基準時価総額</a:t>
            </a:r>
            <a:r>
              <a:rPr lang="en-US" altLang="ja-JP" dirty="0"/>
              <a:t>)</a:t>
            </a:r>
            <a:r>
              <a:rPr lang="ja-JP" altLang="en-US" dirty="0"/>
              <a:t> </a:t>
            </a:r>
            <a:r>
              <a:rPr lang="en-US" altLang="ja-JP" dirty="0"/>
              <a:t>× </a:t>
            </a:r>
            <a:r>
              <a:rPr lang="ja-JP" altLang="en-US" dirty="0"/>
              <a:t>基準値</a:t>
            </a:r>
            <a:r>
              <a:rPr lang="en-US" altLang="ja-JP" dirty="0"/>
              <a:t>(1000)</a:t>
            </a:r>
          </a:p>
          <a:p>
            <a:pPr marL="0" indent="0">
              <a:buNone/>
            </a:pPr>
            <a:r>
              <a:rPr lang="ja-JP" altLang="en-US" dirty="0"/>
              <a:t>*算出時の指数用時価総額 ＝ ∑（各銘柄の指数用株式数 </a:t>
            </a:r>
            <a:r>
              <a:rPr lang="en-US" altLang="ja-JP" dirty="0"/>
              <a:t>× </a:t>
            </a:r>
            <a:r>
              <a:rPr lang="ja-JP" altLang="en-US" dirty="0"/>
              <a:t>採用価格）</a:t>
            </a:r>
            <a:endParaRPr lang="en-US" altLang="ja-JP" dirty="0"/>
          </a:p>
          <a:p>
            <a:pPr marL="0" indent="0">
              <a:buNone/>
            </a:pPr>
            <a:endParaRPr lang="en-US" altLang="ja-JP" dirty="0"/>
          </a:p>
          <a:p>
            <a:pPr marL="0" indent="0">
              <a:buNone/>
            </a:pPr>
            <a:r>
              <a:rPr lang="en-US" altLang="ja-JP" dirty="0"/>
              <a:t>※</a:t>
            </a:r>
            <a:r>
              <a:rPr lang="ja-JP" altLang="en-US" dirty="0"/>
              <a:t>本指数は</a:t>
            </a:r>
            <a:r>
              <a:rPr lang="en-US" altLang="ja-JP" dirty="0"/>
              <a:t>2009</a:t>
            </a:r>
            <a:r>
              <a:rPr lang="ja-JP" altLang="en-US" dirty="0"/>
              <a:t>年</a:t>
            </a:r>
            <a:r>
              <a:rPr lang="en-US" altLang="ja-JP" dirty="0"/>
              <a:t>2</a:t>
            </a:r>
            <a:r>
              <a:rPr lang="ja-JP" altLang="en-US" dirty="0"/>
              <a:t>月からの提供であり、今回の分析では</a:t>
            </a:r>
            <a:r>
              <a:rPr lang="en-US" altLang="ja-JP" dirty="0"/>
              <a:t>2000</a:t>
            </a:r>
            <a:r>
              <a:rPr lang="ja-JP" altLang="en-US" dirty="0"/>
              <a:t>年</a:t>
            </a:r>
            <a:r>
              <a:rPr lang="en-US" altLang="ja-JP" dirty="0"/>
              <a:t>12</a:t>
            </a:r>
            <a:r>
              <a:rPr lang="ja-JP" altLang="en-US" dirty="0"/>
              <a:t>月～</a:t>
            </a:r>
            <a:r>
              <a:rPr lang="en-US" altLang="ja-JP" dirty="0"/>
              <a:t>2009</a:t>
            </a:r>
            <a:r>
              <a:rPr lang="ja-JP" altLang="en-US" dirty="0"/>
              <a:t>年</a:t>
            </a:r>
            <a:r>
              <a:rPr lang="en-US" altLang="ja-JP" dirty="0"/>
              <a:t>1</a:t>
            </a:r>
            <a:r>
              <a:rPr lang="ja-JP" altLang="en-US" dirty="0"/>
              <a:t>月の期間で</a:t>
            </a:r>
            <a:endParaRPr lang="en-US" altLang="ja-JP" dirty="0"/>
          </a:p>
          <a:p>
            <a:pPr marL="0" indent="0">
              <a:buNone/>
            </a:pPr>
            <a:r>
              <a:rPr lang="ja-JP" altLang="en-US" dirty="0"/>
              <a:t>それぞれ日経バリュー指数、日経グロース指数を参照している。</a:t>
            </a:r>
            <a:endParaRPr lang="en-US" altLang="ja-JP" dirty="0"/>
          </a:p>
          <a:p>
            <a:pPr marL="0" indent="0">
              <a:buNone/>
            </a:pPr>
            <a:r>
              <a:rPr kumimoji="1" lang="ja-JP" altLang="en-US" dirty="0"/>
              <a:t>収益率の相関係数がそれぞれ</a:t>
            </a:r>
            <a:r>
              <a:rPr kumimoji="1" lang="en-US" altLang="ja-JP" dirty="0"/>
              <a:t>0.95</a:t>
            </a:r>
            <a:r>
              <a:rPr kumimoji="1" lang="ja-JP" altLang="en-US" dirty="0"/>
              <a:t>、</a:t>
            </a:r>
            <a:r>
              <a:rPr kumimoji="1" lang="en-US" altLang="ja-JP" dirty="0"/>
              <a:t>0.98</a:t>
            </a:r>
            <a:r>
              <a:rPr kumimoji="1" lang="ja-JP" altLang="en-US" dirty="0"/>
              <a:t>と高い水準であること、より長い期間を参照することで現実に忠実な分析ができることから採用を決めた。</a:t>
            </a:r>
            <a:endParaRPr kumimoji="1" lang="en-US" altLang="ja-JP" dirty="0"/>
          </a:p>
          <a:p>
            <a:endParaRPr kumimoji="1" lang="ja-JP" altLang="en-US" dirty="0"/>
          </a:p>
        </p:txBody>
      </p:sp>
    </p:spTree>
    <p:extLst>
      <p:ext uri="{BB962C8B-B14F-4D97-AF65-F5344CB8AC3E}">
        <p14:creationId xmlns:p14="http://schemas.microsoft.com/office/powerpoint/2010/main" val="107635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433BF-0F5A-4DDE-9CA8-B67D6C370BFB}"/>
              </a:ext>
            </a:extLst>
          </p:cNvPr>
          <p:cNvSpPr>
            <a:spLocks noGrp="1"/>
          </p:cNvSpPr>
          <p:nvPr>
            <p:ph type="title"/>
          </p:nvPr>
        </p:nvSpPr>
        <p:spPr/>
        <p:txBody>
          <a:bodyPr/>
          <a:lstStyle/>
          <a:p>
            <a:r>
              <a:rPr kumimoji="1" lang="ja-JP" altLang="en-US" dirty="0"/>
              <a:t>各指数、数値の説明⑤</a:t>
            </a:r>
          </a:p>
        </p:txBody>
      </p:sp>
      <p:sp>
        <p:nvSpPr>
          <p:cNvPr id="3" name="コンテンツ プレースホルダー 2">
            <a:extLst>
              <a:ext uri="{FF2B5EF4-FFF2-40B4-BE49-F238E27FC236}">
                <a16:creationId xmlns:a16="http://schemas.microsoft.com/office/drawing/2014/main" id="{277DDFA2-2DBF-4B10-B24A-9440C49F4D15}"/>
              </a:ext>
            </a:extLst>
          </p:cNvPr>
          <p:cNvSpPr>
            <a:spLocks noGrp="1"/>
          </p:cNvSpPr>
          <p:nvPr>
            <p:ph idx="1"/>
          </p:nvPr>
        </p:nvSpPr>
        <p:spPr>
          <a:xfrm>
            <a:off x="818712" y="2222287"/>
            <a:ext cx="10554574" cy="4444327"/>
          </a:xfrm>
        </p:spPr>
        <p:txBody>
          <a:bodyPr/>
          <a:lstStyle/>
          <a:p>
            <a:r>
              <a:rPr kumimoji="1" lang="ja-JP" altLang="en-US" dirty="0"/>
              <a:t>バリュー、グロースの判断：連結</a:t>
            </a:r>
            <a:r>
              <a:rPr kumimoji="1" lang="en-US" altLang="ja-JP" dirty="0"/>
              <a:t>PBR</a:t>
            </a:r>
            <a:r>
              <a:rPr kumimoji="1" lang="ja-JP" altLang="en-US" dirty="0"/>
              <a:t>（株価純資産倍率）を参照する。</a:t>
            </a:r>
            <a:endParaRPr kumimoji="1" lang="en-US" altLang="ja-JP" dirty="0"/>
          </a:p>
          <a:p>
            <a:r>
              <a:rPr kumimoji="1" lang="en-US" altLang="ja-JP" dirty="0"/>
              <a:t>TOPIX </a:t>
            </a:r>
            <a:r>
              <a:rPr kumimoji="1" lang="ja-JP" altLang="en-US" dirty="0"/>
              <a:t>バリュー：</a:t>
            </a:r>
            <a:r>
              <a:rPr kumimoji="1" lang="en-US" altLang="ja-JP" dirty="0"/>
              <a:t>TOPIX500</a:t>
            </a:r>
            <a:r>
              <a:rPr kumimoji="1" lang="ja-JP" altLang="en-US" dirty="0"/>
              <a:t>及び</a:t>
            </a:r>
            <a:r>
              <a:rPr kumimoji="1" lang="en-US" altLang="ja-JP" dirty="0"/>
              <a:t>TOPIX Small</a:t>
            </a:r>
            <a:r>
              <a:rPr kumimoji="1" lang="ja-JP" altLang="en-US" dirty="0"/>
              <a:t>採用銘柄のうち、連結</a:t>
            </a:r>
            <a:r>
              <a:rPr kumimoji="1" lang="en-US" altLang="ja-JP" dirty="0"/>
              <a:t>PBR</a:t>
            </a:r>
            <a:r>
              <a:rPr kumimoji="1" lang="ja-JP" altLang="en-US" dirty="0"/>
              <a:t>下位</a:t>
            </a:r>
            <a:r>
              <a:rPr kumimoji="1" lang="en-US" altLang="ja-JP" dirty="0"/>
              <a:t>3</a:t>
            </a:r>
            <a:r>
              <a:rPr kumimoji="1" lang="ja-JP" altLang="en-US" dirty="0"/>
              <a:t>分の</a:t>
            </a:r>
            <a:r>
              <a:rPr kumimoji="1" lang="en-US" altLang="ja-JP" dirty="0"/>
              <a:t>1</a:t>
            </a:r>
          </a:p>
          <a:p>
            <a:pPr marL="0" indent="0">
              <a:buNone/>
            </a:pPr>
            <a:r>
              <a:rPr kumimoji="1" lang="ja-JP" altLang="en-US" dirty="0"/>
              <a:t>→相対的に割安な銘柄がバリュー株として採用</a:t>
            </a:r>
            <a:endParaRPr kumimoji="1" lang="en-US" altLang="ja-JP" dirty="0"/>
          </a:p>
          <a:p>
            <a:r>
              <a:rPr kumimoji="1" lang="en-US" altLang="ja-JP" dirty="0"/>
              <a:t>TOPIX</a:t>
            </a:r>
            <a:r>
              <a:rPr lang="ja-JP" altLang="en-US" dirty="0"/>
              <a:t> グロース：</a:t>
            </a:r>
            <a:r>
              <a:rPr lang="en-US" altLang="ja-JP" dirty="0"/>
              <a:t>TOPIX500</a:t>
            </a:r>
            <a:r>
              <a:rPr lang="ja-JP" altLang="en-US" dirty="0"/>
              <a:t>及び</a:t>
            </a:r>
            <a:r>
              <a:rPr lang="en-US" altLang="ja-JP" dirty="0"/>
              <a:t>TOPIX Small</a:t>
            </a:r>
            <a:r>
              <a:rPr lang="ja-JP" altLang="en-US" dirty="0"/>
              <a:t>採用銘柄のうち、連結</a:t>
            </a:r>
            <a:r>
              <a:rPr lang="en-US" altLang="ja-JP" dirty="0"/>
              <a:t>PBR</a:t>
            </a:r>
            <a:r>
              <a:rPr lang="ja-JP" altLang="en-US" dirty="0"/>
              <a:t>上位</a:t>
            </a:r>
            <a:r>
              <a:rPr lang="en-US" altLang="ja-JP" dirty="0"/>
              <a:t>3</a:t>
            </a:r>
            <a:r>
              <a:rPr lang="ja-JP" altLang="en-US" dirty="0"/>
              <a:t>分の</a:t>
            </a:r>
            <a:r>
              <a:rPr lang="en-US" altLang="ja-JP" dirty="0"/>
              <a:t>1</a:t>
            </a:r>
            <a:endParaRPr kumimoji="1" lang="en-US" altLang="ja-JP" dirty="0"/>
          </a:p>
          <a:p>
            <a:pPr marL="0" indent="0">
              <a:buNone/>
            </a:pPr>
            <a:r>
              <a:rPr kumimoji="1" lang="ja-JP" altLang="en-US" dirty="0"/>
              <a:t>→相対的に割高な銘柄がグロース株として採用</a:t>
            </a:r>
            <a:endParaRPr kumimoji="1" lang="en-US" altLang="ja-JP" dirty="0"/>
          </a:p>
          <a:p>
            <a:pPr marL="0" indent="0">
              <a:buNone/>
            </a:pPr>
            <a:endParaRPr kumimoji="1" lang="en-US" altLang="ja-JP" dirty="0"/>
          </a:p>
          <a:p>
            <a:pPr marL="0" indent="0">
              <a:buNone/>
            </a:pPr>
            <a:r>
              <a:rPr kumimoji="1" lang="en-US" altLang="ja-JP" dirty="0"/>
              <a:t>※</a:t>
            </a:r>
            <a:r>
              <a:rPr kumimoji="1" lang="ja-JP" altLang="en-US" dirty="0"/>
              <a:t>割高＝成長株という判断について</a:t>
            </a:r>
            <a:endParaRPr kumimoji="1" lang="en-US" altLang="ja-JP" dirty="0"/>
          </a:p>
          <a:p>
            <a:pPr marL="0" indent="0">
              <a:buNone/>
            </a:pPr>
            <a:r>
              <a:rPr kumimoji="1" lang="ja-JP" altLang="en-US" dirty="0"/>
              <a:t>業種によって変化するが、基本的に</a:t>
            </a:r>
            <a:r>
              <a:rPr kumimoji="1" lang="en-US" altLang="ja-JP" dirty="0"/>
              <a:t>PBR</a:t>
            </a:r>
            <a:r>
              <a:rPr kumimoji="1" lang="ja-JP" altLang="en-US" dirty="0"/>
              <a:t>は</a:t>
            </a:r>
            <a:r>
              <a:rPr kumimoji="1" lang="en-US" altLang="ja-JP" dirty="0"/>
              <a:t>1</a:t>
            </a:r>
            <a:r>
              <a:rPr kumimoji="1" lang="ja-JP" altLang="en-US" dirty="0"/>
              <a:t>を基準として割高、割安を判断する。</a:t>
            </a:r>
            <a:endParaRPr kumimoji="1" lang="en-US" altLang="ja-JP" dirty="0"/>
          </a:p>
          <a:p>
            <a:pPr marL="0" indent="0">
              <a:buNone/>
            </a:pPr>
            <a:r>
              <a:rPr kumimoji="1" lang="ja-JP" altLang="en-US" dirty="0"/>
              <a:t>株価が割高＝株価が</a:t>
            </a:r>
            <a:r>
              <a:rPr kumimoji="1" lang="en-US" altLang="ja-JP" dirty="0"/>
              <a:t>1</a:t>
            </a:r>
            <a:r>
              <a:rPr kumimoji="1" lang="ja-JP" altLang="en-US" dirty="0"/>
              <a:t>株あたり純資産（</a:t>
            </a:r>
            <a:r>
              <a:rPr lang="en-US" altLang="ja-JP" dirty="0"/>
              <a:t>BPS)</a:t>
            </a:r>
            <a:r>
              <a:rPr lang="ja-JP" altLang="en-US" dirty="0"/>
              <a:t>を上回っている</a:t>
            </a:r>
            <a:endParaRPr lang="en-US" altLang="ja-JP" dirty="0"/>
          </a:p>
          <a:p>
            <a:pPr marL="0" indent="0">
              <a:buNone/>
            </a:pPr>
            <a:r>
              <a:rPr kumimoji="1" lang="ja-JP" altLang="en-US" dirty="0"/>
              <a:t>→将来的に現在の企業価値以上に会社が成長すると投資家が見込んでいる、と考えられる。</a:t>
            </a:r>
            <a:endParaRPr kumimoji="1" lang="en-US" altLang="ja-JP" dirty="0"/>
          </a:p>
        </p:txBody>
      </p:sp>
    </p:spTree>
    <p:extLst>
      <p:ext uri="{BB962C8B-B14F-4D97-AF65-F5344CB8AC3E}">
        <p14:creationId xmlns:p14="http://schemas.microsoft.com/office/powerpoint/2010/main" val="372075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F1C87-BA00-4FA0-8262-9B7EF605E656}"/>
              </a:ext>
            </a:extLst>
          </p:cNvPr>
          <p:cNvSpPr>
            <a:spLocks noGrp="1"/>
          </p:cNvSpPr>
          <p:nvPr>
            <p:ph type="title"/>
          </p:nvPr>
        </p:nvSpPr>
        <p:spPr/>
        <p:txBody>
          <a:bodyPr/>
          <a:lstStyle/>
          <a:p>
            <a:r>
              <a:rPr kumimoji="1" lang="ja-JP" altLang="en-US" dirty="0"/>
              <a:t>各指数、数値の説明⑥</a:t>
            </a:r>
          </a:p>
        </p:txBody>
      </p:sp>
      <p:sp>
        <p:nvSpPr>
          <p:cNvPr id="3" name="コンテンツ プレースホルダー 2">
            <a:extLst>
              <a:ext uri="{FF2B5EF4-FFF2-40B4-BE49-F238E27FC236}">
                <a16:creationId xmlns:a16="http://schemas.microsoft.com/office/drawing/2014/main" id="{E3A09419-BC7F-4F03-99F8-51DCF51EDD59}"/>
              </a:ext>
            </a:extLst>
          </p:cNvPr>
          <p:cNvSpPr>
            <a:spLocks noGrp="1"/>
          </p:cNvSpPr>
          <p:nvPr>
            <p:ph idx="1"/>
          </p:nvPr>
        </p:nvSpPr>
        <p:spPr>
          <a:xfrm>
            <a:off x="818712" y="2222287"/>
            <a:ext cx="10554574" cy="4050922"/>
          </a:xfrm>
        </p:spPr>
        <p:txBody>
          <a:bodyPr/>
          <a:lstStyle/>
          <a:p>
            <a:r>
              <a:rPr kumimoji="1" lang="ja-JP" altLang="en-US" dirty="0"/>
              <a:t>売買代金上位指数の収益率について</a:t>
            </a:r>
            <a:endParaRPr kumimoji="1" lang="en-US" altLang="ja-JP" dirty="0"/>
          </a:p>
          <a:p>
            <a:pPr marL="0" indent="0">
              <a:buNone/>
            </a:pPr>
            <a:r>
              <a:rPr kumimoji="1" lang="en-US" altLang="ja-JP" dirty="0"/>
              <a:t>2005</a:t>
            </a:r>
            <a:r>
              <a:rPr kumimoji="1" lang="ja-JP" altLang="en-US" dirty="0"/>
              <a:t>年</a:t>
            </a:r>
            <a:r>
              <a:rPr kumimoji="1" lang="en-US" altLang="ja-JP" dirty="0"/>
              <a:t>6</a:t>
            </a:r>
            <a:r>
              <a:rPr kumimoji="1" lang="ja-JP" altLang="en-US" dirty="0"/>
              <a:t>月～</a:t>
            </a:r>
            <a:r>
              <a:rPr kumimoji="1" lang="en-US" altLang="ja-JP" dirty="0"/>
              <a:t>2020</a:t>
            </a:r>
            <a:r>
              <a:rPr kumimoji="1" lang="ja-JP" altLang="en-US" dirty="0"/>
              <a:t>年</a:t>
            </a:r>
            <a:r>
              <a:rPr kumimoji="1" lang="en-US" altLang="ja-JP" dirty="0"/>
              <a:t>10</a:t>
            </a:r>
            <a:r>
              <a:rPr kumimoji="1" lang="ja-JP" altLang="en-US" dirty="0"/>
              <a:t>月の期間で、月次の売買代金上位</a:t>
            </a:r>
            <a:r>
              <a:rPr kumimoji="1" lang="en-US" altLang="ja-JP" dirty="0"/>
              <a:t>3</a:t>
            </a:r>
            <a:r>
              <a:rPr kumimoji="1" lang="ja-JP" altLang="en-US" dirty="0"/>
              <a:t>銘柄を集計。</a:t>
            </a:r>
            <a:endParaRPr kumimoji="1" lang="en-US" altLang="ja-JP" dirty="0"/>
          </a:p>
          <a:p>
            <a:pPr marL="0" indent="0">
              <a:buNone/>
            </a:pPr>
            <a:r>
              <a:rPr kumimoji="1" lang="ja-JP" altLang="en-US" dirty="0"/>
              <a:t>前月と比較した対数収益率を計算し使用。</a:t>
            </a:r>
            <a:endParaRPr kumimoji="1" lang="en-US" altLang="ja-JP" dirty="0"/>
          </a:p>
          <a:p>
            <a:pPr marL="0" indent="0">
              <a:buNone/>
            </a:pPr>
            <a:r>
              <a:rPr kumimoji="1" lang="ja-JP" altLang="en-US" dirty="0"/>
              <a:t>例）</a:t>
            </a:r>
            <a:r>
              <a:rPr kumimoji="1" lang="en-US" altLang="ja-JP" dirty="0"/>
              <a:t>2015</a:t>
            </a:r>
            <a:r>
              <a:rPr kumimoji="1" lang="ja-JP" altLang="en-US" dirty="0"/>
              <a:t>年</a:t>
            </a:r>
            <a:r>
              <a:rPr kumimoji="1" lang="en-US" altLang="ja-JP" dirty="0"/>
              <a:t>10</a:t>
            </a:r>
            <a:r>
              <a:rPr kumimoji="1" lang="ja-JP" altLang="en-US" dirty="0"/>
              <a:t>月の売買代金</a:t>
            </a:r>
            <a:r>
              <a:rPr kumimoji="1" lang="en-US" altLang="ja-JP" dirty="0"/>
              <a:t>1</a:t>
            </a:r>
            <a:r>
              <a:rPr kumimoji="1" lang="ja-JP" altLang="en-US" dirty="0"/>
              <a:t>位がソフトバンク、</a:t>
            </a:r>
            <a:r>
              <a:rPr kumimoji="1" lang="en-US" altLang="ja-JP" dirty="0"/>
              <a:t>2</a:t>
            </a:r>
            <a:r>
              <a:rPr kumimoji="1" lang="ja-JP" altLang="en-US" dirty="0"/>
              <a:t>位がソニー、</a:t>
            </a:r>
            <a:r>
              <a:rPr kumimoji="1" lang="en-US" altLang="ja-JP" dirty="0"/>
              <a:t>3</a:t>
            </a:r>
            <a:r>
              <a:rPr kumimoji="1" lang="ja-JP" altLang="en-US" dirty="0"/>
              <a:t>位がトヨタの場合</a:t>
            </a:r>
            <a:endParaRPr kumimoji="1" lang="en-US" altLang="ja-JP" dirty="0"/>
          </a:p>
          <a:p>
            <a:pPr marL="0" indent="0">
              <a:buNone/>
            </a:pPr>
            <a:r>
              <a:rPr kumimoji="1" lang="en-US" altLang="ja-JP" dirty="0"/>
              <a:t>1</a:t>
            </a:r>
            <a:r>
              <a:rPr kumimoji="1" lang="ja-JP" altLang="en-US" dirty="0"/>
              <a:t>位の欄にソフトバンクの</a:t>
            </a:r>
            <a:r>
              <a:rPr kumimoji="1" lang="en-US" altLang="ja-JP" dirty="0"/>
              <a:t>2015</a:t>
            </a:r>
            <a:r>
              <a:rPr kumimoji="1" lang="ja-JP" altLang="en-US" dirty="0"/>
              <a:t>年</a:t>
            </a:r>
            <a:r>
              <a:rPr kumimoji="1" lang="en-US" altLang="ja-JP" dirty="0"/>
              <a:t>9</a:t>
            </a:r>
            <a:r>
              <a:rPr kumimoji="1" lang="ja-JP" altLang="en-US" dirty="0"/>
              <a:t>月の株価と比較した対数収益率を記入。</a:t>
            </a:r>
            <a:endParaRPr kumimoji="1" lang="en-US" altLang="ja-JP" dirty="0"/>
          </a:p>
          <a:p>
            <a:pPr marL="0" indent="0">
              <a:buNone/>
            </a:pPr>
            <a:r>
              <a:rPr kumimoji="1" lang="en-US" altLang="ja-JP" dirty="0"/>
              <a:t>2</a:t>
            </a:r>
            <a:r>
              <a:rPr kumimoji="1" lang="ja-JP" altLang="en-US" dirty="0"/>
              <a:t>位、</a:t>
            </a:r>
            <a:r>
              <a:rPr kumimoji="1" lang="en-US" altLang="ja-JP" dirty="0"/>
              <a:t>3</a:t>
            </a:r>
            <a:r>
              <a:rPr kumimoji="1" lang="ja-JP" altLang="en-US" dirty="0"/>
              <a:t>位も同様の作業を行う。（順位は毎月入れ替わるので参照する銘柄も変化する）</a:t>
            </a: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219096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475753-0A5B-454C-ACC3-6B80444CDA71}"/>
              </a:ext>
            </a:extLst>
          </p:cNvPr>
          <p:cNvSpPr>
            <a:spLocks noGrp="1"/>
          </p:cNvSpPr>
          <p:nvPr>
            <p:ph type="title"/>
          </p:nvPr>
        </p:nvSpPr>
        <p:spPr/>
        <p:txBody>
          <a:bodyPr/>
          <a:lstStyle/>
          <a:p>
            <a:r>
              <a:rPr kumimoji="1" lang="ja-JP" altLang="en-US" dirty="0"/>
              <a:t>過去のデータ分析</a:t>
            </a:r>
          </a:p>
        </p:txBody>
      </p:sp>
      <p:sp>
        <p:nvSpPr>
          <p:cNvPr id="6" name="テキスト ボックス 5">
            <a:extLst>
              <a:ext uri="{FF2B5EF4-FFF2-40B4-BE49-F238E27FC236}">
                <a16:creationId xmlns:a16="http://schemas.microsoft.com/office/drawing/2014/main" id="{C31AED0C-D58A-48D7-998C-BD65F763734F}"/>
              </a:ext>
            </a:extLst>
          </p:cNvPr>
          <p:cNvSpPr txBox="1"/>
          <p:nvPr/>
        </p:nvSpPr>
        <p:spPr>
          <a:xfrm>
            <a:off x="810000" y="5124893"/>
            <a:ext cx="10571998" cy="1477328"/>
          </a:xfrm>
          <a:prstGeom prst="rect">
            <a:avLst/>
          </a:prstGeom>
          <a:noFill/>
        </p:spPr>
        <p:txBody>
          <a:bodyPr wrap="square" rtlCol="0">
            <a:spAutoFit/>
          </a:bodyPr>
          <a:lstStyle/>
          <a:p>
            <a:r>
              <a:rPr kumimoji="1" lang="ja-JP" altLang="en-US" dirty="0"/>
              <a:t>平均、標準偏差、シャープ比は年率換算値。</a:t>
            </a:r>
            <a:r>
              <a:rPr kumimoji="1" lang="en-US" altLang="ja-JP" dirty="0"/>
              <a:t>α</a:t>
            </a:r>
            <a:r>
              <a:rPr kumimoji="1" lang="ja-JP" altLang="en-US" dirty="0"/>
              <a:t>、</a:t>
            </a:r>
            <a:r>
              <a:rPr kumimoji="1" lang="en-US" altLang="ja-JP" dirty="0"/>
              <a:t>β</a:t>
            </a:r>
            <a:r>
              <a:rPr kumimoji="1" lang="ja-JP" altLang="en-US" dirty="0"/>
              <a:t>は市場ポートフォリオの月次超過リターンで各ポートフォリオのリターンを回帰した際の、切片と回帰係数。</a:t>
            </a:r>
            <a:endParaRPr kumimoji="1" lang="en-US" altLang="ja-JP" dirty="0"/>
          </a:p>
          <a:p>
            <a:r>
              <a:rPr kumimoji="1" lang="en-US" altLang="ja-JP" dirty="0"/>
              <a:t>α</a:t>
            </a:r>
            <a:r>
              <a:rPr kumimoji="1" lang="ja-JP" altLang="en-US" dirty="0"/>
              <a:t>については帰無仮説（</a:t>
            </a:r>
            <a:r>
              <a:rPr kumimoji="1" lang="en-US" altLang="ja-JP" dirty="0"/>
              <a:t>H0</a:t>
            </a:r>
            <a:r>
              <a:rPr kumimoji="1" lang="ja-JP" altLang="en-US" dirty="0"/>
              <a:t>：</a:t>
            </a:r>
            <a:r>
              <a:rPr kumimoji="1" lang="en-US" altLang="ja-JP" dirty="0"/>
              <a:t>α</a:t>
            </a:r>
            <a:r>
              <a:rPr kumimoji="1" lang="ja-JP" altLang="en-US" dirty="0"/>
              <a:t>＝</a:t>
            </a:r>
            <a:r>
              <a:rPr kumimoji="1" lang="en-US" altLang="ja-JP" dirty="0"/>
              <a:t>0</a:t>
            </a:r>
            <a:r>
              <a:rPr kumimoji="1" lang="ja-JP" altLang="en-US" dirty="0"/>
              <a:t>）、</a:t>
            </a:r>
            <a:r>
              <a:rPr kumimoji="1" lang="en-US" altLang="ja-JP" dirty="0"/>
              <a:t>β</a:t>
            </a:r>
            <a:r>
              <a:rPr kumimoji="1" lang="ja-JP" altLang="en-US" dirty="0"/>
              <a:t>については（</a:t>
            </a:r>
            <a:r>
              <a:rPr kumimoji="1" lang="en-US" altLang="ja-JP" dirty="0"/>
              <a:t>H0</a:t>
            </a:r>
            <a:r>
              <a:rPr kumimoji="1" lang="ja-JP" altLang="en-US" dirty="0"/>
              <a:t>：</a:t>
            </a:r>
            <a:r>
              <a:rPr kumimoji="1" lang="en-US" altLang="ja-JP" dirty="0"/>
              <a:t>β</a:t>
            </a:r>
            <a:r>
              <a:rPr kumimoji="1" lang="ja-JP" altLang="en-US" dirty="0"/>
              <a:t>＝</a:t>
            </a:r>
            <a:r>
              <a:rPr kumimoji="1" lang="en-US" altLang="ja-JP" dirty="0"/>
              <a:t>1</a:t>
            </a:r>
            <a:r>
              <a:rPr kumimoji="1" lang="ja-JP" altLang="en-US" dirty="0"/>
              <a:t>）のｔ値。</a:t>
            </a:r>
            <a:endParaRPr kumimoji="1" lang="en-US" altLang="ja-JP" dirty="0"/>
          </a:p>
          <a:p>
            <a:r>
              <a:rPr kumimoji="1" lang="en-US" altLang="ja-JP" dirty="0"/>
              <a:t>※</a:t>
            </a:r>
            <a:r>
              <a:rPr kumimoji="1" lang="ja-JP" altLang="en-US" dirty="0"/>
              <a:t>「売買代金上位指数」のみ、</a:t>
            </a:r>
            <a:r>
              <a:rPr kumimoji="1" lang="en-US" altLang="ja-JP" dirty="0"/>
              <a:t>2005</a:t>
            </a:r>
            <a:r>
              <a:rPr kumimoji="1" lang="ja-JP" altLang="en-US" dirty="0"/>
              <a:t>年</a:t>
            </a:r>
            <a:r>
              <a:rPr kumimoji="1" lang="en-US" altLang="ja-JP" dirty="0"/>
              <a:t>6</a:t>
            </a:r>
            <a:r>
              <a:rPr kumimoji="1" lang="ja-JP" altLang="en-US" dirty="0"/>
              <a:t>月～</a:t>
            </a:r>
            <a:r>
              <a:rPr kumimoji="1" lang="en-US" altLang="ja-JP" dirty="0"/>
              <a:t>2020</a:t>
            </a:r>
            <a:r>
              <a:rPr kumimoji="1" lang="ja-JP" altLang="en-US" dirty="0"/>
              <a:t>年</a:t>
            </a:r>
            <a:r>
              <a:rPr kumimoji="1" lang="en-US" altLang="ja-JP" dirty="0"/>
              <a:t>10</a:t>
            </a:r>
            <a:r>
              <a:rPr kumimoji="1" lang="ja-JP" altLang="en-US" dirty="0"/>
              <a:t>月の期間で計算。（回帰分析も同期間）</a:t>
            </a:r>
            <a:endParaRPr kumimoji="1" lang="en-US" altLang="ja-JP" dirty="0"/>
          </a:p>
          <a:p>
            <a:r>
              <a:rPr kumimoji="1" lang="en-US" altLang="ja-JP" dirty="0"/>
              <a:t>※</a:t>
            </a:r>
            <a:r>
              <a:rPr kumimoji="1" lang="ja-JP" altLang="en-US" dirty="0"/>
              <a:t>「売買代金上位指数」については、平均値</a:t>
            </a:r>
            <a:r>
              <a:rPr kumimoji="1" lang="en-US" altLang="ja-JP" dirty="0"/>
              <a:t>±3σ</a:t>
            </a:r>
            <a:r>
              <a:rPr kumimoji="1" lang="ja-JP" altLang="en-US" dirty="0"/>
              <a:t>の範囲で外れ値の除去を行った。</a:t>
            </a:r>
          </a:p>
        </p:txBody>
      </p:sp>
      <p:pic>
        <p:nvPicPr>
          <p:cNvPr id="5" name="コンテンツ プレースホルダー 4">
            <a:extLst>
              <a:ext uri="{FF2B5EF4-FFF2-40B4-BE49-F238E27FC236}">
                <a16:creationId xmlns:a16="http://schemas.microsoft.com/office/drawing/2014/main" id="{20AC7219-0F95-41A2-9CC4-395A5CA4F60A}"/>
              </a:ext>
            </a:extLst>
          </p:cNvPr>
          <p:cNvPicPr>
            <a:picLocks noGrp="1" noChangeAspect="1"/>
          </p:cNvPicPr>
          <p:nvPr>
            <p:ph idx="1"/>
          </p:nvPr>
        </p:nvPicPr>
        <p:blipFill>
          <a:blip r:embed="rId2"/>
          <a:stretch>
            <a:fillRect/>
          </a:stretch>
        </p:blipFill>
        <p:spPr>
          <a:xfrm>
            <a:off x="1183341" y="2431890"/>
            <a:ext cx="9825318" cy="2404269"/>
          </a:xfrm>
          <a:prstGeom prst="rect">
            <a:avLst/>
          </a:prstGeom>
        </p:spPr>
      </p:pic>
    </p:spTree>
    <p:extLst>
      <p:ext uri="{BB962C8B-B14F-4D97-AF65-F5344CB8AC3E}">
        <p14:creationId xmlns:p14="http://schemas.microsoft.com/office/powerpoint/2010/main" val="1208879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60EAA-AA5E-4FF6-B889-70D07BDBC6E5}"/>
              </a:ext>
            </a:extLst>
          </p:cNvPr>
          <p:cNvSpPr>
            <a:spLocks noGrp="1"/>
          </p:cNvSpPr>
          <p:nvPr>
            <p:ph type="title"/>
          </p:nvPr>
        </p:nvSpPr>
        <p:spPr/>
        <p:txBody>
          <a:bodyPr/>
          <a:lstStyle/>
          <a:p>
            <a:r>
              <a:rPr kumimoji="1" lang="ja-JP" altLang="en-US" dirty="0"/>
              <a:t>外れ値とは</a:t>
            </a:r>
          </a:p>
        </p:txBody>
      </p:sp>
      <p:pic>
        <p:nvPicPr>
          <p:cNvPr id="4" name="コンテンツ プレースホルダー 3">
            <a:extLst>
              <a:ext uri="{FF2B5EF4-FFF2-40B4-BE49-F238E27FC236}">
                <a16:creationId xmlns:a16="http://schemas.microsoft.com/office/drawing/2014/main" id="{422D7AAA-5FC4-46B2-A3AF-3DBE15AF454B}"/>
              </a:ext>
            </a:extLst>
          </p:cNvPr>
          <p:cNvPicPr>
            <a:picLocks noGrp="1" noChangeAspect="1"/>
          </p:cNvPicPr>
          <p:nvPr>
            <p:ph idx="1"/>
          </p:nvPr>
        </p:nvPicPr>
        <p:blipFill>
          <a:blip r:embed="rId2"/>
          <a:stretch>
            <a:fillRect/>
          </a:stretch>
        </p:blipFill>
        <p:spPr>
          <a:xfrm>
            <a:off x="5366579" y="1960340"/>
            <a:ext cx="6015419" cy="3326614"/>
          </a:xfrm>
          <a:prstGeom prst="rect">
            <a:avLst/>
          </a:prstGeom>
        </p:spPr>
      </p:pic>
      <p:sp>
        <p:nvSpPr>
          <p:cNvPr id="5" name="テキスト ボックス 4">
            <a:extLst>
              <a:ext uri="{FF2B5EF4-FFF2-40B4-BE49-F238E27FC236}">
                <a16:creationId xmlns:a16="http://schemas.microsoft.com/office/drawing/2014/main" id="{4502A0C1-4F71-40DC-A581-CE948A773D69}"/>
              </a:ext>
            </a:extLst>
          </p:cNvPr>
          <p:cNvSpPr txBox="1"/>
          <p:nvPr/>
        </p:nvSpPr>
        <p:spPr>
          <a:xfrm>
            <a:off x="146304" y="2188940"/>
            <a:ext cx="4050792" cy="3970318"/>
          </a:xfrm>
          <a:prstGeom prst="rect">
            <a:avLst/>
          </a:prstGeom>
          <a:noFill/>
        </p:spPr>
        <p:txBody>
          <a:bodyPr wrap="square" rtlCol="0">
            <a:spAutoFit/>
          </a:bodyPr>
          <a:lstStyle/>
          <a:p>
            <a:r>
              <a:rPr kumimoji="1" lang="ja-JP" altLang="en-US" dirty="0"/>
              <a:t>データの集合が正規分布に従うことを前提にした時、極端に大きな値、または極端に小さな値のこと。</a:t>
            </a:r>
            <a:endParaRPr kumimoji="1" lang="en-US" altLang="ja-JP" dirty="0"/>
          </a:p>
          <a:p>
            <a:r>
              <a:rPr kumimoji="1" lang="en-US" altLang="ja-JP" dirty="0"/>
              <a:t>μ</a:t>
            </a:r>
            <a:r>
              <a:rPr kumimoji="1" lang="ja-JP" altLang="en-US" dirty="0"/>
              <a:t>：母平均</a:t>
            </a:r>
            <a:endParaRPr kumimoji="1" lang="en-US" altLang="ja-JP" dirty="0"/>
          </a:p>
          <a:p>
            <a:r>
              <a:rPr kumimoji="1" lang="en-US" altLang="ja-JP" dirty="0"/>
              <a:t>σ</a:t>
            </a:r>
            <a:r>
              <a:rPr kumimoji="1" lang="ja-JP" altLang="en-US" dirty="0"/>
              <a:t>：母標準偏差</a:t>
            </a:r>
            <a:endParaRPr kumimoji="1" lang="en-US" altLang="ja-JP" dirty="0"/>
          </a:p>
          <a:p>
            <a:r>
              <a:rPr kumimoji="1" lang="ja-JP" altLang="en-US" dirty="0"/>
              <a:t>外れ値は全体の平均、分散に大きく影響するため、一定の範囲外のデータは分析において除外する必要がある。</a:t>
            </a:r>
            <a:endParaRPr kumimoji="1" lang="en-US" altLang="ja-JP" dirty="0"/>
          </a:p>
          <a:p>
            <a:endParaRPr kumimoji="1" lang="en-US" altLang="ja-JP" dirty="0"/>
          </a:p>
          <a:p>
            <a:r>
              <a:rPr kumimoji="1" lang="ja-JP" altLang="en-US" dirty="0"/>
              <a:t>今回の分析では、</a:t>
            </a:r>
            <a:endParaRPr kumimoji="1" lang="en-US" altLang="ja-JP" dirty="0"/>
          </a:p>
          <a:p>
            <a:r>
              <a:rPr kumimoji="1" lang="en-US" altLang="ja-JP" dirty="0"/>
              <a:t>2011/03:</a:t>
            </a:r>
            <a:r>
              <a:rPr kumimoji="1" lang="ja-JP" altLang="en-US" dirty="0"/>
              <a:t>東京電力の急落（</a:t>
            </a:r>
            <a:r>
              <a:rPr kumimoji="1" lang="en-US" altLang="ja-JP" dirty="0"/>
              <a:t>-151.2%)</a:t>
            </a:r>
          </a:p>
          <a:p>
            <a:r>
              <a:rPr kumimoji="1" lang="en-US" altLang="ja-JP" dirty="0"/>
              <a:t>2012/12:</a:t>
            </a:r>
            <a:r>
              <a:rPr kumimoji="1" lang="ja-JP" altLang="en-US" dirty="0"/>
              <a:t>シャープの急騰（</a:t>
            </a:r>
            <a:r>
              <a:rPr kumimoji="1" lang="en-US" altLang="ja-JP" dirty="0"/>
              <a:t>+56.6%</a:t>
            </a:r>
            <a:r>
              <a:rPr kumimoji="1" lang="ja-JP" altLang="en-US" dirty="0"/>
              <a:t>）</a:t>
            </a:r>
            <a:endParaRPr kumimoji="1" lang="en-US" altLang="ja-JP" dirty="0"/>
          </a:p>
          <a:p>
            <a:r>
              <a:rPr kumimoji="1" lang="ja-JP" altLang="en-US" dirty="0"/>
              <a:t>等が該当した。</a:t>
            </a:r>
            <a:endParaRPr kumimoji="1" lang="en-US" altLang="ja-JP" dirty="0"/>
          </a:p>
        </p:txBody>
      </p:sp>
      <p:sp>
        <p:nvSpPr>
          <p:cNvPr id="6" name="テキスト ボックス 5">
            <a:extLst>
              <a:ext uri="{FF2B5EF4-FFF2-40B4-BE49-F238E27FC236}">
                <a16:creationId xmlns:a16="http://schemas.microsoft.com/office/drawing/2014/main" id="{1AF754DB-2FDB-4E21-A5C8-E940E883E0DB}"/>
              </a:ext>
            </a:extLst>
          </p:cNvPr>
          <p:cNvSpPr txBox="1"/>
          <p:nvPr/>
        </p:nvSpPr>
        <p:spPr>
          <a:xfrm>
            <a:off x="5366579" y="5286954"/>
            <a:ext cx="6200581" cy="1200329"/>
          </a:xfrm>
          <a:prstGeom prst="rect">
            <a:avLst/>
          </a:prstGeom>
          <a:noFill/>
        </p:spPr>
        <p:txBody>
          <a:bodyPr wrap="square" rtlCol="0">
            <a:spAutoFit/>
          </a:bodyPr>
          <a:lstStyle/>
          <a:p>
            <a:r>
              <a:rPr kumimoji="1" lang="en-US" altLang="ja-JP" dirty="0" err="1"/>
              <a:t>μ±σ</a:t>
            </a:r>
            <a:r>
              <a:rPr kumimoji="1" lang="ja-JP" altLang="en-US" dirty="0"/>
              <a:t>の範囲にデータ全体の</a:t>
            </a:r>
            <a:r>
              <a:rPr kumimoji="1" lang="en-US" altLang="ja-JP" dirty="0"/>
              <a:t>68.3%</a:t>
            </a:r>
          </a:p>
          <a:p>
            <a:r>
              <a:rPr kumimoji="1" lang="en-US" altLang="ja-JP" dirty="0"/>
              <a:t>μ±2σ</a:t>
            </a:r>
            <a:r>
              <a:rPr kumimoji="1" lang="ja-JP" altLang="en-US" dirty="0"/>
              <a:t>の範囲にデータ全体の</a:t>
            </a:r>
            <a:r>
              <a:rPr kumimoji="1" lang="en-US" altLang="ja-JP" dirty="0"/>
              <a:t>95.4%</a:t>
            </a:r>
          </a:p>
          <a:p>
            <a:r>
              <a:rPr kumimoji="1" lang="en-US" altLang="ja-JP" dirty="0"/>
              <a:t>μ±3σ</a:t>
            </a:r>
            <a:r>
              <a:rPr kumimoji="1" lang="ja-JP" altLang="en-US" dirty="0"/>
              <a:t>の範囲にデータ全体の</a:t>
            </a:r>
            <a:r>
              <a:rPr kumimoji="1" lang="en-US" altLang="ja-JP" dirty="0"/>
              <a:t>99.7</a:t>
            </a:r>
            <a:r>
              <a:rPr kumimoji="1" lang="ja-JP" altLang="en-US" dirty="0"/>
              <a:t>％</a:t>
            </a:r>
          </a:p>
          <a:p>
            <a:r>
              <a:rPr kumimoji="1" lang="ja-JP" altLang="en-US" dirty="0"/>
              <a:t>が含まれる</a:t>
            </a:r>
          </a:p>
        </p:txBody>
      </p:sp>
    </p:spTree>
    <p:extLst>
      <p:ext uri="{BB962C8B-B14F-4D97-AF65-F5344CB8AC3E}">
        <p14:creationId xmlns:p14="http://schemas.microsoft.com/office/powerpoint/2010/main" val="2676186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9D1C6-5DC6-4469-932D-886147A141C1}"/>
              </a:ext>
            </a:extLst>
          </p:cNvPr>
          <p:cNvSpPr>
            <a:spLocks noGrp="1"/>
          </p:cNvSpPr>
          <p:nvPr>
            <p:ph type="title"/>
          </p:nvPr>
        </p:nvSpPr>
        <p:spPr/>
        <p:txBody>
          <a:bodyPr/>
          <a:lstStyle/>
          <a:p>
            <a:r>
              <a:rPr kumimoji="1" lang="ja-JP" altLang="en-US" dirty="0"/>
              <a:t>研究の背景</a:t>
            </a:r>
          </a:p>
        </p:txBody>
      </p:sp>
      <p:sp>
        <p:nvSpPr>
          <p:cNvPr id="3" name="コンテンツ プレースホルダー 2">
            <a:extLst>
              <a:ext uri="{FF2B5EF4-FFF2-40B4-BE49-F238E27FC236}">
                <a16:creationId xmlns:a16="http://schemas.microsoft.com/office/drawing/2014/main" id="{CAF084C9-0331-4BE2-B9FC-AD6CD5C682B2}"/>
              </a:ext>
            </a:extLst>
          </p:cNvPr>
          <p:cNvSpPr>
            <a:spLocks noGrp="1"/>
          </p:cNvSpPr>
          <p:nvPr>
            <p:ph idx="1"/>
          </p:nvPr>
        </p:nvSpPr>
        <p:spPr>
          <a:xfrm>
            <a:off x="276447" y="2222287"/>
            <a:ext cx="11096839" cy="3636511"/>
          </a:xfrm>
        </p:spPr>
        <p:txBody>
          <a:bodyPr>
            <a:normAutofit/>
          </a:bodyPr>
          <a:lstStyle/>
          <a:p>
            <a:r>
              <a:rPr kumimoji="1" lang="ja-JP" altLang="en-US" dirty="0"/>
              <a:t>家計の金融資産構成</a:t>
            </a:r>
            <a:endParaRPr kumimoji="1" lang="en-US" altLang="ja-JP" dirty="0"/>
          </a:p>
          <a:p>
            <a:pPr marL="0" indent="0">
              <a:buNone/>
            </a:pPr>
            <a:r>
              <a:rPr lang="ja-JP" altLang="en-US" dirty="0"/>
              <a:t>日本は、米欧等海外と比較して</a:t>
            </a:r>
            <a:endParaRPr lang="en-US" altLang="ja-JP" dirty="0"/>
          </a:p>
          <a:p>
            <a:pPr marL="0" indent="0">
              <a:buNone/>
            </a:pPr>
            <a:r>
              <a:rPr kumimoji="1" lang="ja-JP" altLang="en-US" dirty="0"/>
              <a:t>現預金保有率が圧倒的に高い</a:t>
            </a:r>
            <a:endParaRPr kumimoji="1" lang="en-US" altLang="ja-JP" dirty="0"/>
          </a:p>
          <a:p>
            <a:pPr marL="0" indent="0">
              <a:buNone/>
            </a:pPr>
            <a:r>
              <a:rPr lang="ja-JP" altLang="en-US" sz="1600" dirty="0"/>
              <a:t>引用：資金循環の日米欧比較</a:t>
            </a:r>
            <a:endParaRPr lang="en-US" altLang="ja-JP" sz="1600" dirty="0"/>
          </a:p>
          <a:p>
            <a:pPr marL="0" indent="0">
              <a:buNone/>
            </a:pPr>
            <a:r>
              <a:rPr kumimoji="1" lang="ja-JP" altLang="en-US" sz="1600" dirty="0"/>
              <a:t>（日本銀行、</a:t>
            </a:r>
            <a:r>
              <a:rPr kumimoji="1" lang="en-US" altLang="ja-JP" sz="1600" dirty="0"/>
              <a:t>2020</a:t>
            </a:r>
            <a:r>
              <a:rPr kumimoji="1" lang="ja-JP" altLang="en-US" sz="1600" dirty="0"/>
              <a:t>年</a:t>
            </a:r>
            <a:r>
              <a:rPr kumimoji="1" lang="en-US" altLang="ja-JP" sz="1600" dirty="0"/>
              <a:t>8</a:t>
            </a:r>
            <a:r>
              <a:rPr kumimoji="1" lang="ja-JP" altLang="en-US" sz="1600" dirty="0"/>
              <a:t>月調査）</a:t>
            </a:r>
            <a:endParaRPr kumimoji="1" lang="en-US" altLang="ja-JP" sz="1600" dirty="0"/>
          </a:p>
          <a:p>
            <a:pPr marL="0" indent="0">
              <a:buNone/>
            </a:pPr>
            <a:endParaRPr kumimoji="1" lang="en-US" altLang="ja-JP" sz="1600" dirty="0"/>
          </a:p>
        </p:txBody>
      </p:sp>
      <p:pic>
        <p:nvPicPr>
          <p:cNvPr id="5" name="図 4">
            <a:extLst>
              <a:ext uri="{FF2B5EF4-FFF2-40B4-BE49-F238E27FC236}">
                <a16:creationId xmlns:a16="http://schemas.microsoft.com/office/drawing/2014/main" id="{EB6462D5-5717-4373-9588-409D4E0896F8}"/>
              </a:ext>
            </a:extLst>
          </p:cNvPr>
          <p:cNvPicPr>
            <a:picLocks noChangeAspect="1"/>
          </p:cNvPicPr>
          <p:nvPr/>
        </p:nvPicPr>
        <p:blipFill rotWithShape="1">
          <a:blip r:embed="rId2"/>
          <a:srcRect l="22834" t="28296" r="24000" b="14570"/>
          <a:stretch/>
        </p:blipFill>
        <p:spPr>
          <a:xfrm>
            <a:off x="4012733" y="1913860"/>
            <a:ext cx="8179267" cy="4944140"/>
          </a:xfrm>
          <a:prstGeom prst="rect">
            <a:avLst/>
          </a:prstGeom>
        </p:spPr>
      </p:pic>
    </p:spTree>
    <p:extLst>
      <p:ext uri="{BB962C8B-B14F-4D97-AF65-F5344CB8AC3E}">
        <p14:creationId xmlns:p14="http://schemas.microsoft.com/office/powerpoint/2010/main" val="2245211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524836E-AE96-429C-AF2A-DCE0E3B7A9DC}"/>
              </a:ext>
            </a:extLst>
          </p:cNvPr>
          <p:cNvSpPr>
            <a:spLocks noGrp="1"/>
          </p:cNvSpPr>
          <p:nvPr>
            <p:ph type="title"/>
          </p:nvPr>
        </p:nvSpPr>
        <p:spPr/>
        <p:txBody>
          <a:bodyPr/>
          <a:lstStyle/>
          <a:p>
            <a:r>
              <a:rPr lang="ja-JP" altLang="en-US" dirty="0"/>
              <a:t>ポートフォリオの計算手順</a:t>
            </a:r>
          </a:p>
        </p:txBody>
      </p:sp>
      <mc:AlternateContent xmlns:mc="http://schemas.openxmlformats.org/markup-compatibility/2006" xmlns:a14="http://schemas.microsoft.com/office/drawing/2010/main">
        <mc:Choice Requires="a14">
          <p:sp>
            <p:nvSpPr>
              <p:cNvPr id="6" name="コンテンツ プレースホルダー 5">
                <a:extLst>
                  <a:ext uri="{FF2B5EF4-FFF2-40B4-BE49-F238E27FC236}">
                    <a16:creationId xmlns:a16="http://schemas.microsoft.com/office/drawing/2014/main" id="{2EA9368C-C8D0-4665-A38F-06C509ED2716}"/>
                  </a:ext>
                </a:extLst>
              </p:cNvPr>
              <p:cNvSpPr>
                <a:spLocks noGrp="1"/>
              </p:cNvSpPr>
              <p:nvPr>
                <p:ph idx="1"/>
              </p:nvPr>
            </p:nvSpPr>
            <p:spPr/>
            <p:txBody>
              <a:bodyPr/>
              <a:lstStyle/>
              <a:p>
                <a:r>
                  <a:rPr lang="en-US" altLang="ja-JP" dirty="0"/>
                  <a:t>2</a:t>
                </a:r>
                <a:r>
                  <a:rPr lang="ja-JP" altLang="en-US" dirty="0"/>
                  <a:t>種類のポートフォリオの場合（</a:t>
                </a:r>
                <a:r>
                  <a:rPr lang="en-US" altLang="ja-JP" dirty="0"/>
                  <a:t>X,Y</a:t>
                </a:r>
                <a:r>
                  <a:rPr lang="ja-JP" altLang="en-US" dirty="0"/>
                  <a:t>は各指数、</a:t>
                </a:r>
                <a:r>
                  <a:rPr lang="en-US" altLang="ja-JP" dirty="0" err="1"/>
                  <a:t>a,b</a:t>
                </a:r>
                <a:r>
                  <a:rPr lang="ja-JP" altLang="en-US" dirty="0"/>
                  <a:t>は各指数の保有割合</a:t>
                </a:r>
                <a:r>
                  <a:rPr lang="en-US" altLang="ja-JP" dirty="0"/>
                  <a:t>)</a:t>
                </a:r>
              </a:p>
              <a:p>
                <a:pPr marL="0" indent="0">
                  <a:buNone/>
                </a:pPr>
                <a:r>
                  <a:rPr lang="ja-JP" altLang="en-US" dirty="0"/>
                  <a:t>データから得られる数値から算出すると、</a:t>
                </a:r>
                <a:endParaRPr lang="en-US" altLang="ja-JP" dirty="0"/>
              </a:p>
              <a:p>
                <a:pPr marL="0" indent="0">
                  <a:buNone/>
                </a:pPr>
                <a:r>
                  <a:rPr lang="ja-JP" altLang="en-US" dirty="0"/>
                  <a:t>・期待リターン：</a:t>
                </a:r>
                <a:r>
                  <a:rPr lang="en-US" altLang="ja-JP" dirty="0"/>
                  <a:t> </a:t>
                </a:r>
                <a14:m>
                  <m:oMath xmlns:m="http://schemas.openxmlformats.org/officeDocument/2006/math">
                    <m:r>
                      <m:rPr>
                        <m:sty m:val="p"/>
                      </m:rPr>
                      <a:rPr lang="en-US" altLang="ja-JP" i="1">
                        <a:latin typeface="Cambria Math" panose="02040503050406030204" pitchFamily="18" charset="0"/>
                      </a:rPr>
                      <m:t>E</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𝑎𝑋</m:t>
                        </m:r>
                        <m:r>
                          <a:rPr lang="en-US" altLang="ja-JP" b="0" i="1" smtClean="0">
                            <a:latin typeface="Cambria Math" panose="02040503050406030204" pitchFamily="18" charset="0"/>
                          </a:rPr>
                          <m:t>+</m:t>
                        </m:r>
                        <m:r>
                          <a:rPr lang="en-US" altLang="ja-JP" b="0" i="1" smtClean="0">
                            <a:latin typeface="Cambria Math" panose="02040503050406030204" pitchFamily="18" charset="0"/>
                          </a:rPr>
                          <m:t>𝑏𝑌</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𝑎</m:t>
                    </m:r>
                    <m:r>
                      <m:rPr>
                        <m:sty m:val="p"/>
                      </m:rPr>
                      <a:rPr lang="en-US" altLang="ja-JP" i="1">
                        <a:latin typeface="Cambria Math" panose="02040503050406030204" pitchFamily="18" charset="0"/>
                      </a:rPr>
                      <m:t>E</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𝑋</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𝑏</m:t>
                    </m:r>
                    <m:r>
                      <m:rPr>
                        <m:sty m:val="p"/>
                      </m:rPr>
                      <a:rPr lang="en-US" altLang="ja-JP" i="1">
                        <a:latin typeface="Cambria Math" panose="02040503050406030204" pitchFamily="18" charset="0"/>
                      </a:rPr>
                      <m:t>E</m:t>
                    </m:r>
                    <m:r>
                      <a:rPr lang="en-US" altLang="ja-JP" b="0" i="1" smtClean="0">
                        <a:latin typeface="Cambria Math" panose="02040503050406030204" pitchFamily="18" charset="0"/>
                      </a:rPr>
                      <m:t>[</m:t>
                    </m:r>
                    <m:r>
                      <a:rPr lang="en-US" altLang="ja-JP" b="0" i="1" smtClean="0">
                        <a:latin typeface="Cambria Math" panose="02040503050406030204" pitchFamily="18" charset="0"/>
                      </a:rPr>
                      <m:t>𝑌</m:t>
                    </m:r>
                    <m:r>
                      <a:rPr lang="en-US" altLang="ja-JP" b="0" i="1" smtClean="0">
                        <a:latin typeface="Cambria Math" panose="02040503050406030204" pitchFamily="18" charset="0"/>
                      </a:rPr>
                      <m:t>]</m:t>
                    </m:r>
                  </m:oMath>
                </a14:m>
                <a:endParaRPr lang="en-US" altLang="ja-JP" dirty="0"/>
              </a:p>
              <a:p>
                <a:pPr marL="0" indent="0">
                  <a:buNone/>
                </a:pPr>
                <a:r>
                  <a:rPr lang="ja-JP" altLang="en-US" dirty="0"/>
                  <a:t>・分散：</a:t>
                </a:r>
                <a14:m>
                  <m:oMath xmlns:m="http://schemas.openxmlformats.org/officeDocument/2006/math">
                    <m:r>
                      <a:rPr lang="es-ES" altLang="ja-JP" i="1">
                        <a:latin typeface="Cambria Math" panose="02040503050406030204" pitchFamily="18" charset="0"/>
                      </a:rPr>
                      <m:t>𝑉𝑎𝑟</m:t>
                    </m:r>
                    <m:r>
                      <a:rPr lang="en-US" altLang="ja-JP" b="0" i="1" smtClean="0">
                        <a:latin typeface="Cambria Math" panose="02040503050406030204" pitchFamily="18" charset="0"/>
                      </a:rPr>
                      <m:t>[</m:t>
                    </m:r>
                    <m:r>
                      <a:rPr lang="es-ES" altLang="ja-JP" i="1">
                        <a:latin typeface="Cambria Math" panose="02040503050406030204" pitchFamily="18" charset="0"/>
                      </a:rPr>
                      <m:t>𝑎𝑋</m:t>
                    </m:r>
                    <m:r>
                      <a:rPr lang="es-ES" altLang="ja-JP" i="1">
                        <a:latin typeface="Cambria Math" panose="02040503050406030204" pitchFamily="18" charset="0"/>
                      </a:rPr>
                      <m:t>+</m:t>
                    </m:r>
                    <m:r>
                      <a:rPr lang="es-ES" altLang="ja-JP" i="1">
                        <a:latin typeface="Cambria Math" panose="02040503050406030204" pitchFamily="18" charset="0"/>
                      </a:rPr>
                      <m:t>𝑏𝑌</m:t>
                    </m:r>
                    <m:r>
                      <a:rPr lang="en-US" altLang="ja-JP" b="0" i="1" smtClean="0">
                        <a:latin typeface="Cambria Math" panose="02040503050406030204" pitchFamily="18" charset="0"/>
                      </a:rPr>
                      <m:t>]</m:t>
                    </m:r>
                    <m:r>
                      <a:rPr lang="es-ES" altLang="ja-JP" i="1">
                        <a:latin typeface="Cambria Math" panose="02040503050406030204" pitchFamily="18" charset="0"/>
                      </a:rPr>
                      <m:t>=</m:t>
                    </m:r>
                    <m:sSup>
                      <m:sSupPr>
                        <m:ctrlPr>
                          <a:rPr lang="es-ES" altLang="ja-JP" i="1" smtClean="0">
                            <a:latin typeface="Cambria Math" panose="02040503050406030204" pitchFamily="18" charset="0"/>
                          </a:rPr>
                        </m:ctrlPr>
                      </m:sSupPr>
                      <m:e>
                        <m:r>
                          <a:rPr lang="en-US" altLang="ja-JP" b="0" i="1" smtClean="0">
                            <a:latin typeface="Cambria Math" panose="02040503050406030204" pitchFamily="18" charset="0"/>
                          </a:rPr>
                          <m:t>𝑎</m:t>
                        </m:r>
                      </m:e>
                      <m:sup>
                        <m:r>
                          <a:rPr lang="en-US" altLang="ja-JP" b="0" i="1" smtClean="0">
                            <a:latin typeface="Cambria Math" panose="02040503050406030204" pitchFamily="18" charset="0"/>
                          </a:rPr>
                          <m:t>2</m:t>
                        </m:r>
                      </m:sup>
                    </m:sSup>
                    <m:r>
                      <a:rPr lang="es-ES" altLang="ja-JP" i="1">
                        <a:latin typeface="Cambria Math" panose="02040503050406030204" pitchFamily="18" charset="0"/>
                      </a:rPr>
                      <m:t>𝑉𝑎𝑟</m:t>
                    </m:r>
                    <m:r>
                      <a:rPr lang="en-US" altLang="ja-JP" b="0" i="1" smtClean="0">
                        <a:latin typeface="Cambria Math" panose="02040503050406030204" pitchFamily="18" charset="0"/>
                      </a:rPr>
                      <m:t>[</m:t>
                    </m:r>
                    <m:r>
                      <a:rPr lang="es-ES" altLang="ja-JP" i="1">
                        <a:latin typeface="Cambria Math" panose="02040503050406030204" pitchFamily="18" charset="0"/>
                      </a:rPr>
                      <m:t>𝑋</m:t>
                    </m:r>
                    <m:r>
                      <a:rPr lang="en-US" altLang="ja-JP" b="0" i="1" smtClean="0">
                        <a:latin typeface="Cambria Math" panose="02040503050406030204" pitchFamily="18" charset="0"/>
                      </a:rPr>
                      <m:t>]</m:t>
                    </m:r>
                    <m:r>
                      <a:rPr lang="es-ES" altLang="ja-JP" i="1">
                        <a:latin typeface="Cambria Math" panose="02040503050406030204" pitchFamily="18" charset="0"/>
                      </a:rPr>
                      <m:t>+</m:t>
                    </m:r>
                    <m:sSup>
                      <m:sSupPr>
                        <m:ctrlPr>
                          <a:rPr lang="es-ES" altLang="ja-JP" i="1" smtClean="0">
                            <a:latin typeface="Cambria Math" panose="02040503050406030204" pitchFamily="18" charset="0"/>
                          </a:rPr>
                        </m:ctrlPr>
                      </m:sSupPr>
                      <m:e>
                        <m:r>
                          <a:rPr lang="en-US" altLang="ja-JP" b="0" i="1" smtClean="0">
                            <a:latin typeface="Cambria Math" panose="02040503050406030204" pitchFamily="18" charset="0"/>
                          </a:rPr>
                          <m:t>𝑏</m:t>
                        </m:r>
                      </m:e>
                      <m:sup>
                        <m:r>
                          <a:rPr lang="en-US" altLang="ja-JP" b="0" i="1" smtClean="0">
                            <a:latin typeface="Cambria Math" panose="02040503050406030204" pitchFamily="18" charset="0"/>
                          </a:rPr>
                          <m:t>2</m:t>
                        </m:r>
                      </m:sup>
                    </m:sSup>
                    <m:r>
                      <a:rPr lang="es-ES" altLang="ja-JP" i="1">
                        <a:latin typeface="Cambria Math" panose="02040503050406030204" pitchFamily="18" charset="0"/>
                      </a:rPr>
                      <m:t>𝑉𝑎𝑟</m:t>
                    </m:r>
                    <m:r>
                      <a:rPr lang="en-US" altLang="ja-JP" b="0" i="1" smtClean="0">
                        <a:latin typeface="Cambria Math" panose="02040503050406030204" pitchFamily="18" charset="0"/>
                      </a:rPr>
                      <m:t>[</m:t>
                    </m:r>
                    <m:r>
                      <a:rPr lang="es-ES" altLang="ja-JP" i="1">
                        <a:latin typeface="Cambria Math" panose="02040503050406030204" pitchFamily="18" charset="0"/>
                      </a:rPr>
                      <m:t>𝑌</m:t>
                    </m:r>
                    <m:r>
                      <a:rPr lang="en-US" altLang="ja-JP" b="0" i="1" smtClean="0">
                        <a:latin typeface="Cambria Math" panose="02040503050406030204" pitchFamily="18" charset="0"/>
                      </a:rPr>
                      <m:t>]</m:t>
                    </m:r>
                    <m:r>
                      <a:rPr lang="es-ES" altLang="ja-JP" i="1">
                        <a:latin typeface="Cambria Math" panose="02040503050406030204" pitchFamily="18" charset="0"/>
                      </a:rPr>
                      <m:t>+2</m:t>
                    </m:r>
                    <m:r>
                      <a:rPr lang="es-ES" altLang="ja-JP" i="1">
                        <a:latin typeface="Cambria Math" panose="02040503050406030204" pitchFamily="18" charset="0"/>
                      </a:rPr>
                      <m:t>𝑎𝑏𝐶𝑜𝑣</m:t>
                    </m:r>
                    <m:r>
                      <a:rPr lang="en-US" altLang="ja-JP" b="0" i="1" smtClean="0">
                        <a:latin typeface="Cambria Math" panose="02040503050406030204" pitchFamily="18" charset="0"/>
                      </a:rPr>
                      <m:t>[</m:t>
                    </m:r>
                    <m:r>
                      <a:rPr lang="es-ES" altLang="ja-JP" i="1">
                        <a:latin typeface="Cambria Math" panose="02040503050406030204" pitchFamily="18" charset="0"/>
                      </a:rPr>
                      <m:t>𝑋</m:t>
                    </m:r>
                    <m:r>
                      <a:rPr lang="es-ES" altLang="ja-JP" i="1">
                        <a:latin typeface="Cambria Math" panose="02040503050406030204" pitchFamily="18" charset="0"/>
                      </a:rPr>
                      <m:t>,</m:t>
                    </m:r>
                    <m:r>
                      <a:rPr lang="es-ES" altLang="ja-JP" i="1">
                        <a:latin typeface="Cambria Math" panose="02040503050406030204" pitchFamily="18" charset="0"/>
                      </a:rPr>
                      <m:t>𝑌</m:t>
                    </m:r>
                    <m:r>
                      <a:rPr lang="en-US" altLang="ja-JP" b="0" i="1" smtClean="0">
                        <a:latin typeface="Cambria Math" panose="02040503050406030204" pitchFamily="18" charset="0"/>
                      </a:rPr>
                      <m:t>]</m:t>
                    </m:r>
                  </m:oMath>
                </a14:m>
                <a:endParaRPr lang="en-US" altLang="ja-JP" dirty="0"/>
              </a:p>
              <a:p>
                <a:pPr marL="0" indent="0">
                  <a:buNone/>
                </a:pPr>
                <a:r>
                  <a:rPr lang="ja-JP" altLang="en-US" dirty="0"/>
                  <a:t>・共分散：</a:t>
                </a:r>
                <a14:m>
                  <m:oMath xmlns:m="http://schemas.openxmlformats.org/officeDocument/2006/math">
                    <m:r>
                      <a:rPr lang="es-ES" altLang="ja-JP" i="1" smtClean="0">
                        <a:latin typeface="Cambria Math" panose="02040503050406030204" pitchFamily="18" charset="0"/>
                      </a:rPr>
                      <m:t>𝐶𝑜𝑣</m:t>
                    </m:r>
                    <m:d>
                      <m:dPr>
                        <m:begChr m:val="["/>
                        <m:endChr m:val="]"/>
                        <m:ctrlPr>
                          <a:rPr lang="en-US" altLang="ja-JP" b="0" i="1" smtClean="0">
                            <a:latin typeface="Cambria Math" panose="02040503050406030204" pitchFamily="18" charset="0"/>
                          </a:rPr>
                        </m:ctrlPr>
                      </m:dPr>
                      <m:e>
                        <m:r>
                          <a:rPr lang="es-ES" altLang="ja-JP" i="1">
                            <a:latin typeface="Cambria Math" panose="02040503050406030204" pitchFamily="18" charset="0"/>
                          </a:rPr>
                          <m:t>𝑋</m:t>
                        </m:r>
                        <m:r>
                          <a:rPr lang="es-ES" altLang="ja-JP" i="1">
                            <a:latin typeface="Cambria Math" panose="02040503050406030204" pitchFamily="18" charset="0"/>
                          </a:rPr>
                          <m:t>,</m:t>
                        </m:r>
                        <m:r>
                          <a:rPr lang="es-ES" altLang="ja-JP" i="1">
                            <a:latin typeface="Cambria Math" panose="02040503050406030204" pitchFamily="18" charset="0"/>
                          </a:rPr>
                          <m:t>𝑌</m:t>
                        </m:r>
                      </m:e>
                    </m:d>
                    <m:r>
                      <a:rPr lang="en-US" altLang="ja-JP" b="0" i="1" smtClean="0">
                        <a:latin typeface="Cambria Math" panose="02040503050406030204" pitchFamily="18" charset="0"/>
                      </a:rPr>
                      <m:t>=</m:t>
                    </m:r>
                    <m:r>
                      <m:rPr>
                        <m:sty m:val="p"/>
                      </m:rPr>
                      <a:rPr lang="en-US" altLang="ja-JP" i="1" smtClean="0">
                        <a:latin typeface="Cambria Math" panose="02040503050406030204" pitchFamily="18" charset="0"/>
                      </a:rPr>
                      <m:t>ρ</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𝑋</m:t>
                        </m:r>
                        <m:r>
                          <a:rPr lang="en-US" altLang="ja-JP" b="0" i="1" smtClean="0">
                            <a:latin typeface="Cambria Math" panose="02040503050406030204" pitchFamily="18" charset="0"/>
                          </a:rPr>
                          <m:t>,</m:t>
                        </m:r>
                        <m:r>
                          <a:rPr lang="en-US" altLang="ja-JP" b="0" i="1" smtClean="0">
                            <a:latin typeface="Cambria Math" panose="02040503050406030204" pitchFamily="18" charset="0"/>
                          </a:rPr>
                          <m:t>𝑌</m:t>
                        </m:r>
                      </m:e>
                    </m:d>
                    <m:r>
                      <m:rPr>
                        <m:sty m:val="p"/>
                      </m:rPr>
                      <a:rPr lang="en-US" altLang="ja-JP" i="1" smtClean="0">
                        <a:latin typeface="Cambria Math" panose="02040503050406030204" pitchFamily="18" charset="0"/>
                      </a:rPr>
                      <m:t>σ</m:t>
                    </m:r>
                    <m:r>
                      <a:rPr lang="en-US" altLang="ja-JP" b="0" i="1" smtClean="0">
                        <a:latin typeface="Cambria Math" panose="02040503050406030204" pitchFamily="18" charset="0"/>
                      </a:rPr>
                      <m:t>[</m:t>
                    </m:r>
                    <m:r>
                      <a:rPr lang="en-US" altLang="ja-JP" b="0" i="1" smtClean="0">
                        <a:latin typeface="Cambria Math" panose="02040503050406030204" pitchFamily="18" charset="0"/>
                      </a:rPr>
                      <m:t>𝑋</m:t>
                    </m:r>
                    <m:r>
                      <a:rPr lang="en-US" altLang="ja-JP" b="0" i="1" smtClean="0">
                        <a:latin typeface="Cambria Math" panose="02040503050406030204" pitchFamily="18" charset="0"/>
                      </a:rPr>
                      <m:t>]</m:t>
                    </m:r>
                    <m:r>
                      <m:rPr>
                        <m:sty m:val="p"/>
                      </m:rPr>
                      <a:rPr lang="en-US" altLang="ja-JP" i="1">
                        <a:latin typeface="Cambria Math" panose="02040503050406030204" pitchFamily="18" charset="0"/>
                      </a:rPr>
                      <m:t>σ</m:t>
                    </m:r>
                    <m:r>
                      <a:rPr lang="en-US" altLang="ja-JP" i="1">
                        <a:latin typeface="Cambria Math" panose="02040503050406030204" pitchFamily="18" charset="0"/>
                      </a:rPr>
                      <m:t>[</m:t>
                    </m:r>
                    <m:r>
                      <a:rPr lang="en-US" altLang="ja-JP" b="0" i="1" smtClean="0">
                        <a:latin typeface="Cambria Math" panose="02040503050406030204" pitchFamily="18" charset="0"/>
                      </a:rPr>
                      <m:t>𝑌</m:t>
                    </m:r>
                    <m:r>
                      <a:rPr lang="en-US" altLang="ja-JP" i="1">
                        <a:latin typeface="Cambria Math" panose="02040503050406030204" pitchFamily="18" charset="0"/>
                      </a:rPr>
                      <m:t>]</m:t>
                    </m:r>
                  </m:oMath>
                </a14:m>
                <a:endParaRPr lang="en-US" altLang="ja-JP" dirty="0"/>
              </a:p>
              <a:p>
                <a:pPr marL="0" indent="0">
                  <a:buNone/>
                </a:pPr>
                <a:r>
                  <a:rPr lang="ja-JP" altLang="en-US" dirty="0"/>
                  <a:t>・標準偏差：</a:t>
                </a:r>
                <a14:m>
                  <m:oMath xmlns:m="http://schemas.openxmlformats.org/officeDocument/2006/math">
                    <m:r>
                      <m:rPr>
                        <m:sty m:val="p"/>
                      </m:rPr>
                      <a:rPr lang="en-US" altLang="ja-JP" i="1" dirty="0">
                        <a:latin typeface="Cambria Math" panose="02040503050406030204" pitchFamily="18" charset="0"/>
                      </a:rPr>
                      <m:t>σ</m:t>
                    </m:r>
                    <m:d>
                      <m:dPr>
                        <m:begChr m:val="["/>
                        <m:endChr m:val="]"/>
                        <m:ctrlPr>
                          <a:rPr lang="en-US" altLang="ja-JP" b="0" i="1" dirty="0" smtClean="0">
                            <a:latin typeface="Cambria Math" panose="02040503050406030204" pitchFamily="18" charset="0"/>
                          </a:rPr>
                        </m:ctrlPr>
                      </m:dPr>
                      <m:e>
                        <m:r>
                          <a:rPr lang="en-US" altLang="ja-JP" b="0" i="1" dirty="0" smtClean="0">
                            <a:latin typeface="Cambria Math" panose="02040503050406030204" pitchFamily="18" charset="0"/>
                          </a:rPr>
                          <m:t>𝑎𝑋</m:t>
                        </m:r>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𝑏𝑌</m:t>
                        </m:r>
                      </m:e>
                    </m:d>
                    <m:r>
                      <a:rPr lang="en-US" altLang="ja-JP" b="0" i="1" dirty="0" smtClean="0">
                        <a:latin typeface="Cambria Math" panose="02040503050406030204" pitchFamily="18" charset="0"/>
                      </a:rPr>
                      <m:t>=</m:t>
                    </m:r>
                    <m:rad>
                      <m:radPr>
                        <m:degHide m:val="on"/>
                        <m:ctrlPr>
                          <a:rPr lang="ja-JP" altLang="en-US" i="1" smtClean="0">
                            <a:latin typeface="Cambria Math" panose="02040503050406030204" pitchFamily="18" charset="0"/>
                          </a:rPr>
                        </m:ctrlPr>
                      </m:radPr>
                      <m:deg/>
                      <m:e>
                        <m:r>
                          <a:rPr lang="ja-JP" altLang="en-US" i="1">
                            <a:latin typeface="Cambria Math" panose="02040503050406030204" pitchFamily="18" charset="0"/>
                          </a:rPr>
                          <m:t>𝑉𝑎𝑟</m:t>
                        </m:r>
                        <m:r>
                          <a:rPr lang="en-US" altLang="ja-JP" i="1">
                            <a:latin typeface="Cambria Math" panose="02040503050406030204" pitchFamily="18" charset="0"/>
                          </a:rPr>
                          <m:t>[</m:t>
                        </m:r>
                        <m:r>
                          <a:rPr lang="ja-JP" altLang="en-US" i="1">
                            <a:latin typeface="Cambria Math" panose="02040503050406030204" pitchFamily="18" charset="0"/>
                          </a:rPr>
                          <m:t>𝑎𝑋</m:t>
                        </m:r>
                        <m:r>
                          <a:rPr lang="en-US" altLang="ja-JP" i="1">
                            <a:latin typeface="Cambria Math" panose="02040503050406030204" pitchFamily="18" charset="0"/>
                          </a:rPr>
                          <m:t>+</m:t>
                        </m:r>
                        <m:r>
                          <a:rPr lang="ja-JP" altLang="en-US" i="1">
                            <a:latin typeface="Cambria Math" panose="02040503050406030204" pitchFamily="18" charset="0"/>
                          </a:rPr>
                          <m:t>𝑏𝑌</m:t>
                        </m:r>
                        <m:r>
                          <a:rPr lang="en-US" altLang="ja-JP" i="1">
                            <a:latin typeface="Cambria Math" panose="02040503050406030204" pitchFamily="18" charset="0"/>
                          </a:rPr>
                          <m:t>]</m:t>
                        </m:r>
                      </m:e>
                    </m:rad>
                  </m:oMath>
                </a14:m>
                <a:endParaRPr lang="en-US" altLang="ja-JP" dirty="0"/>
              </a:p>
              <a:p>
                <a:pPr marL="0" indent="0">
                  <a:buNone/>
                </a:pPr>
                <a:endParaRPr lang="en-US" altLang="ja-JP" dirty="0"/>
              </a:p>
            </p:txBody>
          </p:sp>
        </mc:Choice>
        <mc:Fallback xmlns="">
          <p:sp>
            <p:nvSpPr>
              <p:cNvPr id="6" name="コンテンツ プレースホルダー 5">
                <a:extLst>
                  <a:ext uri="{FF2B5EF4-FFF2-40B4-BE49-F238E27FC236}">
                    <a16:creationId xmlns:a16="http://schemas.microsoft.com/office/drawing/2014/main" id="{2EA9368C-C8D0-4665-A38F-06C509ED271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9954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6610B-2CF1-4A8F-8D77-C426AB5AE90D}"/>
              </a:ext>
            </a:extLst>
          </p:cNvPr>
          <p:cNvSpPr>
            <a:spLocks noGrp="1"/>
          </p:cNvSpPr>
          <p:nvPr>
            <p:ph type="title"/>
          </p:nvPr>
        </p:nvSpPr>
        <p:spPr/>
        <p:txBody>
          <a:bodyPr/>
          <a:lstStyle/>
          <a:p>
            <a:r>
              <a:rPr kumimoji="1" lang="ja-JP" altLang="en-US" dirty="0"/>
              <a:t>ポートフォリオの計算手順</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6EE1254-A4D5-4958-BB8E-DBC65D610F3D}"/>
                  </a:ext>
                </a:extLst>
              </p:cNvPr>
              <p:cNvSpPr>
                <a:spLocks noGrp="1"/>
              </p:cNvSpPr>
              <p:nvPr>
                <p:ph idx="1"/>
              </p:nvPr>
            </p:nvSpPr>
            <p:spPr>
              <a:xfrm>
                <a:off x="409356" y="2322871"/>
                <a:ext cx="11373286" cy="3636511"/>
              </a:xfrm>
            </p:spPr>
            <p:txBody>
              <a:bodyPr/>
              <a:lstStyle/>
              <a:p>
                <a:r>
                  <a:rPr kumimoji="1" lang="en-US" altLang="ja-JP" dirty="0"/>
                  <a:t>3</a:t>
                </a:r>
                <a:r>
                  <a:rPr kumimoji="1" lang="ja-JP" altLang="en-US" dirty="0"/>
                  <a:t>種類のポートフォリオの場合（</a:t>
                </a:r>
                <a:r>
                  <a:rPr kumimoji="1" lang="en-US" altLang="ja-JP" dirty="0"/>
                  <a:t>X</a:t>
                </a:r>
                <a:r>
                  <a:rPr lang="en-US" altLang="ja-JP" dirty="0"/>
                  <a:t>,</a:t>
                </a:r>
                <a:r>
                  <a:rPr kumimoji="1" lang="en-US" altLang="ja-JP" dirty="0"/>
                  <a:t>Y</a:t>
                </a:r>
                <a:r>
                  <a:rPr lang="en-US" altLang="ja-JP" dirty="0"/>
                  <a:t>,</a:t>
                </a:r>
                <a:r>
                  <a:rPr kumimoji="1" lang="en-US" altLang="ja-JP" dirty="0"/>
                  <a:t>Z</a:t>
                </a:r>
                <a:r>
                  <a:rPr kumimoji="1" lang="ja-JP" altLang="en-US" dirty="0"/>
                  <a:t>は各指数、</a:t>
                </a:r>
                <a:r>
                  <a:rPr kumimoji="1" lang="en-US" altLang="ja-JP" dirty="0" err="1"/>
                  <a:t>a</a:t>
                </a:r>
                <a:r>
                  <a:rPr lang="en-US" altLang="ja-JP" dirty="0" err="1"/>
                  <a:t>,</a:t>
                </a:r>
                <a:r>
                  <a:rPr kumimoji="1" lang="en-US" altLang="ja-JP" dirty="0" err="1"/>
                  <a:t>b</a:t>
                </a:r>
                <a:r>
                  <a:rPr lang="en-US" altLang="ja-JP" dirty="0" err="1"/>
                  <a:t>,</a:t>
                </a:r>
                <a:r>
                  <a:rPr kumimoji="1" lang="en-US" altLang="ja-JP" dirty="0" err="1"/>
                  <a:t>c</a:t>
                </a:r>
                <a:r>
                  <a:rPr kumimoji="1" lang="ja-JP" altLang="en-US" dirty="0"/>
                  <a:t>は各指数の保有割合</a:t>
                </a:r>
                <a:r>
                  <a:rPr kumimoji="1" lang="en-US" altLang="ja-JP" dirty="0"/>
                  <a:t>)</a:t>
                </a:r>
              </a:p>
              <a:p>
                <a:pPr marL="0" indent="0">
                  <a:lnSpc>
                    <a:spcPct val="150000"/>
                  </a:lnSpc>
                  <a:buNone/>
                </a:pPr>
                <a:r>
                  <a:rPr lang="ja-JP" altLang="en-US" dirty="0"/>
                  <a:t>・期待リターン：</a:t>
                </a:r>
                <a14:m>
                  <m:oMath xmlns:m="http://schemas.openxmlformats.org/officeDocument/2006/math">
                    <m:r>
                      <m:rPr>
                        <m:sty m:val="p"/>
                      </m:rPr>
                      <a:rPr lang="en-US" altLang="ja-JP" i="1" smtClean="0">
                        <a:latin typeface="Cambria Math" panose="02040503050406030204" pitchFamily="18" charset="0"/>
                      </a:rPr>
                      <m:t>E</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𝑎𝑋</m:t>
                        </m:r>
                        <m:r>
                          <a:rPr lang="en-US" altLang="ja-JP" b="0" i="1" smtClean="0">
                            <a:latin typeface="Cambria Math" panose="02040503050406030204" pitchFamily="18" charset="0"/>
                          </a:rPr>
                          <m:t>+</m:t>
                        </m:r>
                        <m:r>
                          <a:rPr lang="en-US" altLang="ja-JP" b="0" i="1" smtClean="0">
                            <a:latin typeface="Cambria Math" panose="02040503050406030204" pitchFamily="18" charset="0"/>
                          </a:rPr>
                          <m:t>𝑏𝑌</m:t>
                        </m:r>
                        <m:r>
                          <a:rPr lang="en-US" altLang="ja-JP" b="0" i="1" smtClean="0">
                            <a:latin typeface="Cambria Math" panose="02040503050406030204" pitchFamily="18" charset="0"/>
                          </a:rPr>
                          <m:t>+</m:t>
                        </m:r>
                        <m:r>
                          <a:rPr lang="en-US" altLang="ja-JP" b="0" i="1" smtClean="0">
                            <a:latin typeface="Cambria Math" panose="02040503050406030204" pitchFamily="18" charset="0"/>
                          </a:rPr>
                          <m:t>𝑐𝑍</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𝑎</m:t>
                    </m:r>
                    <m:r>
                      <m:rPr>
                        <m:sty m:val="p"/>
                      </m:rPr>
                      <a:rPr lang="en-US" altLang="ja-JP" i="1">
                        <a:latin typeface="Cambria Math" panose="02040503050406030204" pitchFamily="18" charset="0"/>
                      </a:rPr>
                      <m:t>E</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𝑋</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𝑏</m:t>
                    </m:r>
                    <m:r>
                      <m:rPr>
                        <m:sty m:val="p"/>
                      </m:rPr>
                      <a:rPr lang="en-US" altLang="ja-JP" i="1">
                        <a:latin typeface="Cambria Math" panose="02040503050406030204" pitchFamily="18" charset="0"/>
                      </a:rPr>
                      <m:t>E</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𝑌</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𝑐</m:t>
                    </m:r>
                    <m:r>
                      <m:rPr>
                        <m:sty m:val="p"/>
                      </m:rPr>
                      <a:rPr lang="en-US" altLang="ja-JP" i="1">
                        <a:latin typeface="Cambria Math" panose="02040503050406030204" pitchFamily="18" charset="0"/>
                      </a:rPr>
                      <m:t>E</m:t>
                    </m:r>
                    <m:r>
                      <a:rPr lang="en-US" altLang="ja-JP" b="0" i="1" smtClean="0">
                        <a:latin typeface="Cambria Math" panose="02040503050406030204" pitchFamily="18" charset="0"/>
                      </a:rPr>
                      <m:t>[</m:t>
                    </m:r>
                    <m:r>
                      <a:rPr lang="en-US" altLang="ja-JP" b="0" i="1" smtClean="0">
                        <a:latin typeface="Cambria Math" panose="02040503050406030204" pitchFamily="18" charset="0"/>
                      </a:rPr>
                      <m:t>𝑍</m:t>
                    </m:r>
                    <m:r>
                      <a:rPr lang="en-US" altLang="ja-JP" b="0" i="1" smtClean="0">
                        <a:latin typeface="Cambria Math" panose="02040503050406030204" pitchFamily="18" charset="0"/>
                      </a:rPr>
                      <m:t>]</m:t>
                    </m:r>
                  </m:oMath>
                </a14:m>
                <a:endParaRPr lang="en-US" altLang="ja-JP" dirty="0"/>
              </a:p>
              <a:p>
                <a:pPr marL="0" indent="0">
                  <a:lnSpc>
                    <a:spcPct val="150000"/>
                  </a:lnSpc>
                  <a:buNone/>
                </a:pPr>
                <a:r>
                  <a:rPr lang="ja-JP" altLang="en-US" dirty="0"/>
                  <a:t>・分散：</a:t>
                </a:r>
                <a14:m>
                  <m:oMath xmlns:m="http://schemas.openxmlformats.org/officeDocument/2006/math">
                    <m:r>
                      <a:rPr lang="es-ES" altLang="ja-JP" i="1">
                        <a:latin typeface="Cambria Math" panose="02040503050406030204" pitchFamily="18" charset="0"/>
                      </a:rPr>
                      <m:t>𝑉𝑎𝑟</m:t>
                    </m:r>
                    <m:d>
                      <m:dPr>
                        <m:begChr m:val="["/>
                        <m:endChr m:val="]"/>
                        <m:ctrlPr>
                          <a:rPr lang="en-US" altLang="ja-JP" b="0" i="1" smtClean="0">
                            <a:latin typeface="Cambria Math" panose="02040503050406030204" pitchFamily="18" charset="0"/>
                          </a:rPr>
                        </m:ctrlPr>
                      </m:dPr>
                      <m:e>
                        <m:r>
                          <a:rPr lang="es-ES" altLang="ja-JP" i="1">
                            <a:latin typeface="Cambria Math" panose="02040503050406030204" pitchFamily="18" charset="0"/>
                          </a:rPr>
                          <m:t>𝑎𝑋</m:t>
                        </m:r>
                        <m:r>
                          <a:rPr lang="es-ES" altLang="ja-JP" i="1">
                            <a:latin typeface="Cambria Math" panose="02040503050406030204" pitchFamily="18" charset="0"/>
                          </a:rPr>
                          <m:t>+</m:t>
                        </m:r>
                        <m:r>
                          <a:rPr lang="es-ES" altLang="ja-JP" i="1">
                            <a:latin typeface="Cambria Math" panose="02040503050406030204" pitchFamily="18" charset="0"/>
                          </a:rPr>
                          <m:t>𝑏𝑌</m:t>
                        </m:r>
                        <m:r>
                          <a:rPr lang="en-US" altLang="ja-JP" b="0" i="1" smtClean="0">
                            <a:latin typeface="Cambria Math" panose="02040503050406030204" pitchFamily="18" charset="0"/>
                          </a:rPr>
                          <m:t>+</m:t>
                        </m:r>
                        <m:r>
                          <a:rPr lang="en-US" altLang="ja-JP" b="0" i="1" smtClean="0">
                            <a:latin typeface="Cambria Math" panose="02040503050406030204" pitchFamily="18" charset="0"/>
                          </a:rPr>
                          <m:t>𝑐𝑍</m:t>
                        </m:r>
                      </m:e>
                    </m:d>
                    <m:r>
                      <a:rPr lang="es-ES" altLang="ja-JP" i="1">
                        <a:latin typeface="Cambria Math" panose="02040503050406030204" pitchFamily="18" charset="0"/>
                      </a:rPr>
                      <m:t>=</m:t>
                    </m:r>
                    <m:sSup>
                      <m:sSupPr>
                        <m:ctrlPr>
                          <a:rPr lang="es-ES" altLang="ja-JP" i="1" smtClean="0">
                            <a:latin typeface="Cambria Math" panose="02040503050406030204" pitchFamily="18" charset="0"/>
                          </a:rPr>
                        </m:ctrlPr>
                      </m:sSupPr>
                      <m:e>
                        <m:r>
                          <a:rPr lang="en-US" altLang="ja-JP" b="0" i="1" smtClean="0">
                            <a:latin typeface="Cambria Math" panose="02040503050406030204" pitchFamily="18" charset="0"/>
                          </a:rPr>
                          <m:t>𝑎</m:t>
                        </m:r>
                      </m:e>
                      <m:sup>
                        <m:r>
                          <a:rPr lang="en-US" altLang="ja-JP" b="0" i="1" smtClean="0">
                            <a:latin typeface="Cambria Math" panose="02040503050406030204" pitchFamily="18" charset="0"/>
                          </a:rPr>
                          <m:t>2</m:t>
                        </m:r>
                      </m:sup>
                    </m:sSup>
                    <m:r>
                      <a:rPr lang="es-ES" altLang="ja-JP" i="1">
                        <a:latin typeface="Cambria Math" panose="02040503050406030204" pitchFamily="18" charset="0"/>
                      </a:rPr>
                      <m:t>𝑉𝑎𝑟</m:t>
                    </m:r>
                    <m:d>
                      <m:dPr>
                        <m:begChr m:val="["/>
                        <m:endChr m:val="]"/>
                        <m:ctrlPr>
                          <a:rPr lang="en-US" altLang="ja-JP" b="0" i="1" smtClean="0">
                            <a:latin typeface="Cambria Math" panose="02040503050406030204" pitchFamily="18" charset="0"/>
                          </a:rPr>
                        </m:ctrlPr>
                      </m:dPr>
                      <m:e>
                        <m:r>
                          <a:rPr lang="es-ES" altLang="ja-JP" i="1">
                            <a:latin typeface="Cambria Math" panose="02040503050406030204" pitchFamily="18" charset="0"/>
                          </a:rPr>
                          <m:t>𝑋</m:t>
                        </m:r>
                      </m:e>
                    </m:d>
                    <m:r>
                      <a:rPr lang="es-ES" altLang="ja-JP" i="1">
                        <a:latin typeface="Cambria Math" panose="02040503050406030204" pitchFamily="18" charset="0"/>
                      </a:rPr>
                      <m:t>+</m:t>
                    </m:r>
                    <m:sSup>
                      <m:sSupPr>
                        <m:ctrlPr>
                          <a:rPr lang="es-ES" altLang="ja-JP" i="1" smtClean="0">
                            <a:latin typeface="Cambria Math" panose="02040503050406030204" pitchFamily="18" charset="0"/>
                          </a:rPr>
                        </m:ctrlPr>
                      </m:sSupPr>
                      <m:e>
                        <m:r>
                          <a:rPr lang="en-US" altLang="ja-JP" b="0" i="1" smtClean="0">
                            <a:latin typeface="Cambria Math" panose="02040503050406030204" pitchFamily="18" charset="0"/>
                          </a:rPr>
                          <m:t>𝑏</m:t>
                        </m:r>
                      </m:e>
                      <m:sup>
                        <m:r>
                          <a:rPr lang="en-US" altLang="ja-JP" b="0" i="1" smtClean="0">
                            <a:latin typeface="Cambria Math" panose="02040503050406030204" pitchFamily="18" charset="0"/>
                          </a:rPr>
                          <m:t>2</m:t>
                        </m:r>
                      </m:sup>
                    </m:sSup>
                    <m:r>
                      <a:rPr lang="es-ES" altLang="ja-JP" i="1">
                        <a:latin typeface="Cambria Math" panose="02040503050406030204" pitchFamily="18" charset="0"/>
                      </a:rPr>
                      <m:t>𝑉𝑎𝑟</m:t>
                    </m:r>
                    <m:d>
                      <m:dPr>
                        <m:begChr m:val="["/>
                        <m:endChr m:val="]"/>
                        <m:ctrlPr>
                          <a:rPr lang="en-US" altLang="ja-JP" b="0" i="1" smtClean="0">
                            <a:latin typeface="Cambria Math" panose="02040503050406030204" pitchFamily="18" charset="0"/>
                          </a:rPr>
                        </m:ctrlPr>
                      </m:dPr>
                      <m:e>
                        <m:r>
                          <a:rPr lang="es-ES" altLang="ja-JP" i="1">
                            <a:latin typeface="Cambria Math" panose="02040503050406030204" pitchFamily="18" charset="0"/>
                          </a:rPr>
                          <m:t>𝑌</m:t>
                        </m:r>
                      </m:e>
                    </m:d>
                    <m:r>
                      <a:rPr lang="en-US" altLang="ja-JP" b="0" i="1" smtClean="0">
                        <a:latin typeface="Cambria Math" panose="02040503050406030204" pitchFamily="18" charset="0"/>
                      </a:rPr>
                      <m:t>+</m:t>
                    </m:r>
                    <m:sSup>
                      <m:sSupPr>
                        <m:ctrlPr>
                          <a:rPr lang="es-ES" altLang="ja-JP" i="1">
                            <a:latin typeface="Cambria Math" panose="02040503050406030204" pitchFamily="18" charset="0"/>
                          </a:rPr>
                        </m:ctrlPr>
                      </m:sSupPr>
                      <m:e>
                        <m:r>
                          <a:rPr lang="en-US" altLang="ja-JP" b="0" i="1" smtClean="0">
                            <a:latin typeface="Cambria Math" panose="02040503050406030204" pitchFamily="18" charset="0"/>
                          </a:rPr>
                          <m:t>𝑐</m:t>
                        </m:r>
                      </m:e>
                      <m:sup>
                        <m:r>
                          <a:rPr lang="en-US" altLang="ja-JP" i="1">
                            <a:latin typeface="Cambria Math" panose="02040503050406030204" pitchFamily="18" charset="0"/>
                          </a:rPr>
                          <m:t>2</m:t>
                        </m:r>
                      </m:sup>
                    </m:sSup>
                    <m:r>
                      <a:rPr lang="es-ES" altLang="ja-JP" i="1">
                        <a:latin typeface="Cambria Math" panose="02040503050406030204" pitchFamily="18" charset="0"/>
                      </a:rPr>
                      <m:t>𝑉𝑎𝑟</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𝑍</m:t>
                        </m:r>
                      </m:e>
                    </m:d>
                    <m:r>
                      <a:rPr lang="es-ES" altLang="ja-JP" i="1">
                        <a:latin typeface="Cambria Math" panose="02040503050406030204" pitchFamily="18" charset="0"/>
                      </a:rPr>
                      <m:t>+2</m:t>
                    </m:r>
                    <m:r>
                      <a:rPr lang="es-ES" altLang="ja-JP" i="1">
                        <a:latin typeface="Cambria Math" panose="02040503050406030204" pitchFamily="18" charset="0"/>
                      </a:rPr>
                      <m:t>𝑎𝑏𝐶𝑜𝑣</m:t>
                    </m:r>
                    <m:d>
                      <m:dPr>
                        <m:begChr m:val="["/>
                        <m:endChr m:val="]"/>
                        <m:ctrlPr>
                          <a:rPr lang="en-US" altLang="ja-JP" b="0" i="1" smtClean="0">
                            <a:latin typeface="Cambria Math" panose="02040503050406030204" pitchFamily="18" charset="0"/>
                          </a:rPr>
                        </m:ctrlPr>
                      </m:dPr>
                      <m:e>
                        <m:r>
                          <a:rPr lang="es-ES" altLang="ja-JP" i="1">
                            <a:latin typeface="Cambria Math" panose="02040503050406030204" pitchFamily="18" charset="0"/>
                          </a:rPr>
                          <m:t>𝑋</m:t>
                        </m:r>
                        <m:r>
                          <a:rPr lang="es-ES" altLang="ja-JP" i="1">
                            <a:latin typeface="Cambria Math" panose="02040503050406030204" pitchFamily="18" charset="0"/>
                          </a:rPr>
                          <m:t>,</m:t>
                        </m:r>
                        <m:r>
                          <a:rPr lang="es-ES" altLang="ja-JP" i="1">
                            <a:latin typeface="Cambria Math" panose="02040503050406030204" pitchFamily="18" charset="0"/>
                          </a:rPr>
                          <m:t>𝑌</m:t>
                        </m:r>
                      </m:e>
                    </m:d>
                    <m:r>
                      <a:rPr lang="en-US" altLang="ja-JP" b="0" i="1" smtClean="0">
                        <a:latin typeface="Cambria Math" panose="02040503050406030204" pitchFamily="18" charset="0"/>
                      </a:rPr>
                      <m:t>+</m:t>
                    </m:r>
                    <m:r>
                      <a:rPr lang="es-ES" altLang="ja-JP" i="1">
                        <a:latin typeface="Cambria Math" panose="02040503050406030204" pitchFamily="18" charset="0"/>
                      </a:rPr>
                      <m:t>2</m:t>
                    </m:r>
                    <m:r>
                      <a:rPr lang="en-US" altLang="ja-JP" b="0" i="1" smtClean="0">
                        <a:latin typeface="Cambria Math" panose="02040503050406030204" pitchFamily="18" charset="0"/>
                      </a:rPr>
                      <m:t>𝑏𝑐</m:t>
                    </m:r>
                    <m:r>
                      <a:rPr lang="es-ES" altLang="ja-JP" i="1">
                        <a:latin typeface="Cambria Math" panose="02040503050406030204" pitchFamily="18" charset="0"/>
                      </a:rPr>
                      <m:t>𝐶𝑜𝑣</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𝑌</m:t>
                        </m:r>
                        <m:r>
                          <a:rPr lang="es-ES" altLang="ja-JP" i="1">
                            <a:latin typeface="Cambria Math" panose="02040503050406030204" pitchFamily="18" charset="0"/>
                          </a:rPr>
                          <m:t>,</m:t>
                        </m:r>
                        <m:r>
                          <a:rPr lang="en-US" altLang="ja-JP" b="0" i="1" smtClean="0">
                            <a:latin typeface="Cambria Math" panose="02040503050406030204" pitchFamily="18" charset="0"/>
                          </a:rPr>
                          <m:t>𝑍</m:t>
                        </m:r>
                      </m:e>
                    </m:d>
                    <m:r>
                      <a:rPr lang="en-US" altLang="ja-JP" b="0" i="1" smtClean="0">
                        <a:latin typeface="Cambria Math" panose="02040503050406030204" pitchFamily="18" charset="0"/>
                      </a:rPr>
                      <m:t>+</m:t>
                    </m:r>
                    <m:r>
                      <a:rPr lang="es-ES" altLang="ja-JP" i="1">
                        <a:latin typeface="Cambria Math" panose="02040503050406030204" pitchFamily="18" charset="0"/>
                      </a:rPr>
                      <m:t>2</m:t>
                    </m:r>
                    <m:r>
                      <a:rPr lang="es-ES" altLang="ja-JP" i="1">
                        <a:latin typeface="Cambria Math" panose="02040503050406030204" pitchFamily="18" charset="0"/>
                      </a:rPr>
                      <m:t>𝑎𝑐𝐶𝑜𝑣</m:t>
                    </m:r>
                    <m:r>
                      <a:rPr lang="en-US" altLang="ja-JP" i="1">
                        <a:latin typeface="Cambria Math" panose="02040503050406030204" pitchFamily="18" charset="0"/>
                      </a:rPr>
                      <m:t>[</m:t>
                    </m:r>
                    <m:r>
                      <a:rPr lang="es-ES" altLang="ja-JP" i="1">
                        <a:latin typeface="Cambria Math" panose="02040503050406030204" pitchFamily="18" charset="0"/>
                      </a:rPr>
                      <m:t>𝑋</m:t>
                    </m:r>
                    <m:r>
                      <a:rPr lang="es-ES" altLang="ja-JP" i="1">
                        <a:latin typeface="Cambria Math" panose="02040503050406030204" pitchFamily="18" charset="0"/>
                      </a:rPr>
                      <m:t>,</m:t>
                    </m:r>
                    <m:r>
                      <a:rPr lang="en-US" altLang="ja-JP" b="0" i="1" smtClean="0">
                        <a:latin typeface="Cambria Math" panose="02040503050406030204" pitchFamily="18" charset="0"/>
                      </a:rPr>
                      <m:t>𝑍</m:t>
                    </m:r>
                    <m:r>
                      <a:rPr lang="en-US" altLang="ja-JP" i="1">
                        <a:latin typeface="Cambria Math" panose="02040503050406030204" pitchFamily="18" charset="0"/>
                      </a:rPr>
                      <m:t>]</m:t>
                    </m:r>
                  </m:oMath>
                </a14:m>
                <a:endParaRPr lang="en-US" altLang="ja-JP" dirty="0"/>
              </a:p>
              <a:p>
                <a:pPr marL="0" indent="0">
                  <a:lnSpc>
                    <a:spcPct val="150000"/>
                  </a:lnSpc>
                  <a:buNone/>
                </a:pPr>
                <a:r>
                  <a:rPr lang="ja-JP" altLang="en-US" dirty="0"/>
                  <a:t>・共分散：</a:t>
                </a:r>
                <a14:m>
                  <m:oMath xmlns:m="http://schemas.openxmlformats.org/officeDocument/2006/math">
                    <m:r>
                      <a:rPr lang="es-ES" altLang="ja-JP" i="1" smtClean="0">
                        <a:latin typeface="Cambria Math" panose="02040503050406030204" pitchFamily="18" charset="0"/>
                      </a:rPr>
                      <m:t>𝐶𝑜𝑣</m:t>
                    </m:r>
                    <m:d>
                      <m:dPr>
                        <m:begChr m:val="["/>
                        <m:endChr m:val="]"/>
                        <m:ctrlPr>
                          <a:rPr lang="en-US" altLang="ja-JP" b="0" i="1" smtClean="0">
                            <a:latin typeface="Cambria Math" panose="02040503050406030204" pitchFamily="18" charset="0"/>
                          </a:rPr>
                        </m:ctrlPr>
                      </m:dPr>
                      <m:e>
                        <m:r>
                          <a:rPr lang="es-ES" altLang="ja-JP" i="1">
                            <a:latin typeface="Cambria Math" panose="02040503050406030204" pitchFamily="18" charset="0"/>
                          </a:rPr>
                          <m:t>𝑋</m:t>
                        </m:r>
                        <m:r>
                          <a:rPr lang="es-ES" altLang="ja-JP" i="1">
                            <a:latin typeface="Cambria Math" panose="02040503050406030204" pitchFamily="18" charset="0"/>
                          </a:rPr>
                          <m:t>,</m:t>
                        </m:r>
                        <m:r>
                          <a:rPr lang="es-ES" altLang="ja-JP" i="1">
                            <a:latin typeface="Cambria Math" panose="02040503050406030204" pitchFamily="18" charset="0"/>
                          </a:rPr>
                          <m:t>𝑌</m:t>
                        </m:r>
                      </m:e>
                    </m:d>
                    <m:r>
                      <a:rPr lang="en-US" altLang="ja-JP" b="0" i="1" smtClean="0">
                        <a:latin typeface="Cambria Math" panose="02040503050406030204" pitchFamily="18" charset="0"/>
                      </a:rPr>
                      <m:t>=</m:t>
                    </m:r>
                    <m:r>
                      <m:rPr>
                        <m:sty m:val="p"/>
                      </m:rPr>
                      <a:rPr lang="en-US" altLang="ja-JP" i="1" smtClean="0">
                        <a:latin typeface="Cambria Math" panose="02040503050406030204" pitchFamily="18" charset="0"/>
                      </a:rPr>
                      <m:t>ρ</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𝑋</m:t>
                        </m:r>
                        <m:r>
                          <a:rPr lang="en-US" altLang="ja-JP" b="0" i="1" smtClean="0">
                            <a:latin typeface="Cambria Math" panose="02040503050406030204" pitchFamily="18" charset="0"/>
                          </a:rPr>
                          <m:t>,</m:t>
                        </m:r>
                        <m:r>
                          <a:rPr lang="en-US" altLang="ja-JP" b="0" i="1" smtClean="0">
                            <a:latin typeface="Cambria Math" panose="02040503050406030204" pitchFamily="18" charset="0"/>
                          </a:rPr>
                          <m:t>𝑌</m:t>
                        </m:r>
                      </m:e>
                    </m:d>
                    <m:r>
                      <m:rPr>
                        <m:sty m:val="p"/>
                      </m:rPr>
                      <a:rPr lang="en-US" altLang="ja-JP" i="1" smtClean="0">
                        <a:latin typeface="Cambria Math" panose="02040503050406030204" pitchFamily="18" charset="0"/>
                      </a:rPr>
                      <m:t>σ</m:t>
                    </m:r>
                    <m:r>
                      <a:rPr lang="en-US" altLang="ja-JP" b="0" i="1" smtClean="0">
                        <a:latin typeface="Cambria Math" panose="02040503050406030204" pitchFamily="18" charset="0"/>
                      </a:rPr>
                      <m:t>[</m:t>
                    </m:r>
                    <m:r>
                      <a:rPr lang="en-US" altLang="ja-JP" b="0" i="1" smtClean="0">
                        <a:latin typeface="Cambria Math" panose="02040503050406030204" pitchFamily="18" charset="0"/>
                      </a:rPr>
                      <m:t>𝑋</m:t>
                    </m:r>
                    <m:r>
                      <a:rPr lang="en-US" altLang="ja-JP" b="0" i="1" smtClean="0">
                        <a:latin typeface="Cambria Math" panose="02040503050406030204" pitchFamily="18" charset="0"/>
                      </a:rPr>
                      <m:t>]</m:t>
                    </m:r>
                    <m:r>
                      <m:rPr>
                        <m:sty m:val="p"/>
                      </m:rPr>
                      <a:rPr lang="en-US" altLang="ja-JP" i="1">
                        <a:latin typeface="Cambria Math" panose="02040503050406030204" pitchFamily="18" charset="0"/>
                      </a:rPr>
                      <m:t>σ</m:t>
                    </m:r>
                    <m:r>
                      <a:rPr lang="en-US" altLang="ja-JP" i="1">
                        <a:latin typeface="Cambria Math" panose="02040503050406030204" pitchFamily="18" charset="0"/>
                      </a:rPr>
                      <m:t>[</m:t>
                    </m:r>
                    <m:r>
                      <a:rPr lang="en-US" altLang="ja-JP" b="0" i="1" smtClean="0">
                        <a:latin typeface="Cambria Math" panose="02040503050406030204" pitchFamily="18" charset="0"/>
                      </a:rPr>
                      <m:t>𝑌</m:t>
                    </m:r>
                    <m:r>
                      <a:rPr lang="en-US" altLang="ja-JP" i="1">
                        <a:latin typeface="Cambria Math" panose="02040503050406030204" pitchFamily="18" charset="0"/>
                      </a:rPr>
                      <m:t>]</m:t>
                    </m:r>
                  </m:oMath>
                </a14:m>
                <a:r>
                  <a:rPr lang="ja-JP" altLang="en-US" dirty="0"/>
                  <a:t>（</a:t>
                </a:r>
                <a:r>
                  <a:rPr lang="en-US" altLang="ja-JP" dirty="0"/>
                  <a:t>YZ,XZ</a:t>
                </a:r>
                <a:r>
                  <a:rPr lang="ja-JP" altLang="en-US" dirty="0"/>
                  <a:t>も同様）</a:t>
                </a:r>
                <a:endParaRPr lang="en-US" altLang="ja-JP" dirty="0"/>
              </a:p>
              <a:p>
                <a:pPr marL="0" indent="0">
                  <a:lnSpc>
                    <a:spcPct val="150000"/>
                  </a:lnSpc>
                  <a:buNone/>
                </a:pPr>
                <a:r>
                  <a:rPr lang="ja-JP" altLang="en-US" dirty="0"/>
                  <a:t>・標準偏差：</a:t>
                </a:r>
                <a14:m>
                  <m:oMath xmlns:m="http://schemas.openxmlformats.org/officeDocument/2006/math">
                    <m:r>
                      <m:rPr>
                        <m:sty m:val="p"/>
                      </m:rPr>
                      <a:rPr lang="en-US" altLang="ja-JP" i="1" dirty="0">
                        <a:latin typeface="Cambria Math" panose="02040503050406030204" pitchFamily="18" charset="0"/>
                      </a:rPr>
                      <m:t>σ</m:t>
                    </m:r>
                    <m:d>
                      <m:dPr>
                        <m:begChr m:val="["/>
                        <m:endChr m:val="]"/>
                        <m:ctrlPr>
                          <a:rPr lang="en-US" altLang="ja-JP" b="0" i="1" dirty="0" smtClean="0">
                            <a:latin typeface="Cambria Math" panose="02040503050406030204" pitchFamily="18" charset="0"/>
                          </a:rPr>
                        </m:ctrlPr>
                      </m:dPr>
                      <m:e>
                        <m:r>
                          <a:rPr lang="en-US" altLang="ja-JP" b="0" i="1" dirty="0" smtClean="0">
                            <a:latin typeface="Cambria Math" panose="02040503050406030204" pitchFamily="18" charset="0"/>
                          </a:rPr>
                          <m:t>𝑎𝑋</m:t>
                        </m:r>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𝑏𝑌</m:t>
                        </m:r>
                        <m:r>
                          <a:rPr lang="en-US" altLang="ja-JP" b="0" i="1" dirty="0" smtClean="0">
                            <a:latin typeface="Cambria Math" panose="02040503050406030204" pitchFamily="18" charset="0"/>
                          </a:rPr>
                          <m:t>+</m:t>
                        </m:r>
                        <m:r>
                          <a:rPr lang="en-US" altLang="ja-JP" b="0" i="1" dirty="0" smtClean="0">
                            <a:latin typeface="Cambria Math" panose="02040503050406030204" pitchFamily="18" charset="0"/>
                          </a:rPr>
                          <m:t>𝑐𝑍</m:t>
                        </m:r>
                      </m:e>
                    </m:d>
                    <m:r>
                      <a:rPr lang="en-US" altLang="ja-JP" b="0" i="1" dirty="0" smtClean="0">
                        <a:latin typeface="Cambria Math" panose="02040503050406030204" pitchFamily="18" charset="0"/>
                      </a:rPr>
                      <m:t>=</m:t>
                    </m:r>
                    <m:rad>
                      <m:radPr>
                        <m:degHide m:val="on"/>
                        <m:ctrlPr>
                          <a:rPr lang="ja-JP" altLang="en-US" i="1" smtClean="0">
                            <a:latin typeface="Cambria Math" panose="02040503050406030204" pitchFamily="18" charset="0"/>
                          </a:rPr>
                        </m:ctrlPr>
                      </m:radPr>
                      <m:deg/>
                      <m:e>
                        <m:r>
                          <a:rPr lang="ja-JP" altLang="en-US" i="1">
                            <a:latin typeface="Cambria Math" panose="02040503050406030204" pitchFamily="18" charset="0"/>
                          </a:rPr>
                          <m:t>𝑉𝑎𝑟</m:t>
                        </m:r>
                        <m:r>
                          <a:rPr lang="en-US" altLang="ja-JP" i="1">
                            <a:latin typeface="Cambria Math" panose="02040503050406030204" pitchFamily="18" charset="0"/>
                          </a:rPr>
                          <m:t>[</m:t>
                        </m:r>
                        <m:r>
                          <a:rPr lang="ja-JP" altLang="en-US" i="1">
                            <a:latin typeface="Cambria Math" panose="02040503050406030204" pitchFamily="18" charset="0"/>
                          </a:rPr>
                          <m:t>𝑎𝑋</m:t>
                        </m:r>
                        <m:r>
                          <a:rPr lang="en-US" altLang="ja-JP" i="1">
                            <a:latin typeface="Cambria Math" panose="02040503050406030204" pitchFamily="18" charset="0"/>
                          </a:rPr>
                          <m:t>+</m:t>
                        </m:r>
                        <m:r>
                          <a:rPr lang="ja-JP" altLang="en-US" i="1">
                            <a:latin typeface="Cambria Math" panose="02040503050406030204" pitchFamily="18" charset="0"/>
                          </a:rPr>
                          <m:t>𝑏𝑌</m:t>
                        </m:r>
                        <m:r>
                          <a:rPr lang="en-US" altLang="ja-JP" b="0" i="1" smtClean="0">
                            <a:latin typeface="Cambria Math" panose="02040503050406030204" pitchFamily="18" charset="0"/>
                          </a:rPr>
                          <m:t>+</m:t>
                        </m:r>
                        <m:r>
                          <a:rPr lang="en-US" altLang="ja-JP" b="0" i="1" smtClean="0">
                            <a:latin typeface="Cambria Math" panose="02040503050406030204" pitchFamily="18" charset="0"/>
                          </a:rPr>
                          <m:t>𝑐𝑍</m:t>
                        </m:r>
                        <m:r>
                          <a:rPr lang="en-US" altLang="ja-JP" i="1">
                            <a:latin typeface="Cambria Math" panose="02040503050406030204" pitchFamily="18" charset="0"/>
                          </a:rPr>
                          <m:t>]</m:t>
                        </m:r>
                      </m:e>
                    </m:rad>
                  </m:oMath>
                </a14:m>
                <a:endParaRPr lang="en-US" altLang="ja-JP" dirty="0"/>
              </a:p>
              <a:p>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66EE1254-A4D5-4958-BB8E-DBC65D610F3D}"/>
                  </a:ext>
                </a:extLst>
              </p:cNvPr>
              <p:cNvSpPr>
                <a:spLocks noGrp="1" noRot="1" noChangeAspect="1" noMove="1" noResize="1" noEditPoints="1" noAdjustHandles="1" noChangeArrowheads="1" noChangeShapeType="1" noTextEdit="1"/>
              </p:cNvSpPr>
              <p:nvPr>
                <p:ph idx="1"/>
              </p:nvPr>
            </p:nvSpPr>
            <p:spPr>
              <a:xfrm>
                <a:off x="409356" y="2322871"/>
                <a:ext cx="11373286" cy="3636511"/>
              </a:xfrm>
              <a:blipFill>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20837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DB31A9-B14A-4B82-A5BC-9B3966B900CB}"/>
              </a:ext>
            </a:extLst>
          </p:cNvPr>
          <p:cNvSpPr>
            <a:spLocks noGrp="1"/>
          </p:cNvSpPr>
          <p:nvPr>
            <p:ph type="title"/>
          </p:nvPr>
        </p:nvSpPr>
        <p:spPr>
          <a:xfrm>
            <a:off x="810000" y="447188"/>
            <a:ext cx="10571998" cy="970450"/>
          </a:xfrm>
        </p:spPr>
        <p:txBody>
          <a:bodyPr>
            <a:normAutofit/>
          </a:bodyPr>
          <a:lstStyle/>
          <a:p>
            <a:r>
              <a:rPr kumimoji="1" lang="ja-JP" altLang="en-US" dirty="0"/>
              <a:t>表の読み方</a:t>
            </a:r>
          </a:p>
        </p:txBody>
      </p:sp>
      <p:sp>
        <p:nvSpPr>
          <p:cNvPr id="9" name="Content Placeholder 8">
            <a:extLst>
              <a:ext uri="{FF2B5EF4-FFF2-40B4-BE49-F238E27FC236}">
                <a16:creationId xmlns:a16="http://schemas.microsoft.com/office/drawing/2014/main" id="{83F8985E-5D06-4B47-AD82-8D96A836DD76}"/>
              </a:ext>
            </a:extLst>
          </p:cNvPr>
          <p:cNvSpPr>
            <a:spLocks noGrp="1"/>
          </p:cNvSpPr>
          <p:nvPr>
            <p:ph idx="1"/>
          </p:nvPr>
        </p:nvSpPr>
        <p:spPr>
          <a:xfrm>
            <a:off x="818713" y="2413000"/>
            <a:ext cx="3835583" cy="3632200"/>
          </a:xfrm>
        </p:spPr>
        <p:txBody>
          <a:bodyPr>
            <a:normAutofit/>
          </a:bodyPr>
          <a:lstStyle/>
          <a:p>
            <a:r>
              <a:rPr lang="ja-JP" altLang="en-US" sz="1600" dirty="0"/>
              <a:t>実際にマーケットと大型株を比較した場合の図</a:t>
            </a:r>
            <a:endParaRPr lang="en-US" altLang="ja-JP" sz="1600" dirty="0"/>
          </a:p>
          <a:p>
            <a:pPr marL="0" indent="0">
              <a:buNone/>
            </a:pPr>
            <a:r>
              <a:rPr lang="ja-JP" altLang="en-US" sz="1600" dirty="0"/>
              <a:t>・比率が</a:t>
            </a:r>
            <a:r>
              <a:rPr lang="en-US" altLang="ja-JP" sz="1600" dirty="0"/>
              <a:t>0%</a:t>
            </a:r>
            <a:r>
              <a:rPr lang="ja-JP" altLang="en-US" sz="1600" dirty="0"/>
              <a:t>の場合大型株のリターン及び標準偏差と一致</a:t>
            </a:r>
            <a:endParaRPr lang="en-US" altLang="ja-JP" sz="1600" dirty="0"/>
          </a:p>
          <a:p>
            <a:pPr marL="0" indent="0">
              <a:buNone/>
            </a:pPr>
            <a:r>
              <a:rPr lang="ja-JP" altLang="en-US" sz="1600" dirty="0"/>
              <a:t>・比率が</a:t>
            </a:r>
            <a:r>
              <a:rPr lang="en-US" altLang="ja-JP" sz="1600" dirty="0"/>
              <a:t>100</a:t>
            </a:r>
            <a:r>
              <a:rPr lang="ja-JP" altLang="en-US" sz="1600" dirty="0"/>
              <a:t>％の場合</a:t>
            </a:r>
            <a:r>
              <a:rPr lang="en-US" altLang="ja-JP" sz="1600" dirty="0"/>
              <a:t>TOPIX</a:t>
            </a:r>
            <a:r>
              <a:rPr lang="ja-JP" altLang="en-US" sz="1600" dirty="0"/>
              <a:t>のリターン及び標準偏差と一致</a:t>
            </a:r>
            <a:endParaRPr lang="en-US" altLang="ja-JP" sz="1600" dirty="0"/>
          </a:p>
          <a:p>
            <a:pPr marL="0" indent="0">
              <a:buNone/>
            </a:pPr>
            <a:r>
              <a:rPr lang="ja-JP" altLang="en-US" sz="1600" dirty="0"/>
              <a:t>上記が確認できる。</a:t>
            </a:r>
            <a:endParaRPr lang="en-US" sz="1600" dirty="0"/>
          </a:p>
        </p:txBody>
      </p:sp>
      <p:graphicFrame>
        <p:nvGraphicFramePr>
          <p:cNvPr id="7" name="コンテンツ プレースホルダー 3">
            <a:extLst>
              <a:ext uri="{FF2B5EF4-FFF2-40B4-BE49-F238E27FC236}">
                <a16:creationId xmlns:a16="http://schemas.microsoft.com/office/drawing/2014/main" id="{56AE68BE-8F7E-4C28-9E33-AADE714B5869}"/>
              </a:ext>
            </a:extLst>
          </p:cNvPr>
          <p:cNvGraphicFramePr>
            <a:graphicFrameLocks/>
          </p:cNvGraphicFramePr>
          <p:nvPr/>
        </p:nvGraphicFramePr>
        <p:xfrm>
          <a:off x="5492184" y="2413000"/>
          <a:ext cx="5496686" cy="3716344"/>
        </p:xfrm>
        <a:graphic>
          <a:graphicData uri="http://schemas.openxmlformats.org/drawingml/2006/table">
            <a:tbl>
              <a:tblPr firstRow="1" bandRow="1">
                <a:tableStyleId>{5C22544A-7EE6-4342-B048-85BDC9FD1C3A}</a:tableStyleId>
              </a:tblPr>
              <a:tblGrid>
                <a:gridCol w="999279">
                  <a:extLst>
                    <a:ext uri="{9D8B030D-6E8A-4147-A177-3AD203B41FA5}">
                      <a16:colId xmlns:a16="http://schemas.microsoft.com/office/drawing/2014/main" val="2267928425"/>
                    </a:ext>
                  </a:extLst>
                </a:gridCol>
                <a:gridCol w="1069560">
                  <a:extLst>
                    <a:ext uri="{9D8B030D-6E8A-4147-A177-3AD203B41FA5}">
                      <a16:colId xmlns:a16="http://schemas.microsoft.com/office/drawing/2014/main" val="2540141651"/>
                    </a:ext>
                  </a:extLst>
                </a:gridCol>
                <a:gridCol w="1114822">
                  <a:extLst>
                    <a:ext uri="{9D8B030D-6E8A-4147-A177-3AD203B41FA5}">
                      <a16:colId xmlns:a16="http://schemas.microsoft.com/office/drawing/2014/main" val="345328893"/>
                    </a:ext>
                  </a:extLst>
                </a:gridCol>
                <a:gridCol w="1069560">
                  <a:extLst>
                    <a:ext uri="{9D8B030D-6E8A-4147-A177-3AD203B41FA5}">
                      <a16:colId xmlns:a16="http://schemas.microsoft.com/office/drawing/2014/main" val="611863872"/>
                    </a:ext>
                  </a:extLst>
                </a:gridCol>
                <a:gridCol w="1243465">
                  <a:extLst>
                    <a:ext uri="{9D8B030D-6E8A-4147-A177-3AD203B41FA5}">
                      <a16:colId xmlns:a16="http://schemas.microsoft.com/office/drawing/2014/main" val="1788478513"/>
                    </a:ext>
                  </a:extLst>
                </a:gridCol>
              </a:tblGrid>
              <a:tr h="230948">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数値名</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リターン</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分散</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共分散</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2245859008"/>
                  </a:ext>
                </a:extLst>
              </a:tr>
              <a:tr h="230948">
                <a:tc>
                  <a:txBody>
                    <a:bodyPr/>
                    <a:lstStyle/>
                    <a:p>
                      <a:pPr algn="l" fontAlgn="ctr"/>
                      <a:r>
                        <a:rPr lang="ja-JP" altLang="en-US" sz="1200" u="none" strike="noStrike">
                          <a:effectLst/>
                        </a:rPr>
                        <a:t>比較①</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en-US" sz="1200" u="none" strike="noStrike">
                          <a:effectLst/>
                        </a:rPr>
                        <a:t>TOPIX</a:t>
                      </a:r>
                      <a:endParaRPr 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0.032789</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0.03105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0.0323038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510695247"/>
                  </a:ext>
                </a:extLst>
              </a:tr>
              <a:tr h="230948">
                <a:tc>
                  <a:txBody>
                    <a:bodyPr/>
                    <a:lstStyle/>
                    <a:p>
                      <a:pPr algn="l" fontAlgn="ctr"/>
                      <a:r>
                        <a:rPr lang="ja-JP" altLang="en-US" sz="1200" u="none" strike="noStrike">
                          <a:effectLst/>
                        </a:rPr>
                        <a:t>比較②</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大型株</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0.002621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0.034714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1014193106"/>
                  </a:ext>
                </a:extLst>
              </a:tr>
              <a:tr h="252124">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3103507517"/>
                  </a:ext>
                </a:extLst>
              </a:tr>
              <a:tr h="230948">
                <a:tc>
                  <a:txBody>
                    <a:bodyPr/>
                    <a:lstStyle/>
                    <a:p>
                      <a:pPr algn="l" fontAlgn="ctr"/>
                      <a:r>
                        <a:rPr lang="ja-JP" altLang="en-US" sz="1200" u="none" strike="noStrike">
                          <a:effectLst/>
                        </a:rPr>
                        <a:t>比率</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分散</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標準偏差</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リターン</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l" fontAlgn="ctr"/>
                      <a:r>
                        <a:rPr lang="ja-JP" altLang="en-US" sz="1200" u="none" strike="noStrike">
                          <a:effectLst/>
                        </a:rPr>
                        <a:t>シャープ比</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3342124441"/>
                  </a:ext>
                </a:extLst>
              </a:tr>
              <a:tr h="230948">
                <a:tc>
                  <a:txBody>
                    <a:bodyPr/>
                    <a:lstStyle/>
                    <a:p>
                      <a:pPr algn="r" fontAlgn="ctr"/>
                      <a:r>
                        <a:rPr lang="en-US" altLang="ja-JP" sz="1200" u="none" strike="noStrike">
                          <a:effectLst/>
                        </a:rPr>
                        <a:t>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0.034714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18.6316%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0.2621%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0.01353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913797077"/>
                  </a:ext>
                </a:extLst>
              </a:tr>
              <a:tr h="230948">
                <a:tc>
                  <a:txBody>
                    <a:bodyPr/>
                    <a:lstStyle/>
                    <a:p>
                      <a:pPr algn="r" fontAlgn="ctr"/>
                      <a:r>
                        <a:rPr lang="en-US" altLang="ja-JP" sz="1200" u="none" strike="noStrike">
                          <a:effectLst/>
                        </a:rPr>
                        <a:t>10%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0.034243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18.5049%</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0.5638%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0.02993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3821891834"/>
                  </a:ext>
                </a:extLst>
              </a:tr>
              <a:tr h="230948">
                <a:tc>
                  <a:txBody>
                    <a:bodyPr/>
                    <a:lstStyle/>
                    <a:p>
                      <a:pPr algn="r" fontAlgn="ctr"/>
                      <a:r>
                        <a:rPr lang="en-US" altLang="ja-JP" sz="1200" u="none" strike="noStrike">
                          <a:effectLst/>
                        </a:rPr>
                        <a:t>20%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0.033796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18.3837%</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0.8654%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0.04653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1700677344"/>
                  </a:ext>
                </a:extLst>
              </a:tr>
              <a:tr h="230948">
                <a:tc>
                  <a:txBody>
                    <a:bodyPr/>
                    <a:lstStyle/>
                    <a:p>
                      <a:pPr algn="r" fontAlgn="ctr"/>
                      <a:r>
                        <a:rPr lang="en-US" altLang="ja-JP" sz="1200" u="none" strike="noStrike">
                          <a:effectLst/>
                        </a:rPr>
                        <a:t>30%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0.033372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18.2679%</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1.1671%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0.06334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2959571741"/>
                  </a:ext>
                </a:extLst>
              </a:tr>
              <a:tr h="230948">
                <a:tc>
                  <a:txBody>
                    <a:bodyPr/>
                    <a:lstStyle/>
                    <a:p>
                      <a:pPr algn="r" fontAlgn="ctr"/>
                      <a:r>
                        <a:rPr lang="en-US" altLang="ja-JP" sz="1200" u="none" strike="noStrike">
                          <a:effectLst/>
                        </a:rPr>
                        <a:t>40%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0.032971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18.1578%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1.4688%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0.08034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2532070776"/>
                  </a:ext>
                </a:extLst>
              </a:tr>
              <a:tr h="230948">
                <a:tc>
                  <a:txBody>
                    <a:bodyPr/>
                    <a:lstStyle/>
                    <a:p>
                      <a:pPr algn="r" fontAlgn="ctr"/>
                      <a:r>
                        <a:rPr lang="en-US" altLang="ja-JP" sz="1200" u="none" strike="noStrike">
                          <a:effectLst/>
                        </a:rPr>
                        <a:t>50%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0.032593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18.0535%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1.7705%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0.09752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1514824700"/>
                  </a:ext>
                </a:extLst>
              </a:tr>
              <a:tr h="230948">
                <a:tc>
                  <a:txBody>
                    <a:bodyPr/>
                    <a:lstStyle/>
                    <a:p>
                      <a:pPr algn="r" fontAlgn="ctr"/>
                      <a:r>
                        <a:rPr lang="en-US" altLang="ja-JP" sz="1200" u="none" strike="noStrike">
                          <a:effectLst/>
                        </a:rPr>
                        <a:t>60%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0.032238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17.9549%</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2.0722%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0.11485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3095045786"/>
                  </a:ext>
                </a:extLst>
              </a:tr>
              <a:tr h="230948">
                <a:tc>
                  <a:txBody>
                    <a:bodyPr/>
                    <a:lstStyle/>
                    <a:p>
                      <a:pPr algn="r" fontAlgn="ctr"/>
                      <a:r>
                        <a:rPr lang="en-US" altLang="ja-JP" sz="1200" u="none" strike="noStrike">
                          <a:effectLst/>
                        </a:rPr>
                        <a:t>70%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0.031906</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17.8623%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2.3739%</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0.13234</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2308319796"/>
                  </a:ext>
                </a:extLst>
              </a:tr>
              <a:tr h="230948">
                <a:tc>
                  <a:txBody>
                    <a:bodyPr/>
                    <a:lstStyle/>
                    <a:p>
                      <a:pPr algn="r" fontAlgn="ctr"/>
                      <a:r>
                        <a:rPr lang="en-US" altLang="ja-JP" sz="1200" u="none" strike="noStrike">
                          <a:effectLst/>
                        </a:rPr>
                        <a:t>80%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0.031598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17.7758%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2.6755%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0.14995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3174360062"/>
                  </a:ext>
                </a:extLst>
              </a:tr>
              <a:tr h="230948">
                <a:tc>
                  <a:txBody>
                    <a:bodyPr/>
                    <a:lstStyle/>
                    <a:p>
                      <a:pPr algn="r" fontAlgn="ctr"/>
                      <a:r>
                        <a:rPr lang="en-US" altLang="ja-JP" sz="1200" u="none" strike="noStrike">
                          <a:effectLst/>
                        </a:rPr>
                        <a:t>90%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0.031312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17.6953%</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2.9772%</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0.16768</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3529219922"/>
                  </a:ext>
                </a:extLst>
              </a:tr>
              <a:tr h="230948">
                <a:tc>
                  <a:txBody>
                    <a:bodyPr/>
                    <a:lstStyle/>
                    <a:p>
                      <a:pPr algn="r" fontAlgn="ctr"/>
                      <a:r>
                        <a:rPr lang="en-US" altLang="ja-JP" sz="1200" u="none" strike="noStrike">
                          <a:effectLst/>
                        </a:rPr>
                        <a:t>100%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0.03105</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17.6210%</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3.2789%</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tc>
                  <a:txBody>
                    <a:bodyPr/>
                    <a:lstStyle/>
                    <a:p>
                      <a:pPr algn="r" fontAlgn="ctr"/>
                      <a:r>
                        <a:rPr lang="en-US" altLang="ja-JP" sz="1200" u="none" strike="noStrike">
                          <a:effectLst/>
                        </a:rPr>
                        <a:t>0.18551</a:t>
                      </a:r>
                      <a:endParaRPr lang="en-US" altLang="ja-JP"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926" marR="6926" marT="6926" marB="0" anchor="ctr"/>
                </a:tc>
                <a:extLst>
                  <a:ext uri="{0D108BD9-81ED-4DB2-BD59-A6C34878D82A}">
                    <a16:rowId xmlns:a16="http://schemas.microsoft.com/office/drawing/2014/main" val="2101684910"/>
                  </a:ext>
                </a:extLst>
              </a:tr>
            </a:tbl>
          </a:graphicData>
        </a:graphic>
      </p:graphicFrame>
    </p:spTree>
    <p:extLst>
      <p:ext uri="{BB962C8B-B14F-4D97-AF65-F5344CB8AC3E}">
        <p14:creationId xmlns:p14="http://schemas.microsoft.com/office/powerpoint/2010/main" val="97809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3BA47-0701-4495-84B1-6CCFA8BB8646}"/>
              </a:ext>
            </a:extLst>
          </p:cNvPr>
          <p:cNvSpPr>
            <a:spLocks noGrp="1"/>
          </p:cNvSpPr>
          <p:nvPr>
            <p:ph type="title"/>
          </p:nvPr>
        </p:nvSpPr>
        <p:spPr/>
        <p:txBody>
          <a:bodyPr/>
          <a:lstStyle/>
          <a:p>
            <a:r>
              <a:rPr kumimoji="1" lang="ja-JP" altLang="en-US" dirty="0"/>
              <a:t>検証</a:t>
            </a:r>
            <a:r>
              <a:rPr kumimoji="1" lang="en-US" altLang="ja-JP" dirty="0"/>
              <a:t>:</a:t>
            </a:r>
            <a:r>
              <a:rPr kumimoji="1" lang="ja-JP" altLang="en-US" dirty="0"/>
              <a:t>リスク許容度ごとの最適ポートフォリオ</a:t>
            </a:r>
          </a:p>
        </p:txBody>
      </p:sp>
      <p:sp>
        <p:nvSpPr>
          <p:cNvPr id="3" name="コンテンツ プレースホルダー 2">
            <a:extLst>
              <a:ext uri="{FF2B5EF4-FFF2-40B4-BE49-F238E27FC236}">
                <a16:creationId xmlns:a16="http://schemas.microsoft.com/office/drawing/2014/main" id="{8DB8F27E-8E25-4BCE-8AD7-B072EB652416}"/>
              </a:ext>
            </a:extLst>
          </p:cNvPr>
          <p:cNvSpPr>
            <a:spLocks noGrp="1"/>
          </p:cNvSpPr>
          <p:nvPr>
            <p:ph idx="1"/>
          </p:nvPr>
        </p:nvSpPr>
        <p:spPr/>
        <p:txBody>
          <a:bodyPr>
            <a:normAutofit/>
          </a:bodyPr>
          <a:lstStyle/>
          <a:p>
            <a:endParaRPr kumimoji="1" lang="en-US" altLang="ja-JP" dirty="0"/>
          </a:p>
          <a:p>
            <a:endParaRPr kumimoji="1" lang="en-US" altLang="ja-JP" dirty="0"/>
          </a:p>
          <a:p>
            <a:r>
              <a:rPr lang="ja-JP" altLang="en-US" dirty="0"/>
              <a:t>ポートフォリオ構成について</a:t>
            </a:r>
            <a:endParaRPr lang="en-US" altLang="ja-JP" dirty="0"/>
          </a:p>
          <a:p>
            <a:pPr marL="0" indent="0">
              <a:buNone/>
            </a:pPr>
            <a:r>
              <a:rPr lang="ja-JP" altLang="en-US" dirty="0"/>
              <a:t>・リスク許容度を①</a:t>
            </a:r>
            <a:r>
              <a:rPr lang="en-US" altLang="ja-JP" dirty="0"/>
              <a:t>20</a:t>
            </a:r>
            <a:r>
              <a:rPr lang="ja-JP" altLang="en-US" dirty="0"/>
              <a:t>％、②</a:t>
            </a:r>
            <a:r>
              <a:rPr lang="en-US" altLang="ja-JP" dirty="0"/>
              <a:t>25</a:t>
            </a:r>
            <a:r>
              <a:rPr lang="ja-JP" altLang="en-US" dirty="0"/>
              <a:t>％、③</a:t>
            </a:r>
            <a:r>
              <a:rPr lang="en-US" altLang="ja-JP" dirty="0"/>
              <a:t>30</a:t>
            </a:r>
            <a:r>
              <a:rPr lang="ja-JP" altLang="en-US" dirty="0"/>
              <a:t>％、④リスク上限なしの</a:t>
            </a:r>
            <a:r>
              <a:rPr lang="en-US" altLang="ja-JP" dirty="0"/>
              <a:t>4</a:t>
            </a:r>
            <a:r>
              <a:rPr lang="ja-JP" altLang="en-US" dirty="0"/>
              <a:t>パターンで比較する。</a:t>
            </a:r>
            <a:endParaRPr lang="en-US" altLang="ja-JP" dirty="0"/>
          </a:p>
          <a:p>
            <a:pPr marL="0" indent="0">
              <a:buNone/>
            </a:pPr>
            <a:r>
              <a:rPr lang="ja-JP" altLang="en-US" dirty="0"/>
              <a:t>・リスク許容度を超えない範囲で、最もシャープレシオの高い組み合わせを計算する。</a:t>
            </a:r>
            <a:endParaRPr lang="en-US" altLang="ja-JP" dirty="0"/>
          </a:p>
          <a:p>
            <a:pPr marL="0" indent="0">
              <a:buNone/>
            </a:pPr>
            <a:r>
              <a:rPr lang="ja-JP" altLang="en-US" dirty="0"/>
              <a:t>・最も投資効率の良いポートフォリオについて、どのような特徴があるかを考える。</a:t>
            </a:r>
            <a:endParaRPr lang="en-US" altLang="ja-JP" dirty="0"/>
          </a:p>
          <a:p>
            <a:pPr marL="0" indent="0">
              <a:buNone/>
            </a:pPr>
            <a:r>
              <a:rPr lang="en-US" altLang="ja-JP" dirty="0"/>
              <a:t>※</a:t>
            </a:r>
            <a:r>
              <a:rPr lang="ja-JP" altLang="en-US" dirty="0"/>
              <a:t>今回</a:t>
            </a:r>
            <a:r>
              <a:rPr lang="en-US" altLang="ja-JP" dirty="0"/>
              <a:t>3</a:t>
            </a:r>
            <a:r>
              <a:rPr lang="ja-JP" altLang="en-US" dirty="0"/>
              <a:t>銘柄の比較も行ったが、</a:t>
            </a:r>
            <a:r>
              <a:rPr lang="en-US" altLang="ja-JP" dirty="0"/>
              <a:t>3</a:t>
            </a:r>
            <a:r>
              <a:rPr lang="ja-JP" altLang="en-US" dirty="0"/>
              <a:t>つの組み合わせよりも</a:t>
            </a:r>
            <a:r>
              <a:rPr lang="en-US" altLang="ja-JP" dirty="0"/>
              <a:t>2</a:t>
            </a:r>
            <a:r>
              <a:rPr lang="ja-JP" altLang="en-US" dirty="0"/>
              <a:t>つの組み合わせの方が良いパフォーマンスを残したため、今回紹介するものはすべて</a:t>
            </a:r>
            <a:r>
              <a:rPr lang="en-US" altLang="ja-JP" dirty="0"/>
              <a:t>2</a:t>
            </a:r>
            <a:r>
              <a:rPr lang="ja-JP" altLang="en-US" dirty="0"/>
              <a:t>つの組み合わせとなっている。</a:t>
            </a:r>
            <a:endParaRPr kumimoji="1" lang="en-US" altLang="ja-JP" dirty="0"/>
          </a:p>
          <a:p>
            <a:endParaRPr kumimoji="1" lang="ja-JP" altLang="en-US" dirty="0"/>
          </a:p>
        </p:txBody>
      </p:sp>
    </p:spTree>
    <p:extLst>
      <p:ext uri="{BB962C8B-B14F-4D97-AF65-F5344CB8AC3E}">
        <p14:creationId xmlns:p14="http://schemas.microsoft.com/office/powerpoint/2010/main" val="3518528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3C194-6221-4C5E-8F2B-BDB2DF1FEE99}"/>
              </a:ext>
            </a:extLst>
          </p:cNvPr>
          <p:cNvSpPr>
            <a:spLocks noGrp="1"/>
          </p:cNvSpPr>
          <p:nvPr>
            <p:ph type="title"/>
          </p:nvPr>
        </p:nvSpPr>
        <p:spPr>
          <a:xfrm>
            <a:off x="810000" y="447188"/>
            <a:ext cx="10571998" cy="970450"/>
          </a:xfrm>
        </p:spPr>
        <p:txBody>
          <a:bodyPr>
            <a:normAutofit/>
          </a:bodyPr>
          <a:lstStyle/>
          <a:p>
            <a:r>
              <a:rPr kumimoji="1" lang="ja-JP" altLang="en-US" dirty="0"/>
              <a:t>①許容できるリスクが最大</a:t>
            </a:r>
            <a:r>
              <a:rPr kumimoji="1" lang="en-US" altLang="ja-JP" dirty="0"/>
              <a:t>20</a:t>
            </a:r>
            <a:r>
              <a:rPr kumimoji="1" lang="ja-JP" altLang="en-US" dirty="0"/>
              <a:t>％の場合</a:t>
            </a:r>
          </a:p>
        </p:txBody>
      </p:sp>
      <p:sp>
        <p:nvSpPr>
          <p:cNvPr id="13" name="Content Placeholder 8">
            <a:extLst>
              <a:ext uri="{FF2B5EF4-FFF2-40B4-BE49-F238E27FC236}">
                <a16:creationId xmlns:a16="http://schemas.microsoft.com/office/drawing/2014/main" id="{F33C2611-324E-4435-8202-8AEC2CAE42ED}"/>
              </a:ext>
            </a:extLst>
          </p:cNvPr>
          <p:cNvSpPr>
            <a:spLocks noGrp="1"/>
          </p:cNvSpPr>
          <p:nvPr>
            <p:ph idx="1"/>
          </p:nvPr>
        </p:nvSpPr>
        <p:spPr>
          <a:xfrm>
            <a:off x="818713" y="2413000"/>
            <a:ext cx="3835583" cy="3632200"/>
          </a:xfrm>
        </p:spPr>
        <p:txBody>
          <a:bodyPr>
            <a:normAutofit/>
          </a:bodyPr>
          <a:lstStyle/>
          <a:p>
            <a:r>
              <a:rPr lang="ja-JP" altLang="en-US" sz="1600" dirty="0"/>
              <a:t>標準偏差</a:t>
            </a:r>
            <a:r>
              <a:rPr lang="en-US" sz="1600" dirty="0"/>
              <a:t>20%</a:t>
            </a:r>
            <a:r>
              <a:rPr lang="ja-JP" altLang="en-US" sz="1600" dirty="0"/>
              <a:t>を超えない範囲では、</a:t>
            </a:r>
            <a:endParaRPr lang="en-US" altLang="ja-JP" sz="1600" dirty="0"/>
          </a:p>
          <a:p>
            <a:pPr marL="0" indent="0">
              <a:buNone/>
            </a:pPr>
            <a:r>
              <a:rPr lang="ja-JP" altLang="en-US" sz="1600" dirty="0"/>
              <a:t>小型株</a:t>
            </a:r>
            <a:r>
              <a:rPr lang="en-US" altLang="ja-JP" sz="1600" dirty="0"/>
              <a:t>70%</a:t>
            </a:r>
            <a:r>
              <a:rPr lang="ja-JP" altLang="en-US" sz="1600" dirty="0"/>
              <a:t>、売買代金上位指数</a:t>
            </a:r>
            <a:r>
              <a:rPr lang="en-US" altLang="ja-JP" sz="1600" dirty="0"/>
              <a:t>30</a:t>
            </a:r>
            <a:r>
              <a:rPr lang="ja-JP" altLang="en-US" sz="1600" dirty="0"/>
              <a:t>％</a:t>
            </a:r>
            <a:endParaRPr lang="en-US" altLang="ja-JP" sz="1600" dirty="0"/>
          </a:p>
          <a:p>
            <a:pPr marL="0" indent="0">
              <a:buNone/>
            </a:pPr>
            <a:r>
              <a:rPr lang="ja-JP" altLang="en-US" sz="1600" dirty="0"/>
              <a:t>→リターン</a:t>
            </a:r>
            <a:r>
              <a:rPr lang="en-US" altLang="ja-JP" sz="1600" dirty="0"/>
              <a:t>7.8539%</a:t>
            </a:r>
            <a:r>
              <a:rPr lang="ja-JP" altLang="en-US" sz="1600" dirty="0"/>
              <a:t>、標準偏差</a:t>
            </a:r>
            <a:r>
              <a:rPr lang="en-US" altLang="ja-JP" sz="1600" dirty="0"/>
              <a:t>19.92%</a:t>
            </a:r>
          </a:p>
          <a:p>
            <a:pPr marL="0" indent="0">
              <a:buNone/>
            </a:pPr>
            <a:r>
              <a:rPr lang="ja-JP" altLang="en-US" sz="1600" dirty="0"/>
              <a:t>シャープ比は約</a:t>
            </a:r>
            <a:r>
              <a:rPr lang="en-US" altLang="ja-JP" sz="1600" dirty="0"/>
              <a:t>0.394</a:t>
            </a:r>
          </a:p>
          <a:p>
            <a:pPr marL="0" indent="0">
              <a:buNone/>
            </a:pPr>
            <a:endParaRPr lang="en-US" sz="1600" dirty="0"/>
          </a:p>
        </p:txBody>
      </p:sp>
      <p:graphicFrame>
        <p:nvGraphicFramePr>
          <p:cNvPr id="7" name="コンテンツ プレースホルダー 3">
            <a:extLst>
              <a:ext uri="{FF2B5EF4-FFF2-40B4-BE49-F238E27FC236}">
                <a16:creationId xmlns:a16="http://schemas.microsoft.com/office/drawing/2014/main" id="{20344FC9-D81C-4066-8AEA-AB3DD134CF19}"/>
              </a:ext>
            </a:extLst>
          </p:cNvPr>
          <p:cNvGraphicFramePr>
            <a:graphicFrameLocks/>
          </p:cNvGraphicFramePr>
          <p:nvPr>
            <p:extLst>
              <p:ext uri="{D42A27DB-BD31-4B8C-83A1-F6EECF244321}">
                <p14:modId xmlns:p14="http://schemas.microsoft.com/office/powerpoint/2010/main" val="183779991"/>
              </p:ext>
            </p:extLst>
          </p:nvPr>
        </p:nvGraphicFramePr>
        <p:xfrm>
          <a:off x="5153386" y="2413000"/>
          <a:ext cx="6174281" cy="3716341"/>
        </p:xfrm>
        <a:graphic>
          <a:graphicData uri="http://schemas.openxmlformats.org/drawingml/2006/table">
            <a:tbl>
              <a:tblPr firstRow="1" bandRow="1">
                <a:tableStyleId>{5C22544A-7EE6-4342-B048-85BDC9FD1C3A}</a:tableStyleId>
              </a:tblPr>
              <a:tblGrid>
                <a:gridCol w="891814">
                  <a:extLst>
                    <a:ext uri="{9D8B030D-6E8A-4147-A177-3AD203B41FA5}">
                      <a16:colId xmlns:a16="http://schemas.microsoft.com/office/drawing/2014/main" val="308958464"/>
                    </a:ext>
                  </a:extLst>
                </a:gridCol>
                <a:gridCol w="1703395">
                  <a:extLst>
                    <a:ext uri="{9D8B030D-6E8A-4147-A177-3AD203B41FA5}">
                      <a16:colId xmlns:a16="http://schemas.microsoft.com/office/drawing/2014/main" val="3366230179"/>
                    </a:ext>
                  </a:extLst>
                </a:gridCol>
                <a:gridCol w="1070988">
                  <a:extLst>
                    <a:ext uri="{9D8B030D-6E8A-4147-A177-3AD203B41FA5}">
                      <a16:colId xmlns:a16="http://schemas.microsoft.com/office/drawing/2014/main" val="3506029957"/>
                    </a:ext>
                  </a:extLst>
                </a:gridCol>
                <a:gridCol w="1254042">
                  <a:extLst>
                    <a:ext uri="{9D8B030D-6E8A-4147-A177-3AD203B41FA5}">
                      <a16:colId xmlns:a16="http://schemas.microsoft.com/office/drawing/2014/main" val="3772791502"/>
                    </a:ext>
                  </a:extLst>
                </a:gridCol>
                <a:gridCol w="1254042">
                  <a:extLst>
                    <a:ext uri="{9D8B030D-6E8A-4147-A177-3AD203B41FA5}">
                      <a16:colId xmlns:a16="http://schemas.microsoft.com/office/drawing/2014/main" val="3886285963"/>
                    </a:ext>
                  </a:extLst>
                </a:gridCol>
              </a:tblGrid>
              <a:tr h="307347">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数値名</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リターン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共分散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219910273"/>
                  </a:ext>
                </a:extLst>
              </a:tr>
              <a:tr h="307347">
                <a:tc>
                  <a:txBody>
                    <a:bodyPr/>
                    <a:lstStyle/>
                    <a:p>
                      <a:pPr algn="l" fontAlgn="ctr"/>
                      <a:r>
                        <a:rPr lang="ja-JP" altLang="en-US" sz="1600" u="none" strike="noStrike">
                          <a:effectLst/>
                        </a:rPr>
                        <a:t>比較①</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小型株</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4.7121%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0.03054705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0.03744062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668658767"/>
                  </a:ext>
                </a:extLst>
              </a:tr>
              <a:tr h="307347">
                <a:tc>
                  <a:txBody>
                    <a:bodyPr/>
                    <a:lstStyle/>
                    <a:p>
                      <a:pPr algn="l" fontAlgn="ctr"/>
                      <a:r>
                        <a:rPr lang="ja-JP" altLang="en-US" sz="1600" u="none" strike="noStrike">
                          <a:effectLst/>
                        </a:rPr>
                        <a:t>比較②</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endParaRPr lang="zh-TW"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15.1847%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0.09986169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4157951471"/>
                  </a:ext>
                </a:extLst>
              </a:tr>
              <a:tr h="335524">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90223315"/>
                  </a:ext>
                </a:extLst>
              </a:tr>
              <a:tr h="307347">
                <a:tc>
                  <a:txBody>
                    <a:bodyPr/>
                    <a:lstStyle/>
                    <a:p>
                      <a:pPr algn="l" fontAlgn="ctr"/>
                      <a:r>
                        <a:rPr lang="ja-JP" altLang="en-US" sz="1600" u="none" strike="noStrike">
                          <a:effectLst/>
                        </a:rPr>
                        <a:t>比率</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標準偏差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リターン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シャープ比</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078097301"/>
                  </a:ext>
                </a:extLst>
              </a:tr>
              <a:tr h="307347">
                <a:tc>
                  <a:txBody>
                    <a:bodyPr/>
                    <a:lstStyle/>
                    <a:p>
                      <a:pPr algn="r" fontAlgn="ctr"/>
                      <a:r>
                        <a:rPr lang="en-US" altLang="ja-JP" sz="1600" u="none" strike="noStrike">
                          <a:effectLst/>
                        </a:rPr>
                        <a:t>65%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0.042174667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20.5365%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8.3775%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0.4074463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769789705"/>
                  </a:ext>
                </a:extLst>
              </a:tr>
              <a:tr h="307347">
                <a:tc>
                  <a:txBody>
                    <a:bodyPr/>
                    <a:lstStyle/>
                    <a:p>
                      <a:pPr algn="r" fontAlgn="ctr"/>
                      <a:r>
                        <a:rPr lang="en-US" altLang="ja-JP" sz="1600" u="none" strike="noStrike">
                          <a:effectLst/>
                        </a:rPr>
                        <a:t>66%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0.041653655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20.4092%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8.2728%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0.40485531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3223194839"/>
                  </a:ext>
                </a:extLst>
              </a:tr>
              <a:tr h="307347">
                <a:tc>
                  <a:txBody>
                    <a:bodyPr/>
                    <a:lstStyle/>
                    <a:p>
                      <a:pPr algn="r" fontAlgn="ctr"/>
                      <a:r>
                        <a:rPr lang="en-US" altLang="ja-JP" sz="1600" u="none" strike="noStrike">
                          <a:effectLst/>
                        </a:rPr>
                        <a:t>67%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0.04114375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20.2839%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8.1681%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0.40219335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885170427"/>
                  </a:ext>
                </a:extLst>
              </a:tr>
              <a:tr h="307347">
                <a:tc>
                  <a:txBody>
                    <a:bodyPr/>
                    <a:lstStyle/>
                    <a:p>
                      <a:pPr algn="r" fontAlgn="ctr"/>
                      <a:r>
                        <a:rPr lang="en-US" altLang="ja-JP" sz="1600" u="none" strike="noStrike">
                          <a:effectLst/>
                        </a:rPr>
                        <a:t>68%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0.040644949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20.1606%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8.0633%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0.39945915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397724624"/>
                  </a:ext>
                </a:extLst>
              </a:tr>
              <a:tr h="307347">
                <a:tc>
                  <a:txBody>
                    <a:bodyPr/>
                    <a:lstStyle/>
                    <a:p>
                      <a:pPr algn="r" fontAlgn="ctr"/>
                      <a:r>
                        <a:rPr lang="en-US" altLang="ja-JP" sz="1600" u="none" strike="noStrike">
                          <a:effectLst/>
                        </a:rPr>
                        <a:t>69%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0.040157255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20.0393%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7.9586%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0.39665146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807076633"/>
                  </a:ext>
                </a:extLst>
              </a:tr>
              <a:tr h="307347">
                <a:tc>
                  <a:txBody>
                    <a:bodyPr/>
                    <a:lstStyle/>
                    <a:p>
                      <a:pPr algn="r" fontAlgn="ctr"/>
                      <a:r>
                        <a:rPr lang="en-US" altLang="ja-JP" sz="1600" u="none" strike="noStrike" dirty="0">
                          <a:effectLst/>
                          <a:highlight>
                            <a:srgbClr val="FFFF00"/>
                          </a:highlight>
                        </a:rPr>
                        <a:t>70%</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0.039680666</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19.9200%</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7.8539%</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0.39376907</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802086485"/>
                  </a:ext>
                </a:extLst>
              </a:tr>
              <a:tr h="307347">
                <a:tc>
                  <a:txBody>
                    <a:bodyPr/>
                    <a:lstStyle/>
                    <a:p>
                      <a:pPr algn="r" fontAlgn="ctr"/>
                      <a:r>
                        <a:rPr lang="en-US" altLang="ja-JP" sz="1600" u="none" strike="noStrike">
                          <a:effectLst/>
                        </a:rPr>
                        <a:t>71%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0.039215182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19.8028%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7.7492%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rPr>
                        <a:t>0.39081078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3337608470"/>
                  </a:ext>
                </a:extLst>
              </a:tr>
            </a:tbl>
          </a:graphicData>
        </a:graphic>
      </p:graphicFrame>
    </p:spTree>
    <p:extLst>
      <p:ext uri="{BB962C8B-B14F-4D97-AF65-F5344CB8AC3E}">
        <p14:creationId xmlns:p14="http://schemas.microsoft.com/office/powerpoint/2010/main" val="34845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636A92-6D4F-49C0-AFBF-B92529800D13}"/>
              </a:ext>
            </a:extLst>
          </p:cNvPr>
          <p:cNvSpPr>
            <a:spLocks noGrp="1"/>
          </p:cNvSpPr>
          <p:nvPr>
            <p:ph type="title"/>
          </p:nvPr>
        </p:nvSpPr>
        <p:spPr>
          <a:xfrm>
            <a:off x="810000" y="447188"/>
            <a:ext cx="10571998" cy="970450"/>
          </a:xfrm>
        </p:spPr>
        <p:txBody>
          <a:bodyPr>
            <a:normAutofit/>
          </a:bodyPr>
          <a:lstStyle/>
          <a:p>
            <a:r>
              <a:rPr kumimoji="1" lang="ja-JP" altLang="en-US" dirty="0"/>
              <a:t>②許容できるリスクが最大</a:t>
            </a:r>
            <a:r>
              <a:rPr lang="en-US" altLang="ja-JP" dirty="0"/>
              <a:t>25</a:t>
            </a:r>
            <a:r>
              <a:rPr lang="ja-JP" altLang="en-US" dirty="0"/>
              <a:t>％の場合</a:t>
            </a:r>
            <a:endParaRPr kumimoji="1" lang="ja-JP" altLang="en-US" dirty="0"/>
          </a:p>
        </p:txBody>
      </p:sp>
      <p:sp>
        <p:nvSpPr>
          <p:cNvPr id="9" name="Content Placeholder 8">
            <a:extLst>
              <a:ext uri="{FF2B5EF4-FFF2-40B4-BE49-F238E27FC236}">
                <a16:creationId xmlns:a16="http://schemas.microsoft.com/office/drawing/2014/main" id="{808C2EAE-7D7A-4DB0-81FD-81F0A9EE44FF}"/>
              </a:ext>
            </a:extLst>
          </p:cNvPr>
          <p:cNvSpPr>
            <a:spLocks noGrp="1"/>
          </p:cNvSpPr>
          <p:nvPr>
            <p:ph idx="1"/>
          </p:nvPr>
        </p:nvSpPr>
        <p:spPr>
          <a:xfrm>
            <a:off x="818713" y="2413000"/>
            <a:ext cx="3835583" cy="3632200"/>
          </a:xfrm>
        </p:spPr>
        <p:txBody>
          <a:bodyPr>
            <a:normAutofit/>
          </a:bodyPr>
          <a:lstStyle/>
          <a:p>
            <a:r>
              <a:rPr lang="ja-JP" altLang="en-US" sz="1600" dirty="0"/>
              <a:t>標準偏差</a:t>
            </a:r>
            <a:r>
              <a:rPr lang="en-US" altLang="ja-JP" sz="1600" dirty="0"/>
              <a:t>25%</a:t>
            </a:r>
            <a:r>
              <a:rPr lang="ja-JP" altLang="en-US" sz="1600" dirty="0"/>
              <a:t>を超えない範囲では、</a:t>
            </a:r>
            <a:endParaRPr lang="en-US" altLang="ja-JP" sz="1600" dirty="0"/>
          </a:p>
          <a:p>
            <a:pPr marL="0" indent="0">
              <a:buNone/>
            </a:pPr>
            <a:r>
              <a:rPr lang="ja-JP" altLang="en-US" sz="1600" dirty="0"/>
              <a:t>小型株</a:t>
            </a:r>
            <a:r>
              <a:rPr lang="en-US" altLang="ja-JP" sz="1600" dirty="0"/>
              <a:t>36%</a:t>
            </a:r>
            <a:r>
              <a:rPr lang="ja-JP" altLang="en-US" sz="1600" dirty="0"/>
              <a:t>、売買代金上位指数</a:t>
            </a:r>
            <a:r>
              <a:rPr lang="en-US" altLang="ja-JP" sz="1600" dirty="0"/>
              <a:t>64</a:t>
            </a:r>
            <a:r>
              <a:rPr lang="ja-JP" altLang="en-US" sz="1600" dirty="0"/>
              <a:t>％</a:t>
            </a:r>
            <a:endParaRPr lang="en-US" altLang="ja-JP" sz="1600" dirty="0"/>
          </a:p>
          <a:p>
            <a:pPr marL="0" indent="0">
              <a:buNone/>
            </a:pPr>
            <a:r>
              <a:rPr lang="ja-JP" altLang="en-US" sz="1600" dirty="0"/>
              <a:t>→リターン</a:t>
            </a:r>
            <a:r>
              <a:rPr lang="en-US" altLang="ja-JP" sz="1600" dirty="0"/>
              <a:t>11.4145%</a:t>
            </a:r>
            <a:r>
              <a:rPr lang="ja-JP" altLang="en-US" sz="1600" dirty="0"/>
              <a:t>、標準偏差</a:t>
            </a:r>
            <a:r>
              <a:rPr lang="en-US" altLang="ja-JP" sz="1600" dirty="0"/>
              <a:t>24.92%</a:t>
            </a:r>
          </a:p>
          <a:p>
            <a:pPr marL="0" indent="0">
              <a:buNone/>
            </a:pPr>
            <a:r>
              <a:rPr lang="ja-JP" altLang="en-US" sz="1600" dirty="0"/>
              <a:t>シャープ比は約</a:t>
            </a:r>
            <a:r>
              <a:rPr lang="en-US" altLang="ja-JP" sz="1600" dirty="0"/>
              <a:t>0.458</a:t>
            </a:r>
          </a:p>
        </p:txBody>
      </p:sp>
      <p:graphicFrame>
        <p:nvGraphicFramePr>
          <p:cNvPr id="7" name="コンテンツ プレースホルダー 3">
            <a:extLst>
              <a:ext uri="{FF2B5EF4-FFF2-40B4-BE49-F238E27FC236}">
                <a16:creationId xmlns:a16="http://schemas.microsoft.com/office/drawing/2014/main" id="{A6BABFFD-818F-4067-AE63-BF6F15C56AF5}"/>
              </a:ext>
            </a:extLst>
          </p:cNvPr>
          <p:cNvGraphicFramePr>
            <a:graphicFrameLocks/>
          </p:cNvGraphicFramePr>
          <p:nvPr>
            <p:extLst>
              <p:ext uri="{D42A27DB-BD31-4B8C-83A1-F6EECF244321}">
                <p14:modId xmlns:p14="http://schemas.microsoft.com/office/powerpoint/2010/main" val="1691757415"/>
              </p:ext>
            </p:extLst>
          </p:nvPr>
        </p:nvGraphicFramePr>
        <p:xfrm>
          <a:off x="5389195" y="2413000"/>
          <a:ext cx="5702663" cy="3716347"/>
        </p:xfrm>
        <a:graphic>
          <a:graphicData uri="http://schemas.openxmlformats.org/drawingml/2006/table">
            <a:tbl>
              <a:tblPr firstRow="1" bandRow="1">
                <a:tableStyleId>{5C22544A-7EE6-4342-B048-85BDC9FD1C3A}</a:tableStyleId>
              </a:tblPr>
              <a:tblGrid>
                <a:gridCol w="808405">
                  <a:extLst>
                    <a:ext uri="{9D8B030D-6E8A-4147-A177-3AD203B41FA5}">
                      <a16:colId xmlns:a16="http://schemas.microsoft.com/office/drawing/2014/main" val="2999794406"/>
                    </a:ext>
                  </a:extLst>
                </a:gridCol>
                <a:gridCol w="1588571">
                  <a:extLst>
                    <a:ext uri="{9D8B030D-6E8A-4147-A177-3AD203B41FA5}">
                      <a16:colId xmlns:a16="http://schemas.microsoft.com/office/drawing/2014/main" val="1168775527"/>
                    </a:ext>
                  </a:extLst>
                </a:gridCol>
                <a:gridCol w="989181">
                  <a:extLst>
                    <a:ext uri="{9D8B030D-6E8A-4147-A177-3AD203B41FA5}">
                      <a16:colId xmlns:a16="http://schemas.microsoft.com/office/drawing/2014/main" val="2873254844"/>
                    </a:ext>
                  </a:extLst>
                </a:gridCol>
                <a:gridCol w="1158253">
                  <a:extLst>
                    <a:ext uri="{9D8B030D-6E8A-4147-A177-3AD203B41FA5}">
                      <a16:colId xmlns:a16="http://schemas.microsoft.com/office/drawing/2014/main" val="2810491194"/>
                    </a:ext>
                  </a:extLst>
                </a:gridCol>
                <a:gridCol w="1158253">
                  <a:extLst>
                    <a:ext uri="{9D8B030D-6E8A-4147-A177-3AD203B41FA5}">
                      <a16:colId xmlns:a16="http://schemas.microsoft.com/office/drawing/2014/main" val="3063008823"/>
                    </a:ext>
                  </a:extLst>
                </a:gridCol>
              </a:tblGrid>
              <a:tr h="283871">
                <a:tc>
                  <a:txBody>
                    <a:bodyPr/>
                    <a:lstStyle/>
                    <a:p>
                      <a:pPr algn="l" fontAlgn="ct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数値名</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共分散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41592815"/>
                  </a:ext>
                </a:extLst>
              </a:tr>
              <a:tr h="283871">
                <a:tc>
                  <a:txBody>
                    <a:bodyPr/>
                    <a:lstStyle/>
                    <a:p>
                      <a:pPr algn="l" fontAlgn="ctr"/>
                      <a:r>
                        <a:rPr lang="ja-JP" altLang="en-US" sz="1500" u="none" strike="noStrike">
                          <a:effectLst/>
                        </a:rPr>
                        <a:t>比較①</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小型株</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4.7121%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0.03054705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0.03744062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014070989"/>
                  </a:ext>
                </a:extLst>
              </a:tr>
              <a:tr h="283871">
                <a:tc>
                  <a:txBody>
                    <a:bodyPr/>
                    <a:lstStyle/>
                    <a:p>
                      <a:pPr algn="l" fontAlgn="ctr"/>
                      <a:r>
                        <a:rPr lang="ja-JP" altLang="en-US" sz="1500" u="none" strike="noStrike">
                          <a:effectLst/>
                        </a:rPr>
                        <a:t>比較②</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zh-TW" altLang="en-US" sz="1500" u="none" strike="noStrike" dirty="0">
                          <a:effectLst/>
                        </a:rPr>
                        <a:t>売買代金上位</a:t>
                      </a:r>
                      <a:r>
                        <a:rPr lang="ja-JP" altLang="en-US" sz="1500" u="none" strike="noStrike" dirty="0">
                          <a:effectLst/>
                        </a:rPr>
                        <a:t>指数</a:t>
                      </a:r>
                      <a:endParaRPr lang="zh-TW"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15.1847%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0.09986169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4188197042"/>
                  </a:ext>
                </a:extLst>
              </a:tr>
              <a:tr h="309895">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170269803"/>
                  </a:ext>
                </a:extLst>
              </a:tr>
              <a:tr h="283871">
                <a:tc>
                  <a:txBody>
                    <a:bodyPr/>
                    <a:lstStyle/>
                    <a:p>
                      <a:pPr algn="l" fontAlgn="ctr"/>
                      <a:r>
                        <a:rPr lang="ja-JP" altLang="en-US" sz="1500" u="none" strike="noStrike">
                          <a:effectLst/>
                        </a:rPr>
                        <a:t>比率</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標準偏差</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シャープ比</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127415287"/>
                  </a:ext>
                </a:extLst>
              </a:tr>
              <a:tr h="283871">
                <a:tc>
                  <a:txBody>
                    <a:bodyPr/>
                    <a:lstStyle/>
                    <a:p>
                      <a:pPr algn="r" fontAlgn="ctr"/>
                      <a:r>
                        <a:rPr lang="en-US" altLang="ja-JP" sz="1500" u="none" strike="noStrike">
                          <a:effectLst/>
                        </a:rPr>
                        <a:t>32%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0.065598222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25.6121%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11.8334%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0.46163435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1904691"/>
                  </a:ext>
                </a:extLst>
              </a:tr>
              <a:tr h="283871">
                <a:tc>
                  <a:txBody>
                    <a:bodyPr/>
                    <a:lstStyle/>
                    <a:p>
                      <a:pPr algn="r" fontAlgn="ctr"/>
                      <a:r>
                        <a:rPr lang="en-US" altLang="ja-JP" sz="1500" u="none" strike="noStrike">
                          <a:effectLst/>
                        </a:rPr>
                        <a:t>33%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0.064710729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25.4383%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11.7287%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0.46067234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693862994"/>
                  </a:ext>
                </a:extLst>
              </a:tr>
              <a:tr h="283871">
                <a:tc>
                  <a:txBody>
                    <a:bodyPr/>
                    <a:lstStyle/>
                    <a:p>
                      <a:pPr algn="r" fontAlgn="ctr"/>
                      <a:r>
                        <a:rPr lang="en-US" altLang="ja-JP" sz="1500" u="none" strike="noStrike">
                          <a:effectLst/>
                        </a:rPr>
                        <a:t>34%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0.063834342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25.2655%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11.6240%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0.45967886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928264549"/>
                  </a:ext>
                </a:extLst>
              </a:tr>
              <a:tr h="283871">
                <a:tc>
                  <a:txBody>
                    <a:bodyPr/>
                    <a:lstStyle/>
                    <a:p>
                      <a:pPr algn="r" fontAlgn="ctr"/>
                      <a:r>
                        <a:rPr lang="en-US" altLang="ja-JP" sz="1500" u="none" strike="noStrike">
                          <a:effectLst/>
                        </a:rPr>
                        <a:t>35%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0.06296906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25.0936%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11.5193%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0.45865301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99762097"/>
                  </a:ext>
                </a:extLst>
              </a:tr>
              <a:tr h="283871">
                <a:tc>
                  <a:txBody>
                    <a:bodyPr/>
                    <a:lstStyle/>
                    <a:p>
                      <a:pPr algn="r" fontAlgn="ctr"/>
                      <a:r>
                        <a:rPr lang="en-US" altLang="ja-JP" sz="1500" u="none" strike="noStrike" dirty="0">
                          <a:effectLst/>
                          <a:highlight>
                            <a:srgbClr val="FFFF00"/>
                          </a:highlight>
                        </a:rPr>
                        <a:t>36%</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0.062114884</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24.9229%</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11.4145%</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0.45759385</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488275135"/>
                  </a:ext>
                </a:extLst>
              </a:tr>
              <a:tr h="283871">
                <a:tc>
                  <a:txBody>
                    <a:bodyPr/>
                    <a:lstStyle/>
                    <a:p>
                      <a:pPr algn="r" fontAlgn="ctr"/>
                      <a:r>
                        <a:rPr lang="en-US" altLang="ja-JP" sz="1500" u="none" strike="noStrike">
                          <a:effectLst/>
                        </a:rPr>
                        <a:t>37%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0.061271813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24.7531%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11.3098%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0.45650044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612408763"/>
                  </a:ext>
                </a:extLst>
              </a:tr>
              <a:tr h="283871">
                <a:tc>
                  <a:txBody>
                    <a:bodyPr/>
                    <a:lstStyle/>
                    <a:p>
                      <a:pPr algn="r" fontAlgn="ctr"/>
                      <a:r>
                        <a:rPr lang="en-US" altLang="ja-JP" sz="1500" u="none" strike="noStrike">
                          <a:effectLst/>
                        </a:rPr>
                        <a:t>38%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0.060439848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24.5845%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11.2051%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0.45537179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018422720"/>
                  </a:ext>
                </a:extLst>
              </a:tr>
              <a:tr h="283871">
                <a:tc>
                  <a:txBody>
                    <a:bodyPr/>
                    <a:lstStyle/>
                    <a:p>
                      <a:pPr algn="r" fontAlgn="ctr"/>
                      <a:r>
                        <a:rPr lang="en-US" altLang="ja-JP" sz="1500" u="none" strike="noStrike">
                          <a:effectLst/>
                        </a:rPr>
                        <a:t>39%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0.059618988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24.4170%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11.1004%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rPr>
                        <a:t>0.45420692</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100001574"/>
                  </a:ext>
                </a:extLst>
              </a:tr>
            </a:tbl>
          </a:graphicData>
        </a:graphic>
      </p:graphicFrame>
    </p:spTree>
    <p:extLst>
      <p:ext uri="{BB962C8B-B14F-4D97-AF65-F5344CB8AC3E}">
        <p14:creationId xmlns:p14="http://schemas.microsoft.com/office/powerpoint/2010/main" val="242595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19AEC-1314-406D-BBCC-D19541DCA8E4}"/>
              </a:ext>
            </a:extLst>
          </p:cNvPr>
          <p:cNvSpPr>
            <a:spLocks noGrp="1"/>
          </p:cNvSpPr>
          <p:nvPr>
            <p:ph type="title"/>
          </p:nvPr>
        </p:nvSpPr>
        <p:spPr>
          <a:xfrm>
            <a:off x="810000" y="447188"/>
            <a:ext cx="10571998" cy="970450"/>
          </a:xfrm>
        </p:spPr>
        <p:txBody>
          <a:bodyPr>
            <a:normAutofit/>
          </a:bodyPr>
          <a:lstStyle/>
          <a:p>
            <a:r>
              <a:rPr kumimoji="1" lang="ja-JP" altLang="en-US" dirty="0"/>
              <a:t>③許容できるリスクが最大</a:t>
            </a:r>
            <a:r>
              <a:rPr lang="en-US" altLang="ja-JP" dirty="0"/>
              <a:t>30</a:t>
            </a:r>
            <a:r>
              <a:rPr lang="ja-JP" altLang="en-US" dirty="0"/>
              <a:t>％の場合</a:t>
            </a:r>
            <a:endParaRPr kumimoji="1" lang="ja-JP" altLang="en-US" dirty="0"/>
          </a:p>
        </p:txBody>
      </p:sp>
      <p:sp>
        <p:nvSpPr>
          <p:cNvPr id="9" name="Content Placeholder 8">
            <a:extLst>
              <a:ext uri="{FF2B5EF4-FFF2-40B4-BE49-F238E27FC236}">
                <a16:creationId xmlns:a16="http://schemas.microsoft.com/office/drawing/2014/main" id="{7F07F146-DB5C-424F-AE97-00D70EC871A0}"/>
              </a:ext>
            </a:extLst>
          </p:cNvPr>
          <p:cNvSpPr>
            <a:spLocks noGrp="1"/>
          </p:cNvSpPr>
          <p:nvPr>
            <p:ph idx="1"/>
          </p:nvPr>
        </p:nvSpPr>
        <p:spPr>
          <a:xfrm>
            <a:off x="818713" y="2413000"/>
            <a:ext cx="3835583" cy="3632200"/>
          </a:xfrm>
        </p:spPr>
        <p:txBody>
          <a:bodyPr>
            <a:normAutofit/>
          </a:bodyPr>
          <a:lstStyle/>
          <a:p>
            <a:r>
              <a:rPr lang="ja-JP" altLang="en-US" sz="1600" dirty="0"/>
              <a:t>標準偏差</a:t>
            </a:r>
            <a:r>
              <a:rPr lang="en-US" altLang="ja-JP" sz="1600" dirty="0"/>
              <a:t>30%</a:t>
            </a:r>
            <a:r>
              <a:rPr lang="ja-JP" altLang="en-US" sz="1600" dirty="0"/>
              <a:t>を超えない範囲では、</a:t>
            </a:r>
            <a:endParaRPr lang="en-US" altLang="ja-JP" sz="1600" dirty="0"/>
          </a:p>
          <a:p>
            <a:pPr marL="0" indent="0">
              <a:buNone/>
            </a:pPr>
            <a:r>
              <a:rPr lang="ja-JP" altLang="en-US" sz="1600" dirty="0"/>
              <a:t>小型株</a:t>
            </a:r>
            <a:r>
              <a:rPr lang="en-US" altLang="ja-JP" sz="1600" dirty="0"/>
              <a:t>9%</a:t>
            </a:r>
            <a:r>
              <a:rPr lang="ja-JP" altLang="en-US" sz="1600" dirty="0"/>
              <a:t>、売買代金上位指数</a:t>
            </a:r>
            <a:r>
              <a:rPr lang="en-US" altLang="ja-JP" sz="1600" dirty="0"/>
              <a:t>91</a:t>
            </a:r>
            <a:r>
              <a:rPr lang="ja-JP" altLang="en-US" sz="1600" dirty="0"/>
              <a:t>％</a:t>
            </a:r>
            <a:endParaRPr lang="en-US" altLang="ja-JP" sz="1600" dirty="0"/>
          </a:p>
          <a:p>
            <a:pPr marL="0" indent="0">
              <a:buNone/>
            </a:pPr>
            <a:r>
              <a:rPr lang="ja-JP" altLang="en-US" sz="1600" dirty="0"/>
              <a:t>→リターン</a:t>
            </a:r>
            <a:r>
              <a:rPr lang="en-US" altLang="ja-JP" sz="1600" dirty="0"/>
              <a:t>14.2421%</a:t>
            </a:r>
            <a:r>
              <a:rPr lang="ja-JP" altLang="en-US" sz="1600" dirty="0"/>
              <a:t>、標準偏差</a:t>
            </a:r>
            <a:r>
              <a:rPr lang="en-US" altLang="ja-JP" sz="1600" dirty="0"/>
              <a:t>29.85%</a:t>
            </a:r>
          </a:p>
          <a:p>
            <a:pPr marL="0" indent="0">
              <a:buNone/>
            </a:pPr>
            <a:r>
              <a:rPr lang="ja-JP" altLang="en-US" sz="1600" dirty="0"/>
              <a:t>シャープ比は約</a:t>
            </a:r>
            <a:r>
              <a:rPr lang="en-US" altLang="ja-JP" sz="1600" dirty="0"/>
              <a:t>0.477</a:t>
            </a:r>
          </a:p>
          <a:p>
            <a:pPr marL="0" indent="0">
              <a:buNone/>
            </a:pPr>
            <a:r>
              <a:rPr lang="ja-JP" altLang="en-US" sz="1600" dirty="0"/>
              <a:t>（</a:t>
            </a:r>
            <a:r>
              <a:rPr lang="en-US" altLang="ja-JP" sz="1600" dirty="0"/>
              <a:t>20</a:t>
            </a:r>
            <a:r>
              <a:rPr lang="ja-JP" altLang="en-US" sz="1600" dirty="0"/>
              <a:t>％、</a:t>
            </a:r>
            <a:r>
              <a:rPr lang="en-US" altLang="ja-JP" sz="1600" dirty="0"/>
              <a:t>25</a:t>
            </a:r>
            <a:r>
              <a:rPr lang="ja-JP" altLang="en-US" sz="1600" dirty="0"/>
              <a:t>％、</a:t>
            </a:r>
            <a:r>
              <a:rPr lang="en-US" altLang="ja-JP" sz="1600" dirty="0"/>
              <a:t>30</a:t>
            </a:r>
            <a:r>
              <a:rPr lang="ja-JP" altLang="en-US" sz="1600" dirty="0"/>
              <a:t>％のすべてにおいて、小型株と売買代金上位指数の組み合わせが最もシャープ比が高い結果となった）</a:t>
            </a:r>
            <a:endParaRPr lang="en-US" altLang="ja-JP" sz="1600" dirty="0"/>
          </a:p>
        </p:txBody>
      </p:sp>
      <p:graphicFrame>
        <p:nvGraphicFramePr>
          <p:cNvPr id="7" name="コンテンツ プレースホルダー 3">
            <a:extLst>
              <a:ext uri="{FF2B5EF4-FFF2-40B4-BE49-F238E27FC236}">
                <a16:creationId xmlns:a16="http://schemas.microsoft.com/office/drawing/2014/main" id="{C0CEB877-4E1D-4F31-A7B1-E7A6E939D570}"/>
              </a:ext>
            </a:extLst>
          </p:cNvPr>
          <p:cNvGraphicFramePr>
            <a:graphicFrameLocks/>
          </p:cNvGraphicFramePr>
          <p:nvPr>
            <p:extLst>
              <p:ext uri="{D42A27DB-BD31-4B8C-83A1-F6EECF244321}">
                <p14:modId xmlns:p14="http://schemas.microsoft.com/office/powerpoint/2010/main" val="2146606967"/>
              </p:ext>
            </p:extLst>
          </p:nvPr>
        </p:nvGraphicFramePr>
        <p:xfrm>
          <a:off x="5389195" y="2413000"/>
          <a:ext cx="5702663" cy="3716347"/>
        </p:xfrm>
        <a:graphic>
          <a:graphicData uri="http://schemas.openxmlformats.org/drawingml/2006/table">
            <a:tbl>
              <a:tblPr firstRow="1" bandRow="1">
                <a:tableStyleId>{5C22544A-7EE6-4342-B048-85BDC9FD1C3A}</a:tableStyleId>
              </a:tblPr>
              <a:tblGrid>
                <a:gridCol w="788085">
                  <a:extLst>
                    <a:ext uri="{9D8B030D-6E8A-4147-A177-3AD203B41FA5}">
                      <a16:colId xmlns:a16="http://schemas.microsoft.com/office/drawing/2014/main" val="369367733"/>
                    </a:ext>
                  </a:extLst>
                </a:gridCol>
                <a:gridCol w="1608891">
                  <a:extLst>
                    <a:ext uri="{9D8B030D-6E8A-4147-A177-3AD203B41FA5}">
                      <a16:colId xmlns:a16="http://schemas.microsoft.com/office/drawing/2014/main" val="690736288"/>
                    </a:ext>
                  </a:extLst>
                </a:gridCol>
                <a:gridCol w="989181">
                  <a:extLst>
                    <a:ext uri="{9D8B030D-6E8A-4147-A177-3AD203B41FA5}">
                      <a16:colId xmlns:a16="http://schemas.microsoft.com/office/drawing/2014/main" val="3670291961"/>
                    </a:ext>
                  </a:extLst>
                </a:gridCol>
                <a:gridCol w="1158253">
                  <a:extLst>
                    <a:ext uri="{9D8B030D-6E8A-4147-A177-3AD203B41FA5}">
                      <a16:colId xmlns:a16="http://schemas.microsoft.com/office/drawing/2014/main" val="590532892"/>
                    </a:ext>
                  </a:extLst>
                </a:gridCol>
                <a:gridCol w="1158253">
                  <a:extLst>
                    <a:ext uri="{9D8B030D-6E8A-4147-A177-3AD203B41FA5}">
                      <a16:colId xmlns:a16="http://schemas.microsoft.com/office/drawing/2014/main" val="3946114139"/>
                    </a:ext>
                  </a:extLst>
                </a:gridCol>
              </a:tblGrid>
              <a:tr h="283871">
                <a:tc>
                  <a:txBody>
                    <a:bodyPr/>
                    <a:lstStyle/>
                    <a:p>
                      <a:pPr algn="l" fontAlgn="ct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数値名</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共分散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898497080"/>
                  </a:ext>
                </a:extLst>
              </a:tr>
              <a:tr h="283871">
                <a:tc>
                  <a:txBody>
                    <a:bodyPr/>
                    <a:lstStyle/>
                    <a:p>
                      <a:pPr algn="l" fontAlgn="ctr"/>
                      <a:r>
                        <a:rPr lang="ja-JP" altLang="en-US" sz="1500" u="none" strike="noStrike">
                          <a:effectLst/>
                        </a:rPr>
                        <a:t>比較①</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小型株</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4.7121%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0.03054705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0.03744062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045392389"/>
                  </a:ext>
                </a:extLst>
              </a:tr>
              <a:tr h="283871">
                <a:tc>
                  <a:txBody>
                    <a:bodyPr/>
                    <a:lstStyle/>
                    <a:p>
                      <a:pPr algn="l" fontAlgn="ctr"/>
                      <a:r>
                        <a:rPr lang="ja-JP" altLang="en-US" sz="1500" u="none" strike="noStrike">
                          <a:effectLst/>
                        </a:rPr>
                        <a:t>比較②</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endParaRPr lang="zh-TW"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15.1847%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0.09986169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294436726"/>
                  </a:ext>
                </a:extLst>
              </a:tr>
              <a:tr h="309895">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446701974"/>
                  </a:ext>
                </a:extLst>
              </a:tr>
              <a:tr h="283871">
                <a:tc>
                  <a:txBody>
                    <a:bodyPr/>
                    <a:lstStyle/>
                    <a:p>
                      <a:pPr algn="l" fontAlgn="ctr"/>
                      <a:r>
                        <a:rPr lang="ja-JP" altLang="en-US" sz="1500" u="none" strike="noStrike">
                          <a:effectLst/>
                        </a:rPr>
                        <a:t>比率</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標準偏差</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シャープ比</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383625381"/>
                  </a:ext>
                </a:extLst>
              </a:tr>
              <a:tr h="283871">
                <a:tc>
                  <a:txBody>
                    <a:bodyPr/>
                    <a:lstStyle/>
                    <a:p>
                      <a:pPr algn="r" fontAlgn="ctr"/>
                      <a:r>
                        <a:rPr lang="en-US" altLang="ja-JP" sz="1500" u="none" strike="noStrike">
                          <a:effectLst/>
                        </a:rPr>
                        <a:t>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0.093758404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30.6200%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14.6610%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0.47847933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89985356"/>
                  </a:ext>
                </a:extLst>
              </a:tr>
              <a:tr h="283871">
                <a:tc>
                  <a:txBody>
                    <a:bodyPr/>
                    <a:lstStyle/>
                    <a:p>
                      <a:pPr algn="r" fontAlgn="ctr"/>
                      <a:r>
                        <a:rPr lang="en-US" altLang="ja-JP" sz="1500" u="none" strike="noStrike">
                          <a:effectLst/>
                        </a:rPr>
                        <a:t>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0.092571063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30.4255%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14.5563%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0.47809608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015594916"/>
                  </a:ext>
                </a:extLst>
              </a:tr>
              <a:tr h="283871">
                <a:tc>
                  <a:txBody>
                    <a:bodyPr/>
                    <a:lstStyle/>
                    <a:p>
                      <a:pPr algn="r" fontAlgn="ctr"/>
                      <a:r>
                        <a:rPr lang="en-US" altLang="ja-JP" sz="1500" u="none" strike="noStrike">
                          <a:effectLst/>
                        </a:rPr>
                        <a:t>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rPr>
                        <a:t>0.091394827</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30.2316%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14.4516%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0.47769865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781047563"/>
                  </a:ext>
                </a:extLst>
              </a:tr>
              <a:tr h="283871">
                <a:tc>
                  <a:txBody>
                    <a:bodyPr/>
                    <a:lstStyle/>
                    <a:p>
                      <a:pPr algn="r" fontAlgn="ctr"/>
                      <a:r>
                        <a:rPr lang="en-US" altLang="ja-JP" sz="1500" u="none" strike="noStrike">
                          <a:effectLst/>
                        </a:rPr>
                        <a:t>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0.090229697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rPr>
                        <a:t>30.0383%</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14.3469%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0.4772866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385822954"/>
                  </a:ext>
                </a:extLst>
              </a:tr>
              <a:tr h="283871">
                <a:tc>
                  <a:txBody>
                    <a:bodyPr/>
                    <a:lstStyle/>
                    <a:p>
                      <a:pPr algn="r" fontAlgn="ctr"/>
                      <a:r>
                        <a:rPr lang="en-US" altLang="ja-JP" sz="1500" u="none" strike="noStrike" dirty="0">
                          <a:effectLst/>
                          <a:highlight>
                            <a:srgbClr val="FFFF00"/>
                          </a:highlight>
                        </a:rPr>
                        <a:t>9%</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0.089075672</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29.8455%</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14.2421%</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0.47685949</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984823932"/>
                  </a:ext>
                </a:extLst>
              </a:tr>
              <a:tr h="283871">
                <a:tc>
                  <a:txBody>
                    <a:bodyPr/>
                    <a:lstStyle/>
                    <a:p>
                      <a:pPr algn="r" fontAlgn="ctr"/>
                      <a:r>
                        <a:rPr lang="en-US" altLang="ja-JP" sz="1500" u="none" strike="noStrike">
                          <a:effectLst/>
                        </a:rPr>
                        <a:t>10%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0.087932753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29.6535%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14.1374%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0.47641687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757099765"/>
                  </a:ext>
                </a:extLst>
              </a:tr>
              <a:tr h="283871">
                <a:tc>
                  <a:txBody>
                    <a:bodyPr/>
                    <a:lstStyle/>
                    <a:p>
                      <a:pPr algn="r" fontAlgn="ctr"/>
                      <a:r>
                        <a:rPr lang="en-US" altLang="ja-JP" sz="1500" u="none" strike="noStrike">
                          <a:effectLst/>
                        </a:rPr>
                        <a:t>11%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0.086800939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29.4620%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14.0327%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0.47595826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368704420"/>
                  </a:ext>
                </a:extLst>
              </a:tr>
              <a:tr h="283871">
                <a:tc>
                  <a:txBody>
                    <a:bodyPr/>
                    <a:lstStyle/>
                    <a:p>
                      <a:pPr algn="r" fontAlgn="ctr"/>
                      <a:r>
                        <a:rPr lang="en-US" altLang="ja-JP" sz="1500" u="none" strike="noStrike">
                          <a:effectLst/>
                        </a:rPr>
                        <a:t>12%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0.085680231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29.2712%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13.9280%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rPr>
                        <a:t>0.47548318</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144670303"/>
                  </a:ext>
                </a:extLst>
              </a:tr>
            </a:tbl>
          </a:graphicData>
        </a:graphic>
      </p:graphicFrame>
    </p:spTree>
    <p:extLst>
      <p:ext uri="{BB962C8B-B14F-4D97-AF65-F5344CB8AC3E}">
        <p14:creationId xmlns:p14="http://schemas.microsoft.com/office/powerpoint/2010/main" val="3686373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19AEC-1314-406D-BBCC-D19541DCA8E4}"/>
              </a:ext>
            </a:extLst>
          </p:cNvPr>
          <p:cNvSpPr>
            <a:spLocks noGrp="1"/>
          </p:cNvSpPr>
          <p:nvPr>
            <p:ph type="title"/>
          </p:nvPr>
        </p:nvSpPr>
        <p:spPr>
          <a:xfrm>
            <a:off x="810000" y="447188"/>
            <a:ext cx="10571998" cy="970450"/>
          </a:xfrm>
        </p:spPr>
        <p:txBody>
          <a:bodyPr>
            <a:normAutofit/>
          </a:bodyPr>
          <a:lstStyle/>
          <a:p>
            <a:r>
              <a:rPr lang="ja-JP" altLang="en-US" dirty="0"/>
              <a:t>④リスク上限が無い場合</a:t>
            </a:r>
            <a:endParaRPr kumimoji="1" lang="ja-JP" altLang="en-US" dirty="0"/>
          </a:p>
        </p:txBody>
      </p:sp>
      <p:sp>
        <p:nvSpPr>
          <p:cNvPr id="9" name="Content Placeholder 8">
            <a:extLst>
              <a:ext uri="{FF2B5EF4-FFF2-40B4-BE49-F238E27FC236}">
                <a16:creationId xmlns:a16="http://schemas.microsoft.com/office/drawing/2014/main" id="{7F07F146-DB5C-424F-AE97-00D70EC871A0}"/>
              </a:ext>
            </a:extLst>
          </p:cNvPr>
          <p:cNvSpPr>
            <a:spLocks noGrp="1"/>
          </p:cNvSpPr>
          <p:nvPr>
            <p:ph idx="1"/>
          </p:nvPr>
        </p:nvSpPr>
        <p:spPr>
          <a:xfrm>
            <a:off x="818713" y="2413000"/>
            <a:ext cx="4535607" cy="3632200"/>
          </a:xfrm>
        </p:spPr>
        <p:txBody>
          <a:bodyPr>
            <a:normAutofit/>
          </a:bodyPr>
          <a:lstStyle/>
          <a:p>
            <a:r>
              <a:rPr lang="ja-JP" altLang="en-US" sz="1600" dirty="0"/>
              <a:t>リスクを考慮しない場合、</a:t>
            </a:r>
            <a:endParaRPr lang="en-US" altLang="ja-JP" sz="1600" dirty="0"/>
          </a:p>
          <a:p>
            <a:pPr marL="0" indent="0">
              <a:buNone/>
            </a:pPr>
            <a:r>
              <a:rPr lang="ja-JP" altLang="en-US" sz="1600" dirty="0"/>
              <a:t>　　売買代金上位指数を</a:t>
            </a:r>
            <a:r>
              <a:rPr lang="en-US" altLang="ja-JP" sz="1600" dirty="0"/>
              <a:t>100</a:t>
            </a:r>
            <a:r>
              <a:rPr lang="ja-JP" altLang="en-US" sz="1600" dirty="0"/>
              <a:t>％所持</a:t>
            </a:r>
            <a:endParaRPr lang="en-US" altLang="ja-JP" sz="1600" dirty="0"/>
          </a:p>
          <a:p>
            <a:pPr marL="0" indent="0">
              <a:buNone/>
            </a:pPr>
            <a:r>
              <a:rPr lang="ja-JP" altLang="en-US" sz="1600" dirty="0"/>
              <a:t>→リターン</a:t>
            </a:r>
            <a:r>
              <a:rPr lang="en-US" altLang="ja-JP" sz="1600" dirty="0"/>
              <a:t>15.1847%</a:t>
            </a:r>
            <a:r>
              <a:rPr lang="ja-JP" altLang="en-US" sz="1600" dirty="0"/>
              <a:t>、標準偏差</a:t>
            </a:r>
            <a:r>
              <a:rPr lang="en-US" altLang="ja-JP" sz="1600" dirty="0"/>
              <a:t>31.6009%</a:t>
            </a:r>
          </a:p>
          <a:p>
            <a:pPr marL="0" indent="0">
              <a:buNone/>
            </a:pPr>
            <a:r>
              <a:rPr lang="ja-JP" altLang="en-US" sz="1600" dirty="0"/>
              <a:t>シャープ比は</a:t>
            </a:r>
            <a:r>
              <a:rPr lang="en-US" altLang="ja-JP" sz="1600" dirty="0"/>
              <a:t>0.48020</a:t>
            </a:r>
          </a:p>
        </p:txBody>
      </p:sp>
      <p:graphicFrame>
        <p:nvGraphicFramePr>
          <p:cNvPr id="3" name="表 2">
            <a:extLst>
              <a:ext uri="{FF2B5EF4-FFF2-40B4-BE49-F238E27FC236}">
                <a16:creationId xmlns:a16="http://schemas.microsoft.com/office/drawing/2014/main" id="{6857BC4D-6DA2-47F9-9025-81E9FA9B41C7}"/>
              </a:ext>
            </a:extLst>
          </p:cNvPr>
          <p:cNvGraphicFramePr>
            <a:graphicFrameLocks noGrp="1"/>
          </p:cNvGraphicFramePr>
          <p:nvPr>
            <p:extLst>
              <p:ext uri="{D42A27DB-BD31-4B8C-83A1-F6EECF244321}">
                <p14:modId xmlns:p14="http://schemas.microsoft.com/office/powerpoint/2010/main" val="569188365"/>
              </p:ext>
            </p:extLst>
          </p:nvPr>
        </p:nvGraphicFramePr>
        <p:xfrm>
          <a:off x="5415280" y="2499596"/>
          <a:ext cx="5966718" cy="3530364"/>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600391080"/>
                    </a:ext>
                  </a:extLst>
                </a:gridCol>
                <a:gridCol w="1656984">
                  <a:extLst>
                    <a:ext uri="{9D8B030D-6E8A-4147-A177-3AD203B41FA5}">
                      <a16:colId xmlns:a16="http://schemas.microsoft.com/office/drawing/2014/main" val="1024831408"/>
                    </a:ext>
                  </a:extLst>
                </a:gridCol>
                <a:gridCol w="1089354">
                  <a:extLst>
                    <a:ext uri="{9D8B030D-6E8A-4147-A177-3AD203B41FA5}">
                      <a16:colId xmlns:a16="http://schemas.microsoft.com/office/drawing/2014/main" val="575862438"/>
                    </a:ext>
                  </a:extLst>
                </a:gridCol>
                <a:gridCol w="1089354">
                  <a:extLst>
                    <a:ext uri="{9D8B030D-6E8A-4147-A177-3AD203B41FA5}">
                      <a16:colId xmlns:a16="http://schemas.microsoft.com/office/drawing/2014/main" val="233482389"/>
                    </a:ext>
                  </a:extLst>
                </a:gridCol>
                <a:gridCol w="1216626">
                  <a:extLst>
                    <a:ext uri="{9D8B030D-6E8A-4147-A177-3AD203B41FA5}">
                      <a16:colId xmlns:a16="http://schemas.microsoft.com/office/drawing/2014/main" val="2079267159"/>
                    </a:ext>
                  </a:extLst>
                </a:gridCol>
              </a:tblGrid>
              <a:tr h="312618">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数値名</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リターン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共分散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770241338"/>
                  </a:ext>
                </a:extLst>
              </a:tr>
              <a:tr h="312618">
                <a:tc>
                  <a:txBody>
                    <a:bodyPr/>
                    <a:lstStyle/>
                    <a:p>
                      <a:pPr algn="l" fontAlgn="ctr"/>
                      <a:r>
                        <a:rPr lang="ja-JP" altLang="en-US" sz="1600" u="none" strike="noStrike">
                          <a:effectLst/>
                        </a:rPr>
                        <a:t>比較①</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小型株</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4.7121%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0.030547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0.0374406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3701036579"/>
                  </a:ext>
                </a:extLst>
              </a:tr>
              <a:tr h="375524">
                <a:tc>
                  <a:txBody>
                    <a:bodyPr/>
                    <a:lstStyle/>
                    <a:p>
                      <a:pPr algn="l" fontAlgn="ctr"/>
                      <a:r>
                        <a:rPr lang="ja-JP" altLang="en-US" sz="1600" u="none" strike="noStrike">
                          <a:effectLst/>
                        </a:rPr>
                        <a:t>比較②</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zh-TW" altLang="en-US" sz="1600" u="none" strike="noStrike" dirty="0">
                          <a:effectLst/>
                        </a:rPr>
                        <a:t>売買代金上位</a:t>
                      </a:r>
                      <a:r>
                        <a:rPr lang="ja-JP" altLang="en-US" sz="1600" u="none" strike="noStrike" dirty="0">
                          <a:effectLst/>
                        </a:rPr>
                        <a:t>指数</a:t>
                      </a:r>
                      <a:endParaRPr lang="zh-TW"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15.1847%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0.099862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4238087569"/>
                  </a:ext>
                </a:extLst>
              </a:tr>
              <a:tr h="341278">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727411586"/>
                  </a:ext>
                </a:extLst>
              </a:tr>
              <a:tr h="312618">
                <a:tc>
                  <a:txBody>
                    <a:bodyPr/>
                    <a:lstStyle/>
                    <a:p>
                      <a:pPr algn="l" fontAlgn="ctr"/>
                      <a:r>
                        <a:rPr lang="ja-JP" altLang="en-US" sz="1600" u="none" strike="noStrike">
                          <a:effectLst/>
                        </a:rPr>
                        <a:t>比率</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標準偏差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リターン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l" fontAlgn="ctr"/>
                      <a:r>
                        <a:rPr lang="ja-JP" altLang="en-US" sz="1600" u="none" strike="noStrike">
                          <a:effectLst/>
                        </a:rPr>
                        <a:t>シャープ比</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4147243064"/>
                  </a:ext>
                </a:extLst>
              </a:tr>
              <a:tr h="312618">
                <a:tc>
                  <a:txBody>
                    <a:bodyPr/>
                    <a:lstStyle/>
                    <a:p>
                      <a:pPr algn="r" fontAlgn="ctr"/>
                      <a:r>
                        <a:rPr lang="en-US" altLang="ja-JP" sz="1600" u="none" strike="noStrike" dirty="0">
                          <a:effectLst/>
                          <a:highlight>
                            <a:srgbClr val="FFFF00"/>
                          </a:highlight>
                        </a:rPr>
                        <a:t>0%</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dirty="0">
                          <a:effectLst/>
                          <a:highlight>
                            <a:srgbClr val="FFFF00"/>
                          </a:highlight>
                        </a:rPr>
                        <a:t>0.099862</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dirty="0">
                          <a:effectLst/>
                          <a:highlight>
                            <a:srgbClr val="FFFF00"/>
                          </a:highlight>
                        </a:rPr>
                        <a:t>31.6009%</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dirty="0">
                          <a:effectLst/>
                          <a:highlight>
                            <a:srgbClr val="FFFF00"/>
                          </a:highlight>
                        </a:rPr>
                        <a:t>15.1847%</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dirty="0">
                          <a:effectLst/>
                          <a:highlight>
                            <a:srgbClr val="FFFF00"/>
                          </a:highlight>
                        </a:rPr>
                        <a:t>0.48020</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3582460497"/>
                  </a:ext>
                </a:extLst>
              </a:tr>
              <a:tr h="312618">
                <a:tc>
                  <a:txBody>
                    <a:bodyPr/>
                    <a:lstStyle/>
                    <a:p>
                      <a:pPr algn="r" fontAlgn="ctr"/>
                      <a:r>
                        <a:rPr lang="en-US" altLang="ja-JP" sz="1600" u="none" strike="noStrike">
                          <a:effectLst/>
                        </a:rPr>
                        <a:t>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0.098619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31.4036%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dirty="0">
                          <a:effectLst/>
                        </a:rPr>
                        <a:t>15.0799%</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0.47988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939375372"/>
                  </a:ext>
                </a:extLst>
              </a:tr>
              <a:tr h="312618">
                <a:tc>
                  <a:txBody>
                    <a:bodyPr/>
                    <a:lstStyle/>
                    <a:p>
                      <a:pPr algn="r" fontAlgn="ctr"/>
                      <a:r>
                        <a:rPr lang="en-US" altLang="ja-JP" sz="1600" u="none" strike="noStrike">
                          <a:effectLst/>
                        </a:rPr>
                        <a:t>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0.097387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31.2069%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14.9752%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0.47955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4154431400"/>
                  </a:ext>
                </a:extLst>
              </a:tr>
              <a:tr h="312618">
                <a:tc>
                  <a:txBody>
                    <a:bodyPr/>
                    <a:lstStyle/>
                    <a:p>
                      <a:pPr algn="r" fontAlgn="ctr"/>
                      <a:r>
                        <a:rPr lang="en-US" altLang="ja-JP" sz="1600" u="none" strike="noStrike">
                          <a:effectLst/>
                        </a:rPr>
                        <a:t>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0.096166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31.0107%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14.8705%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0.47920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3225859886"/>
                  </a:ext>
                </a:extLst>
              </a:tr>
              <a:tr h="312618">
                <a:tc>
                  <a:txBody>
                    <a:bodyPr/>
                    <a:lstStyle/>
                    <a:p>
                      <a:pPr algn="r" fontAlgn="ctr"/>
                      <a:r>
                        <a:rPr lang="en-US" altLang="ja-JP" sz="1600" u="none" strike="noStrike">
                          <a:effectLst/>
                        </a:rPr>
                        <a:t>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0.094957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30.8151%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14.7658%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0.47885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2170113370"/>
                  </a:ext>
                </a:extLst>
              </a:tr>
              <a:tr h="312618">
                <a:tc>
                  <a:txBody>
                    <a:bodyPr/>
                    <a:lstStyle/>
                    <a:p>
                      <a:pPr algn="r" fontAlgn="ctr"/>
                      <a:r>
                        <a:rPr lang="en-US" altLang="ja-JP" sz="1600" u="none" strike="noStrike">
                          <a:effectLst/>
                        </a:rPr>
                        <a:t>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0.093758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30.6200%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a:effectLst/>
                        </a:rPr>
                        <a:t>14.6610%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tc>
                  <a:txBody>
                    <a:bodyPr/>
                    <a:lstStyle/>
                    <a:p>
                      <a:pPr algn="r" fontAlgn="ctr"/>
                      <a:r>
                        <a:rPr lang="en-US" altLang="ja-JP" sz="1600" u="none" strike="noStrike" dirty="0">
                          <a:effectLst/>
                        </a:rPr>
                        <a:t>0.47848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428" marR="9428" marT="9428" marB="0" anchor="ctr"/>
                </a:tc>
                <a:extLst>
                  <a:ext uri="{0D108BD9-81ED-4DB2-BD59-A6C34878D82A}">
                    <a16:rowId xmlns:a16="http://schemas.microsoft.com/office/drawing/2014/main" val="168408172"/>
                  </a:ext>
                </a:extLst>
              </a:tr>
            </a:tbl>
          </a:graphicData>
        </a:graphic>
      </p:graphicFrame>
    </p:spTree>
    <p:extLst>
      <p:ext uri="{BB962C8B-B14F-4D97-AF65-F5344CB8AC3E}">
        <p14:creationId xmlns:p14="http://schemas.microsoft.com/office/powerpoint/2010/main" val="2934576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1A66CF-01D4-4305-8624-C635DBC1FB9F}"/>
              </a:ext>
            </a:extLst>
          </p:cNvPr>
          <p:cNvSpPr>
            <a:spLocks noGrp="1"/>
          </p:cNvSpPr>
          <p:nvPr>
            <p:ph type="title"/>
          </p:nvPr>
        </p:nvSpPr>
        <p:spPr/>
        <p:txBody>
          <a:bodyPr/>
          <a:lstStyle/>
          <a:p>
            <a:r>
              <a:rPr kumimoji="1" lang="ja-JP" altLang="en-US" dirty="0"/>
              <a:t>考察</a:t>
            </a:r>
          </a:p>
        </p:txBody>
      </p:sp>
      <p:sp>
        <p:nvSpPr>
          <p:cNvPr id="3" name="コンテンツ プレースホルダー 2">
            <a:extLst>
              <a:ext uri="{FF2B5EF4-FFF2-40B4-BE49-F238E27FC236}">
                <a16:creationId xmlns:a16="http://schemas.microsoft.com/office/drawing/2014/main" id="{A401F0A4-397A-4754-94B3-0601586731CE}"/>
              </a:ext>
            </a:extLst>
          </p:cNvPr>
          <p:cNvSpPr>
            <a:spLocks noGrp="1"/>
          </p:cNvSpPr>
          <p:nvPr>
            <p:ph idx="1"/>
          </p:nvPr>
        </p:nvSpPr>
        <p:spPr>
          <a:xfrm>
            <a:off x="526314" y="2328612"/>
            <a:ext cx="11139370" cy="3636511"/>
          </a:xfrm>
        </p:spPr>
        <p:txBody>
          <a:bodyPr/>
          <a:lstStyle/>
          <a:p>
            <a:r>
              <a:rPr lang="ja-JP" altLang="en-US" dirty="0">
                <a:highlight>
                  <a:srgbClr val="800080"/>
                </a:highlight>
              </a:rPr>
              <a:t>設定したすべての場合において、小型株＋売買代金上位指数の組み合わせが最も良いパフォーマンスを発揮する</a:t>
            </a:r>
            <a:r>
              <a:rPr lang="ja-JP" altLang="en-US" dirty="0"/>
              <a:t>ことが分かった。</a:t>
            </a:r>
            <a:endParaRPr lang="en-US" altLang="ja-JP" dirty="0"/>
          </a:p>
          <a:p>
            <a:pPr marL="0" indent="0">
              <a:buNone/>
            </a:pPr>
            <a:r>
              <a:rPr lang="ja-JP" altLang="en-US" dirty="0"/>
              <a:t>→今回集計した</a:t>
            </a:r>
            <a:r>
              <a:rPr lang="en-US" altLang="ja-JP" dirty="0"/>
              <a:t>5</a:t>
            </a:r>
            <a:r>
              <a:rPr lang="ja-JP" altLang="en-US" dirty="0"/>
              <a:t>種類のデータの中でシャープ比が最も高かった売買代金上位指数に対して、</a:t>
            </a:r>
            <a:r>
              <a:rPr lang="en-US" altLang="ja-JP" dirty="0"/>
              <a:t>2</a:t>
            </a:r>
            <a:r>
              <a:rPr lang="ja-JP" altLang="en-US" dirty="0"/>
              <a:t>番目にシャープ比が高かった小型株を組み合わせてリスクを調整するのが最も良い、という結果</a:t>
            </a:r>
            <a:endParaRPr kumimoji="1" lang="en-US" altLang="ja-JP" dirty="0"/>
          </a:p>
          <a:p>
            <a:r>
              <a:rPr kumimoji="1" lang="ja-JP" altLang="en-US" dirty="0"/>
              <a:t>今回集計したデータはすべて東証一部採用銘柄に限られるため、どの組み合わせでもそれほど大きなリスク分散とならず、株式の中では結果的に単体でパフォーマンスの良いものを組み合わせることが最善である</a:t>
            </a:r>
            <a:endParaRPr kumimoji="1" lang="en-US" altLang="ja-JP" dirty="0"/>
          </a:p>
          <a:p>
            <a:pPr marL="0" indent="0">
              <a:buNone/>
            </a:pPr>
            <a:r>
              <a:rPr kumimoji="1" lang="ja-JP" altLang="en-US" dirty="0"/>
              <a:t>→株式単体ではリスク分散に限界があるため、実際は債券や外国株式等と組み合わせてポートフォリオを作成することが重要</a:t>
            </a:r>
            <a:endParaRPr kumimoji="1" lang="en-US" altLang="ja-JP" dirty="0"/>
          </a:p>
          <a:p>
            <a:r>
              <a:rPr kumimoji="1" lang="ja-JP" altLang="en-US" dirty="0"/>
              <a:t>今回は過去</a:t>
            </a:r>
            <a:r>
              <a:rPr kumimoji="1" lang="en-US" altLang="ja-JP" dirty="0"/>
              <a:t>20</a:t>
            </a:r>
            <a:r>
              <a:rPr kumimoji="1" lang="ja-JP" altLang="en-US" dirty="0"/>
              <a:t>年分のデータの比較となったため、直近</a:t>
            </a:r>
            <a:r>
              <a:rPr kumimoji="1" lang="en-US" altLang="ja-JP" dirty="0"/>
              <a:t>10</a:t>
            </a:r>
            <a:r>
              <a:rPr kumimoji="1" lang="ja-JP" altLang="en-US" dirty="0"/>
              <a:t>年、直近</a:t>
            </a:r>
            <a:r>
              <a:rPr kumimoji="1" lang="en-US" altLang="ja-JP" dirty="0"/>
              <a:t>5</a:t>
            </a:r>
            <a:r>
              <a:rPr kumimoji="1" lang="ja-JP" altLang="en-US" dirty="0"/>
              <a:t>年では結果が変化する可能性もある</a:t>
            </a:r>
            <a:endParaRPr kumimoji="1" lang="en-US" altLang="ja-JP" dirty="0"/>
          </a:p>
        </p:txBody>
      </p:sp>
    </p:spTree>
    <p:extLst>
      <p:ext uri="{BB962C8B-B14F-4D97-AF65-F5344CB8AC3E}">
        <p14:creationId xmlns:p14="http://schemas.microsoft.com/office/powerpoint/2010/main" val="3181263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1060D-50A7-4F1C-9727-C41BD9D818F3}"/>
              </a:ext>
            </a:extLst>
          </p:cNvPr>
          <p:cNvSpPr>
            <a:spLocks noGrp="1"/>
          </p:cNvSpPr>
          <p:nvPr>
            <p:ph type="title"/>
          </p:nvPr>
        </p:nvSpPr>
        <p:spPr/>
        <p:txBody>
          <a:bodyPr/>
          <a:lstStyle/>
          <a:p>
            <a:r>
              <a:rPr kumimoji="1" lang="ja-JP" altLang="en-US" dirty="0"/>
              <a:t>結論①</a:t>
            </a:r>
          </a:p>
        </p:txBody>
      </p:sp>
      <p:sp>
        <p:nvSpPr>
          <p:cNvPr id="3" name="コンテンツ プレースホルダー 2">
            <a:extLst>
              <a:ext uri="{FF2B5EF4-FFF2-40B4-BE49-F238E27FC236}">
                <a16:creationId xmlns:a16="http://schemas.microsoft.com/office/drawing/2014/main" id="{37B5A8E0-2D4A-4689-A2D4-004F7268D6D5}"/>
              </a:ext>
            </a:extLst>
          </p:cNvPr>
          <p:cNvSpPr>
            <a:spLocks noGrp="1"/>
          </p:cNvSpPr>
          <p:nvPr>
            <p:ph idx="1"/>
          </p:nvPr>
        </p:nvSpPr>
        <p:spPr/>
        <p:txBody>
          <a:bodyPr/>
          <a:lstStyle/>
          <a:p>
            <a:r>
              <a:rPr kumimoji="1" lang="ja-JP" altLang="en-US" dirty="0"/>
              <a:t>仮説</a:t>
            </a:r>
            <a:endParaRPr kumimoji="1" lang="en-US" altLang="ja-JP" dirty="0"/>
          </a:p>
          <a:p>
            <a:pPr marL="0" indent="0">
              <a:buNone/>
            </a:pPr>
            <a:r>
              <a:rPr kumimoji="1" lang="ja-JP" altLang="en-US" dirty="0"/>
              <a:t>横並び行動バイアスの強い投資家は、市場ベンチマークよりも良いパフォーマンスを発揮することができない</a:t>
            </a:r>
          </a:p>
          <a:p>
            <a:pPr marL="0" indent="0">
              <a:buNone/>
            </a:pPr>
            <a:endParaRPr kumimoji="1" lang="en-US" altLang="ja-JP" dirty="0"/>
          </a:p>
          <a:p>
            <a:r>
              <a:rPr lang="ja-JP" altLang="en-US" dirty="0"/>
              <a:t>検証結果</a:t>
            </a:r>
            <a:endParaRPr lang="en-US" altLang="ja-JP" dirty="0"/>
          </a:p>
          <a:p>
            <a:pPr marL="0" indent="0">
              <a:buNone/>
            </a:pPr>
            <a:r>
              <a:rPr lang="ja-JP" altLang="en-US" dirty="0"/>
              <a:t>集計したデータの期間内においては、どのような条件であれ自分のリスク許容度を超えない範囲では</a:t>
            </a:r>
            <a:r>
              <a:rPr lang="ja-JP" altLang="en-US" dirty="0">
                <a:highlight>
                  <a:srgbClr val="800080"/>
                </a:highlight>
              </a:rPr>
              <a:t>売買代金上位指数に投資することが最も良いパフォーマンスを発揮</a:t>
            </a:r>
            <a:r>
              <a:rPr lang="ja-JP" altLang="en-US" dirty="0"/>
              <a:t>した。</a:t>
            </a:r>
            <a:endParaRPr kumimoji="1" lang="en-US" altLang="ja-JP" dirty="0"/>
          </a:p>
        </p:txBody>
      </p:sp>
    </p:spTree>
    <p:extLst>
      <p:ext uri="{BB962C8B-B14F-4D97-AF65-F5344CB8AC3E}">
        <p14:creationId xmlns:p14="http://schemas.microsoft.com/office/powerpoint/2010/main" val="339320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DB2A02-D0FE-4307-BB6A-0C2006A975A0}"/>
              </a:ext>
            </a:extLst>
          </p:cNvPr>
          <p:cNvSpPr>
            <a:spLocks noGrp="1"/>
          </p:cNvSpPr>
          <p:nvPr>
            <p:ph type="title"/>
          </p:nvPr>
        </p:nvSpPr>
        <p:spPr/>
        <p:txBody>
          <a:bodyPr/>
          <a:lstStyle/>
          <a:p>
            <a:r>
              <a:rPr kumimoji="1" lang="ja-JP" altLang="en-US" dirty="0"/>
              <a:t>日本人は証券投資に対して消極的</a:t>
            </a:r>
          </a:p>
        </p:txBody>
      </p:sp>
      <p:sp>
        <p:nvSpPr>
          <p:cNvPr id="3" name="コンテンツ プレースホルダー 2">
            <a:extLst>
              <a:ext uri="{FF2B5EF4-FFF2-40B4-BE49-F238E27FC236}">
                <a16:creationId xmlns:a16="http://schemas.microsoft.com/office/drawing/2014/main" id="{39B865E7-BD54-489C-9C78-6873401412ED}"/>
              </a:ext>
            </a:extLst>
          </p:cNvPr>
          <p:cNvSpPr>
            <a:spLocks noGrp="1"/>
          </p:cNvSpPr>
          <p:nvPr>
            <p:ph idx="1"/>
          </p:nvPr>
        </p:nvSpPr>
        <p:spPr/>
        <p:txBody>
          <a:bodyPr/>
          <a:lstStyle/>
          <a:p>
            <a:pPr marL="0" indent="0">
              <a:buNone/>
            </a:pP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ja-JP" altLang="en-US" dirty="0"/>
          </a:p>
        </p:txBody>
      </p:sp>
      <p:pic>
        <p:nvPicPr>
          <p:cNvPr id="5" name="図 4">
            <a:extLst>
              <a:ext uri="{FF2B5EF4-FFF2-40B4-BE49-F238E27FC236}">
                <a16:creationId xmlns:a16="http://schemas.microsoft.com/office/drawing/2014/main" id="{09A631AA-BA3E-425B-84E8-7F13684BF321}"/>
              </a:ext>
            </a:extLst>
          </p:cNvPr>
          <p:cNvPicPr>
            <a:picLocks noChangeAspect="1"/>
          </p:cNvPicPr>
          <p:nvPr/>
        </p:nvPicPr>
        <p:blipFill rotWithShape="1">
          <a:blip r:embed="rId2"/>
          <a:srcRect l="10291" t="32405" r="12529" b="14569"/>
          <a:stretch/>
        </p:blipFill>
        <p:spPr>
          <a:xfrm>
            <a:off x="0" y="2456123"/>
            <a:ext cx="8833104" cy="3954690"/>
          </a:xfrm>
          <a:prstGeom prst="rect">
            <a:avLst/>
          </a:prstGeom>
        </p:spPr>
      </p:pic>
      <p:sp>
        <p:nvSpPr>
          <p:cNvPr id="6" name="テキスト ボックス 5">
            <a:extLst>
              <a:ext uri="{FF2B5EF4-FFF2-40B4-BE49-F238E27FC236}">
                <a16:creationId xmlns:a16="http://schemas.microsoft.com/office/drawing/2014/main" id="{71EFD5DD-62FB-4D93-BC16-FA977F4D42B0}"/>
              </a:ext>
            </a:extLst>
          </p:cNvPr>
          <p:cNvSpPr txBox="1"/>
          <p:nvPr/>
        </p:nvSpPr>
        <p:spPr>
          <a:xfrm>
            <a:off x="8833104" y="2095139"/>
            <a:ext cx="3285744" cy="3785652"/>
          </a:xfrm>
          <a:prstGeom prst="rect">
            <a:avLst/>
          </a:prstGeom>
          <a:noFill/>
        </p:spPr>
        <p:txBody>
          <a:bodyPr wrap="square" rtlCol="0">
            <a:spAutoFit/>
          </a:bodyPr>
          <a:lstStyle/>
          <a:p>
            <a:r>
              <a:rPr kumimoji="1" lang="ja-JP" altLang="en-US" sz="1600" dirty="0"/>
              <a:t>◎証券投資のイメージ調査</a:t>
            </a:r>
            <a:endParaRPr kumimoji="1" lang="en-US" altLang="ja-JP" sz="1600" dirty="0"/>
          </a:p>
          <a:p>
            <a:endParaRPr kumimoji="1" lang="en-US" altLang="ja-JP" sz="1600" dirty="0"/>
          </a:p>
          <a:p>
            <a:r>
              <a:rPr kumimoji="1" lang="ja-JP" altLang="en-US" sz="1600" dirty="0"/>
              <a:t>→プラスイメージでは「資産を増やす」が高く、マイナスイメージでは「難しい」「ギャンブルのようなもの」「お金持ちがやるもの」などが高い。</a:t>
            </a:r>
            <a:endParaRPr kumimoji="1" lang="en-US" altLang="ja-JP" sz="1600" dirty="0"/>
          </a:p>
          <a:p>
            <a:endParaRPr kumimoji="1" lang="ja-JP" altLang="en-US" sz="1600" dirty="0"/>
          </a:p>
          <a:p>
            <a:r>
              <a:rPr kumimoji="1" lang="ja-JP" altLang="en-US" sz="1600" dirty="0"/>
              <a:t>→証券保有層は、預貯金のみ保有層に比べ、プラスイメージが高く、マイナスイメージが低い。</a:t>
            </a:r>
            <a:endParaRPr kumimoji="1" lang="en-US" altLang="ja-JP" sz="1600" dirty="0"/>
          </a:p>
          <a:p>
            <a:endParaRPr kumimoji="1" lang="en-US" altLang="ja-JP" sz="1600" dirty="0"/>
          </a:p>
          <a:p>
            <a:r>
              <a:rPr kumimoji="1" lang="ja-JP" altLang="en-US" sz="1400" dirty="0"/>
              <a:t>引用：証券投資に関する全国調査</a:t>
            </a:r>
            <a:endParaRPr kumimoji="1" lang="en-US" altLang="ja-JP" sz="1400" dirty="0"/>
          </a:p>
          <a:p>
            <a:r>
              <a:rPr kumimoji="1" lang="ja-JP" altLang="en-US" sz="1400" dirty="0"/>
              <a:t>（日本証券業協会、</a:t>
            </a:r>
            <a:r>
              <a:rPr kumimoji="1" lang="en-US" altLang="ja-JP" sz="1400" dirty="0"/>
              <a:t>2018</a:t>
            </a:r>
            <a:r>
              <a:rPr kumimoji="1" lang="ja-JP" altLang="en-US" sz="1400" dirty="0"/>
              <a:t>年調査）</a:t>
            </a:r>
            <a:endParaRPr kumimoji="1" lang="en-US" altLang="ja-JP" sz="1400" dirty="0"/>
          </a:p>
          <a:p>
            <a:endParaRPr kumimoji="1" lang="ja-JP" altLang="en-US" sz="1600" dirty="0"/>
          </a:p>
        </p:txBody>
      </p:sp>
      <p:sp>
        <p:nvSpPr>
          <p:cNvPr id="7" name="Rectangle 1">
            <a:extLst>
              <a:ext uri="{FF2B5EF4-FFF2-40B4-BE49-F238E27FC236}">
                <a16:creationId xmlns:a16="http://schemas.microsoft.com/office/drawing/2014/main" id="{91042F3B-ADDD-450C-8AF6-0241F929AB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9195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E4E6AD-910A-466D-A02A-A000B02313A2}"/>
              </a:ext>
            </a:extLst>
          </p:cNvPr>
          <p:cNvSpPr>
            <a:spLocks noGrp="1"/>
          </p:cNvSpPr>
          <p:nvPr>
            <p:ph type="title"/>
          </p:nvPr>
        </p:nvSpPr>
        <p:spPr/>
        <p:txBody>
          <a:bodyPr/>
          <a:lstStyle/>
          <a:p>
            <a:r>
              <a:rPr kumimoji="1" lang="ja-JP" altLang="en-US" dirty="0"/>
              <a:t>追加分析</a:t>
            </a:r>
          </a:p>
        </p:txBody>
      </p:sp>
      <p:sp>
        <p:nvSpPr>
          <p:cNvPr id="3" name="コンテンツ プレースホルダー 2">
            <a:extLst>
              <a:ext uri="{FF2B5EF4-FFF2-40B4-BE49-F238E27FC236}">
                <a16:creationId xmlns:a16="http://schemas.microsoft.com/office/drawing/2014/main" id="{7235014F-F268-4C5D-A232-E5E57D44D894}"/>
              </a:ext>
            </a:extLst>
          </p:cNvPr>
          <p:cNvSpPr>
            <a:spLocks noGrp="1"/>
          </p:cNvSpPr>
          <p:nvPr>
            <p:ph idx="1"/>
          </p:nvPr>
        </p:nvSpPr>
        <p:spPr/>
        <p:txBody>
          <a:bodyPr>
            <a:normAutofit/>
          </a:bodyPr>
          <a:lstStyle/>
          <a:p>
            <a:r>
              <a:rPr lang="ja-JP" altLang="en-US" sz="2000" dirty="0"/>
              <a:t>売買代金上位指数がいつ如何なる場合も最善な選択となるのかを検証する。</a:t>
            </a:r>
            <a:endParaRPr lang="en-US" altLang="ja-JP" sz="2000" dirty="0"/>
          </a:p>
          <a:p>
            <a:pPr marL="0" indent="0">
              <a:buNone/>
            </a:pPr>
            <a:r>
              <a:rPr lang="ja-JP" altLang="en-US" sz="2000" dirty="0"/>
              <a:t>→直近</a:t>
            </a:r>
            <a:r>
              <a:rPr lang="en-US" altLang="ja-JP" sz="2000" dirty="0"/>
              <a:t>10</a:t>
            </a:r>
            <a:r>
              <a:rPr lang="ja-JP" altLang="en-US" sz="2000" dirty="0"/>
              <a:t>年、直近</a:t>
            </a:r>
            <a:r>
              <a:rPr lang="en-US" altLang="ja-JP" sz="2000" dirty="0"/>
              <a:t>5</a:t>
            </a:r>
            <a:r>
              <a:rPr lang="ja-JP" altLang="en-US" sz="2000" dirty="0"/>
              <a:t>年など最近の傾向についてもデータの集計</a:t>
            </a:r>
            <a:r>
              <a:rPr lang="en-US" altLang="ja-JP" sz="2000" dirty="0"/>
              <a:t>&amp;</a:t>
            </a:r>
            <a:r>
              <a:rPr lang="ja-JP" altLang="en-US" sz="2000" dirty="0"/>
              <a:t>シミュレーションを行う。</a:t>
            </a:r>
            <a:endParaRPr lang="en-US" altLang="ja-JP" sz="2000" dirty="0"/>
          </a:p>
          <a:p>
            <a:pPr marL="0" indent="0">
              <a:buNone/>
            </a:pPr>
            <a:endParaRPr lang="en-US" altLang="ja-JP" sz="2000" dirty="0"/>
          </a:p>
          <a:p>
            <a:r>
              <a:rPr lang="ja-JP" altLang="en-US" sz="2000" dirty="0"/>
              <a:t>参考として、経済動向が大きく変化した状況下においてもデータの集計、考察する。</a:t>
            </a:r>
            <a:endParaRPr lang="en-US" altLang="ja-JP" sz="2000" dirty="0"/>
          </a:p>
        </p:txBody>
      </p:sp>
    </p:spTree>
    <p:extLst>
      <p:ext uri="{BB962C8B-B14F-4D97-AF65-F5344CB8AC3E}">
        <p14:creationId xmlns:p14="http://schemas.microsoft.com/office/powerpoint/2010/main" val="331620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9C78F-9C94-4CD6-9761-78709E21C30E}"/>
              </a:ext>
            </a:extLst>
          </p:cNvPr>
          <p:cNvSpPr>
            <a:spLocks noGrp="1"/>
          </p:cNvSpPr>
          <p:nvPr>
            <p:ph type="title"/>
          </p:nvPr>
        </p:nvSpPr>
        <p:spPr/>
        <p:txBody>
          <a:bodyPr/>
          <a:lstStyle/>
          <a:p>
            <a:r>
              <a:rPr kumimoji="1" lang="ja-JP" altLang="en-US" dirty="0"/>
              <a:t>直近</a:t>
            </a:r>
            <a:r>
              <a:rPr kumimoji="1" lang="en-US" altLang="ja-JP" dirty="0"/>
              <a:t>10</a:t>
            </a:r>
            <a:r>
              <a:rPr kumimoji="1" lang="ja-JP" altLang="en-US" dirty="0"/>
              <a:t>年におけるデータ</a:t>
            </a:r>
          </a:p>
        </p:txBody>
      </p:sp>
      <p:sp>
        <p:nvSpPr>
          <p:cNvPr id="6" name="テキスト ボックス 5">
            <a:extLst>
              <a:ext uri="{FF2B5EF4-FFF2-40B4-BE49-F238E27FC236}">
                <a16:creationId xmlns:a16="http://schemas.microsoft.com/office/drawing/2014/main" id="{F9895115-0301-4C66-A62C-AC8F030D20AA}"/>
              </a:ext>
            </a:extLst>
          </p:cNvPr>
          <p:cNvSpPr txBox="1"/>
          <p:nvPr/>
        </p:nvSpPr>
        <p:spPr>
          <a:xfrm>
            <a:off x="243794" y="5184403"/>
            <a:ext cx="11704407" cy="1200329"/>
          </a:xfrm>
          <a:prstGeom prst="rect">
            <a:avLst/>
          </a:prstGeom>
          <a:noFill/>
        </p:spPr>
        <p:txBody>
          <a:bodyPr wrap="square" rtlCol="0">
            <a:spAutoFit/>
          </a:bodyPr>
          <a:lstStyle/>
          <a:p>
            <a:r>
              <a:rPr kumimoji="1" lang="ja-JP" altLang="en-US" dirty="0"/>
              <a:t>平均、標準偏差、シャープ比は年率換算値。</a:t>
            </a:r>
            <a:endParaRPr kumimoji="1" lang="en-US" altLang="ja-JP" dirty="0"/>
          </a:p>
          <a:p>
            <a:r>
              <a:rPr kumimoji="1" lang="en-US" altLang="ja-JP" dirty="0"/>
              <a:t>α</a:t>
            </a:r>
            <a:r>
              <a:rPr kumimoji="1" lang="ja-JP" altLang="en-US" dirty="0"/>
              <a:t>、</a:t>
            </a:r>
            <a:r>
              <a:rPr kumimoji="1" lang="en-US" altLang="ja-JP" dirty="0"/>
              <a:t>β</a:t>
            </a:r>
            <a:r>
              <a:rPr kumimoji="1" lang="ja-JP" altLang="en-US" dirty="0"/>
              <a:t>は市場ポートフォリオの月次超過リターンで各ポートフォリオのリターンを回帰した際の、切片と回帰係数。</a:t>
            </a:r>
            <a:endParaRPr kumimoji="1" lang="en-US" altLang="ja-JP" dirty="0"/>
          </a:p>
          <a:p>
            <a:r>
              <a:rPr kumimoji="1" lang="en-US" altLang="ja-JP" dirty="0"/>
              <a:t>α</a:t>
            </a:r>
            <a:r>
              <a:rPr kumimoji="1" lang="ja-JP" altLang="en-US" dirty="0"/>
              <a:t>については帰無仮説（</a:t>
            </a:r>
            <a:r>
              <a:rPr kumimoji="1" lang="en-US" altLang="ja-JP" dirty="0"/>
              <a:t>H0</a:t>
            </a:r>
            <a:r>
              <a:rPr kumimoji="1" lang="ja-JP" altLang="en-US" dirty="0"/>
              <a:t>：</a:t>
            </a:r>
            <a:r>
              <a:rPr kumimoji="1" lang="en-US" altLang="ja-JP" dirty="0"/>
              <a:t>α</a:t>
            </a:r>
            <a:r>
              <a:rPr kumimoji="1" lang="ja-JP" altLang="en-US" dirty="0"/>
              <a:t>＝</a:t>
            </a:r>
            <a:r>
              <a:rPr kumimoji="1" lang="en-US" altLang="ja-JP" dirty="0"/>
              <a:t>0</a:t>
            </a:r>
            <a:r>
              <a:rPr kumimoji="1" lang="ja-JP" altLang="en-US" dirty="0"/>
              <a:t>）、</a:t>
            </a:r>
            <a:r>
              <a:rPr kumimoji="1" lang="en-US" altLang="ja-JP" dirty="0"/>
              <a:t>β</a:t>
            </a:r>
            <a:r>
              <a:rPr kumimoji="1" lang="ja-JP" altLang="en-US" dirty="0"/>
              <a:t>については（</a:t>
            </a:r>
            <a:r>
              <a:rPr kumimoji="1" lang="en-US" altLang="ja-JP" dirty="0"/>
              <a:t>H0</a:t>
            </a:r>
            <a:r>
              <a:rPr kumimoji="1" lang="ja-JP" altLang="en-US" dirty="0"/>
              <a:t>：</a:t>
            </a:r>
            <a:r>
              <a:rPr kumimoji="1" lang="en-US" altLang="ja-JP" dirty="0"/>
              <a:t>β</a:t>
            </a:r>
            <a:r>
              <a:rPr kumimoji="1" lang="ja-JP" altLang="en-US" dirty="0"/>
              <a:t>＝</a:t>
            </a:r>
            <a:r>
              <a:rPr kumimoji="1" lang="en-US" altLang="ja-JP" dirty="0"/>
              <a:t>1</a:t>
            </a:r>
            <a:r>
              <a:rPr kumimoji="1" lang="ja-JP" altLang="en-US" dirty="0"/>
              <a:t>）のｔ値。</a:t>
            </a:r>
            <a:endParaRPr kumimoji="1" lang="en-US" altLang="ja-JP" dirty="0"/>
          </a:p>
          <a:p>
            <a:r>
              <a:rPr kumimoji="1" lang="en-US" altLang="ja-JP" dirty="0"/>
              <a:t>※</a:t>
            </a:r>
            <a:r>
              <a:rPr kumimoji="1" lang="ja-JP" altLang="en-US" dirty="0"/>
              <a:t>「売買代金上位指数」については、平均値</a:t>
            </a:r>
            <a:r>
              <a:rPr kumimoji="1" lang="en-US" altLang="ja-JP" dirty="0"/>
              <a:t>±3σ</a:t>
            </a:r>
            <a:r>
              <a:rPr kumimoji="1" lang="ja-JP" altLang="en-US" dirty="0"/>
              <a:t>の範囲で外れ値の除去を行った。</a:t>
            </a:r>
          </a:p>
        </p:txBody>
      </p:sp>
      <p:pic>
        <p:nvPicPr>
          <p:cNvPr id="5" name="コンテンツ プレースホルダー 4">
            <a:extLst>
              <a:ext uri="{FF2B5EF4-FFF2-40B4-BE49-F238E27FC236}">
                <a16:creationId xmlns:a16="http://schemas.microsoft.com/office/drawing/2014/main" id="{73575EF0-A1B5-4381-A68C-00EF2E4072AC}"/>
              </a:ext>
            </a:extLst>
          </p:cNvPr>
          <p:cNvPicPr>
            <a:picLocks noGrp="1" noChangeAspect="1"/>
          </p:cNvPicPr>
          <p:nvPr>
            <p:ph idx="1"/>
          </p:nvPr>
        </p:nvPicPr>
        <p:blipFill>
          <a:blip r:embed="rId2"/>
          <a:stretch>
            <a:fillRect/>
          </a:stretch>
        </p:blipFill>
        <p:spPr>
          <a:xfrm>
            <a:off x="1495077" y="2411571"/>
            <a:ext cx="9201840" cy="2407072"/>
          </a:xfrm>
          <a:prstGeom prst="rect">
            <a:avLst/>
          </a:prstGeom>
        </p:spPr>
      </p:pic>
    </p:spTree>
    <p:extLst>
      <p:ext uri="{BB962C8B-B14F-4D97-AF65-F5344CB8AC3E}">
        <p14:creationId xmlns:p14="http://schemas.microsoft.com/office/powerpoint/2010/main" val="4013608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3C194-6221-4C5E-8F2B-BDB2DF1FEE99}"/>
              </a:ext>
            </a:extLst>
          </p:cNvPr>
          <p:cNvSpPr>
            <a:spLocks noGrp="1"/>
          </p:cNvSpPr>
          <p:nvPr>
            <p:ph type="title"/>
          </p:nvPr>
        </p:nvSpPr>
        <p:spPr>
          <a:xfrm>
            <a:off x="810000" y="447188"/>
            <a:ext cx="10571998" cy="970450"/>
          </a:xfrm>
        </p:spPr>
        <p:txBody>
          <a:bodyPr>
            <a:normAutofit/>
          </a:bodyPr>
          <a:lstStyle/>
          <a:p>
            <a:r>
              <a:rPr kumimoji="1" lang="ja-JP" altLang="en-US" dirty="0"/>
              <a:t>①リスク許容度：</a:t>
            </a:r>
            <a:r>
              <a:rPr kumimoji="1" lang="en-US" altLang="ja-JP" dirty="0"/>
              <a:t>20</a:t>
            </a:r>
            <a:r>
              <a:rPr kumimoji="1" lang="ja-JP" altLang="en-US" dirty="0"/>
              <a:t>％の場合</a:t>
            </a:r>
          </a:p>
        </p:txBody>
      </p:sp>
      <p:sp>
        <p:nvSpPr>
          <p:cNvPr id="13" name="Content Placeholder 8">
            <a:extLst>
              <a:ext uri="{FF2B5EF4-FFF2-40B4-BE49-F238E27FC236}">
                <a16:creationId xmlns:a16="http://schemas.microsoft.com/office/drawing/2014/main" id="{F33C2611-324E-4435-8202-8AEC2CAE42ED}"/>
              </a:ext>
            </a:extLst>
          </p:cNvPr>
          <p:cNvSpPr>
            <a:spLocks noGrp="1"/>
          </p:cNvSpPr>
          <p:nvPr>
            <p:ph idx="1"/>
          </p:nvPr>
        </p:nvSpPr>
        <p:spPr>
          <a:xfrm>
            <a:off x="538481" y="2413000"/>
            <a:ext cx="4115816" cy="3632200"/>
          </a:xfrm>
        </p:spPr>
        <p:txBody>
          <a:bodyPr>
            <a:normAutofit/>
          </a:bodyPr>
          <a:lstStyle/>
          <a:p>
            <a:r>
              <a:rPr lang="ja-JP" altLang="en-US" sz="1600" dirty="0"/>
              <a:t>標準偏差</a:t>
            </a:r>
            <a:r>
              <a:rPr lang="en-US" sz="1600" dirty="0"/>
              <a:t>20%</a:t>
            </a:r>
            <a:r>
              <a:rPr lang="ja-JP" altLang="en-US" sz="1600" dirty="0"/>
              <a:t>を超えない範囲では、</a:t>
            </a:r>
            <a:endParaRPr lang="en-US" altLang="ja-JP" sz="1600" dirty="0"/>
          </a:p>
          <a:p>
            <a:pPr marL="0" indent="0">
              <a:buNone/>
            </a:pPr>
            <a:r>
              <a:rPr lang="ja-JP" altLang="en-US" sz="1600" dirty="0"/>
              <a:t>小型株</a:t>
            </a:r>
            <a:r>
              <a:rPr lang="en-US" altLang="ja-JP" sz="1600" dirty="0"/>
              <a:t>62%</a:t>
            </a:r>
            <a:r>
              <a:rPr lang="ja-JP" altLang="en-US" sz="1600" dirty="0"/>
              <a:t>、売買代金上位指数</a:t>
            </a:r>
            <a:r>
              <a:rPr lang="en-US" altLang="ja-JP" sz="1600" dirty="0"/>
              <a:t>38</a:t>
            </a:r>
            <a:r>
              <a:rPr lang="ja-JP" altLang="en-US" sz="1600" dirty="0"/>
              <a:t>％</a:t>
            </a:r>
            <a:endParaRPr lang="en-US" altLang="ja-JP" sz="1600" dirty="0"/>
          </a:p>
          <a:p>
            <a:pPr marL="0" indent="0">
              <a:buNone/>
            </a:pPr>
            <a:r>
              <a:rPr lang="ja-JP" altLang="en-US" sz="1600" dirty="0"/>
              <a:t>→リターン</a:t>
            </a:r>
            <a:r>
              <a:rPr lang="en-US" altLang="ja-JP" sz="1600" dirty="0"/>
              <a:t>14.2324%</a:t>
            </a:r>
            <a:r>
              <a:rPr lang="ja-JP" altLang="en-US" sz="1600" dirty="0"/>
              <a:t>、標準偏差</a:t>
            </a:r>
            <a:r>
              <a:rPr lang="en-US" altLang="ja-JP" sz="1600" dirty="0"/>
              <a:t>19.8931%</a:t>
            </a:r>
          </a:p>
          <a:p>
            <a:pPr marL="0" indent="0">
              <a:buNone/>
            </a:pPr>
            <a:r>
              <a:rPr lang="ja-JP" altLang="en-US" sz="1600" dirty="0"/>
              <a:t>シャープ比は約</a:t>
            </a:r>
            <a:r>
              <a:rPr lang="en-US" altLang="ja-JP" sz="1600" dirty="0"/>
              <a:t>0.7149</a:t>
            </a:r>
          </a:p>
          <a:p>
            <a:pPr marL="0" indent="0">
              <a:buNone/>
            </a:pPr>
            <a:endParaRPr lang="en-US" sz="1600" dirty="0"/>
          </a:p>
        </p:txBody>
      </p:sp>
      <p:graphicFrame>
        <p:nvGraphicFramePr>
          <p:cNvPr id="3" name="表 2">
            <a:extLst>
              <a:ext uri="{FF2B5EF4-FFF2-40B4-BE49-F238E27FC236}">
                <a16:creationId xmlns:a16="http://schemas.microsoft.com/office/drawing/2014/main" id="{88A3C746-2D91-46EA-B56D-0556A9E3BF67}"/>
              </a:ext>
            </a:extLst>
          </p:cNvPr>
          <p:cNvGraphicFramePr>
            <a:graphicFrameLocks noGrp="1"/>
          </p:cNvGraphicFramePr>
          <p:nvPr>
            <p:extLst>
              <p:ext uri="{D42A27DB-BD31-4B8C-83A1-F6EECF244321}">
                <p14:modId xmlns:p14="http://schemas.microsoft.com/office/powerpoint/2010/main" val="1655266913"/>
              </p:ext>
            </p:extLst>
          </p:nvPr>
        </p:nvGraphicFramePr>
        <p:xfrm>
          <a:off x="5205377" y="2413000"/>
          <a:ext cx="6070298" cy="3716347"/>
        </p:xfrm>
        <a:graphic>
          <a:graphicData uri="http://schemas.openxmlformats.org/drawingml/2006/table">
            <a:tbl>
              <a:tblPr firstRow="1" bandRow="1">
                <a:tableStyleId>{5C22544A-7EE6-4342-B048-85BDC9FD1C3A}</a:tableStyleId>
              </a:tblPr>
              <a:tblGrid>
                <a:gridCol w="677263">
                  <a:extLst>
                    <a:ext uri="{9D8B030D-6E8A-4147-A177-3AD203B41FA5}">
                      <a16:colId xmlns:a16="http://schemas.microsoft.com/office/drawing/2014/main" val="718550817"/>
                    </a:ext>
                  </a:extLst>
                </a:gridCol>
                <a:gridCol w="1592845">
                  <a:extLst>
                    <a:ext uri="{9D8B030D-6E8A-4147-A177-3AD203B41FA5}">
                      <a16:colId xmlns:a16="http://schemas.microsoft.com/office/drawing/2014/main" val="3888259463"/>
                    </a:ext>
                  </a:extLst>
                </a:gridCol>
                <a:gridCol w="1219889">
                  <a:extLst>
                    <a:ext uri="{9D8B030D-6E8A-4147-A177-3AD203B41FA5}">
                      <a16:colId xmlns:a16="http://schemas.microsoft.com/office/drawing/2014/main" val="2688105114"/>
                    </a:ext>
                  </a:extLst>
                </a:gridCol>
                <a:gridCol w="1219889">
                  <a:extLst>
                    <a:ext uri="{9D8B030D-6E8A-4147-A177-3AD203B41FA5}">
                      <a16:colId xmlns:a16="http://schemas.microsoft.com/office/drawing/2014/main" val="3299380918"/>
                    </a:ext>
                  </a:extLst>
                </a:gridCol>
                <a:gridCol w="1360412">
                  <a:extLst>
                    <a:ext uri="{9D8B030D-6E8A-4147-A177-3AD203B41FA5}">
                      <a16:colId xmlns:a16="http://schemas.microsoft.com/office/drawing/2014/main" val="1409053757"/>
                    </a:ext>
                  </a:extLst>
                </a:gridCol>
              </a:tblGrid>
              <a:tr h="283871">
                <a:tc>
                  <a:txBody>
                    <a:bodyPr/>
                    <a:lstStyle/>
                    <a:p>
                      <a:pPr algn="l" fontAlgn="ct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数値名</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共分散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180309225"/>
                  </a:ext>
                </a:extLst>
              </a:tr>
              <a:tr h="283871">
                <a:tc>
                  <a:txBody>
                    <a:bodyPr/>
                    <a:lstStyle/>
                    <a:p>
                      <a:pPr algn="l" fontAlgn="ctr"/>
                      <a:r>
                        <a:rPr lang="ja-JP" altLang="en-US" sz="1500" u="none" strike="noStrike">
                          <a:effectLst/>
                        </a:rPr>
                        <a:t>比較①</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小型株</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0.092083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0.028131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0.0334768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27453449"/>
                  </a:ext>
                </a:extLst>
              </a:tr>
              <a:tr h="283871">
                <a:tc>
                  <a:txBody>
                    <a:bodyPr/>
                    <a:lstStyle/>
                    <a:p>
                      <a:pPr algn="l" fontAlgn="ctr"/>
                      <a:r>
                        <a:rPr lang="ja-JP" altLang="en-US" sz="1500" u="none" strike="noStrike">
                          <a:effectLst/>
                        </a:rPr>
                        <a:t>比較②</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p>
                  </a:txBody>
                  <a:tcPr marL="8561" marR="8561" marT="8561" marB="0" anchor="ctr"/>
                </a:tc>
                <a:tc>
                  <a:txBody>
                    <a:bodyPr/>
                    <a:lstStyle/>
                    <a:p>
                      <a:pPr algn="r" fontAlgn="ctr"/>
                      <a:r>
                        <a:rPr lang="en-US" altLang="ja-JP" sz="1500" u="none" strike="noStrike">
                          <a:effectLst/>
                        </a:rPr>
                        <a:t>0.227869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0.09351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09364616"/>
                  </a:ext>
                </a:extLst>
              </a:tr>
              <a:tr h="309895">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784538203"/>
                  </a:ext>
                </a:extLst>
              </a:tr>
              <a:tr h="283871">
                <a:tc>
                  <a:txBody>
                    <a:bodyPr/>
                    <a:lstStyle/>
                    <a:p>
                      <a:pPr algn="l" fontAlgn="ctr"/>
                      <a:r>
                        <a:rPr lang="ja-JP" altLang="en-US" sz="1500" u="none" strike="noStrike">
                          <a:effectLst/>
                        </a:rPr>
                        <a:t>比率</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標準偏差</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シャープ比</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333913667"/>
                  </a:ext>
                </a:extLst>
              </a:tr>
              <a:tr h="283871">
                <a:tc>
                  <a:txBody>
                    <a:bodyPr/>
                    <a:lstStyle/>
                    <a:p>
                      <a:pPr algn="r" fontAlgn="ctr"/>
                      <a:r>
                        <a:rPr lang="en-US" altLang="ja-JP" sz="1500" u="none" strike="noStrike">
                          <a:effectLst/>
                        </a:rPr>
                        <a:t>59%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0.041707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20.4224%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14.7755%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0.723006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483792944"/>
                  </a:ext>
                </a:extLst>
              </a:tr>
              <a:tr h="283871">
                <a:tc>
                  <a:txBody>
                    <a:bodyPr/>
                    <a:lstStyle/>
                    <a:p>
                      <a:pPr algn="r" fontAlgn="ctr"/>
                      <a:r>
                        <a:rPr lang="en-US" altLang="ja-JP" sz="1500" u="none" strike="noStrike">
                          <a:effectLst/>
                        </a:rPr>
                        <a:t>60%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0.041158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20.2873%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14.6397%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0.721127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410356686"/>
                  </a:ext>
                </a:extLst>
              </a:tr>
              <a:tr h="283871">
                <a:tc>
                  <a:txBody>
                    <a:bodyPr/>
                    <a:lstStyle/>
                    <a:p>
                      <a:pPr algn="r" fontAlgn="ctr"/>
                      <a:r>
                        <a:rPr lang="en-US" altLang="ja-JP" sz="1500" u="none" strike="noStrike">
                          <a:effectLst/>
                        </a:rPr>
                        <a:t>61%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0.040619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20.1541%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14.5040%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0.719158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682454156"/>
                  </a:ext>
                </a:extLst>
              </a:tr>
              <a:tr h="283871">
                <a:tc>
                  <a:txBody>
                    <a:bodyPr/>
                    <a:lstStyle/>
                    <a:p>
                      <a:pPr algn="r" fontAlgn="ctr"/>
                      <a:r>
                        <a:rPr lang="en-US" altLang="ja-JP" sz="1500" u="none" strike="noStrike">
                          <a:effectLst/>
                        </a:rPr>
                        <a:t>62%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0.040091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20.0226%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14.3682%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0.717096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426573558"/>
                  </a:ext>
                </a:extLst>
              </a:tr>
              <a:tr h="283871">
                <a:tc>
                  <a:txBody>
                    <a:bodyPr/>
                    <a:lstStyle/>
                    <a:p>
                      <a:pPr algn="r" fontAlgn="ctr"/>
                      <a:r>
                        <a:rPr lang="en-US" altLang="ja-JP" sz="1500" u="none" strike="noStrike" dirty="0">
                          <a:effectLst/>
                          <a:highlight>
                            <a:srgbClr val="FFFF00"/>
                          </a:highlight>
                        </a:rPr>
                        <a:t>63%</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0.039574</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19.8931%</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14.2324%</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0.714940</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949852053"/>
                  </a:ext>
                </a:extLst>
              </a:tr>
              <a:tr h="283871">
                <a:tc>
                  <a:txBody>
                    <a:bodyPr/>
                    <a:lstStyle/>
                    <a:p>
                      <a:pPr algn="r" fontAlgn="ctr"/>
                      <a:r>
                        <a:rPr lang="en-US" altLang="ja-JP" sz="1500" u="none" strike="noStrike">
                          <a:effectLst/>
                        </a:rPr>
                        <a:t>64%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0.039067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19.7655%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14.0966%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0.712686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982297085"/>
                  </a:ext>
                </a:extLst>
              </a:tr>
              <a:tr h="283871">
                <a:tc>
                  <a:txBody>
                    <a:bodyPr/>
                    <a:lstStyle/>
                    <a:p>
                      <a:pPr algn="r" fontAlgn="ctr"/>
                      <a:r>
                        <a:rPr lang="en-US" altLang="ja-JP" sz="1500" u="none" strike="noStrike">
                          <a:effectLst/>
                        </a:rPr>
                        <a:t>65%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0.038572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19.6398%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13.9608%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0.710333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654555844"/>
                  </a:ext>
                </a:extLst>
              </a:tr>
              <a:tr h="283871">
                <a:tc>
                  <a:txBody>
                    <a:bodyPr/>
                    <a:lstStyle/>
                    <a:p>
                      <a:pPr algn="r" fontAlgn="ctr"/>
                      <a:r>
                        <a:rPr lang="en-US" altLang="ja-JP" sz="1500" u="none" strike="noStrike">
                          <a:effectLst/>
                        </a:rPr>
                        <a:t>66%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0.038088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19.5161%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13.8250%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rPr>
                        <a:t>0.707877</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124189926"/>
                  </a:ext>
                </a:extLst>
              </a:tr>
            </a:tbl>
          </a:graphicData>
        </a:graphic>
      </p:graphicFrame>
    </p:spTree>
    <p:extLst>
      <p:ext uri="{BB962C8B-B14F-4D97-AF65-F5344CB8AC3E}">
        <p14:creationId xmlns:p14="http://schemas.microsoft.com/office/powerpoint/2010/main" val="2019630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3C194-6221-4C5E-8F2B-BDB2DF1FEE99}"/>
              </a:ext>
            </a:extLst>
          </p:cNvPr>
          <p:cNvSpPr>
            <a:spLocks noGrp="1"/>
          </p:cNvSpPr>
          <p:nvPr>
            <p:ph type="title"/>
          </p:nvPr>
        </p:nvSpPr>
        <p:spPr>
          <a:xfrm>
            <a:off x="810000" y="447188"/>
            <a:ext cx="10571998" cy="970450"/>
          </a:xfrm>
        </p:spPr>
        <p:txBody>
          <a:bodyPr>
            <a:normAutofit/>
          </a:bodyPr>
          <a:lstStyle/>
          <a:p>
            <a:r>
              <a:rPr kumimoji="1" lang="ja-JP" altLang="en-US" dirty="0"/>
              <a:t>②リスク許容度：</a:t>
            </a:r>
            <a:r>
              <a:rPr kumimoji="1" lang="en-US" altLang="ja-JP" dirty="0"/>
              <a:t>25</a:t>
            </a:r>
            <a:r>
              <a:rPr kumimoji="1" lang="ja-JP" altLang="en-US" dirty="0"/>
              <a:t>％の場合</a:t>
            </a:r>
          </a:p>
        </p:txBody>
      </p:sp>
      <p:sp>
        <p:nvSpPr>
          <p:cNvPr id="13" name="Content Placeholder 8">
            <a:extLst>
              <a:ext uri="{FF2B5EF4-FFF2-40B4-BE49-F238E27FC236}">
                <a16:creationId xmlns:a16="http://schemas.microsoft.com/office/drawing/2014/main" id="{F33C2611-324E-4435-8202-8AEC2CAE42ED}"/>
              </a:ext>
            </a:extLst>
          </p:cNvPr>
          <p:cNvSpPr>
            <a:spLocks noGrp="1"/>
          </p:cNvSpPr>
          <p:nvPr>
            <p:ph idx="1"/>
          </p:nvPr>
        </p:nvSpPr>
        <p:spPr>
          <a:xfrm>
            <a:off x="528321" y="2413000"/>
            <a:ext cx="4125976" cy="3632200"/>
          </a:xfrm>
        </p:spPr>
        <p:txBody>
          <a:bodyPr>
            <a:normAutofit/>
          </a:bodyPr>
          <a:lstStyle/>
          <a:p>
            <a:r>
              <a:rPr lang="ja-JP" altLang="en-US" sz="1600" dirty="0"/>
              <a:t>標準偏差</a:t>
            </a:r>
            <a:r>
              <a:rPr lang="en-US" sz="1600" dirty="0"/>
              <a:t>2</a:t>
            </a:r>
            <a:r>
              <a:rPr lang="en-US" altLang="ja-JP" sz="1600" dirty="0"/>
              <a:t>5</a:t>
            </a:r>
            <a:r>
              <a:rPr lang="en-US" sz="1600" dirty="0"/>
              <a:t>%</a:t>
            </a:r>
            <a:r>
              <a:rPr lang="ja-JP" altLang="en-US" sz="1600" dirty="0"/>
              <a:t>を超えない範囲では、</a:t>
            </a:r>
            <a:endParaRPr lang="en-US" altLang="ja-JP" sz="1600" dirty="0"/>
          </a:p>
          <a:p>
            <a:pPr marL="0" indent="0">
              <a:buNone/>
            </a:pPr>
            <a:r>
              <a:rPr lang="ja-JP" altLang="en-US" sz="1600" dirty="0"/>
              <a:t>小型株</a:t>
            </a:r>
            <a:r>
              <a:rPr lang="en-US" altLang="ja-JP" sz="1600" dirty="0"/>
              <a:t>30%</a:t>
            </a:r>
            <a:r>
              <a:rPr lang="ja-JP" altLang="en-US" sz="1600" dirty="0"/>
              <a:t>、売買代金上位指数</a:t>
            </a:r>
            <a:r>
              <a:rPr lang="en-US" altLang="ja-JP" sz="1600" dirty="0"/>
              <a:t>70</a:t>
            </a:r>
            <a:r>
              <a:rPr lang="ja-JP" altLang="en-US" sz="1600" dirty="0"/>
              <a:t>％</a:t>
            </a:r>
            <a:endParaRPr lang="en-US" altLang="ja-JP" sz="1600" dirty="0"/>
          </a:p>
          <a:p>
            <a:pPr marL="0" indent="0">
              <a:buNone/>
            </a:pPr>
            <a:r>
              <a:rPr lang="ja-JP" altLang="en-US" sz="1600" dirty="0"/>
              <a:t>→リターン</a:t>
            </a:r>
            <a:r>
              <a:rPr lang="en-US" altLang="ja-JP" sz="1600" dirty="0"/>
              <a:t>18.7133%</a:t>
            </a:r>
            <a:r>
              <a:rPr lang="ja-JP" altLang="en-US" sz="1600" dirty="0"/>
              <a:t>、標準偏差</a:t>
            </a:r>
            <a:r>
              <a:rPr lang="en-US" altLang="ja-JP" sz="1600" dirty="0"/>
              <a:t>24.9824%</a:t>
            </a:r>
          </a:p>
          <a:p>
            <a:pPr marL="0" indent="0">
              <a:buNone/>
            </a:pPr>
            <a:r>
              <a:rPr lang="ja-JP" altLang="en-US" sz="1600" dirty="0"/>
              <a:t>シャープ比は約</a:t>
            </a:r>
            <a:r>
              <a:rPr lang="en-US" altLang="ja-JP" sz="1600" dirty="0"/>
              <a:t>0.7487</a:t>
            </a:r>
          </a:p>
          <a:p>
            <a:pPr marL="0" indent="0">
              <a:buNone/>
            </a:pPr>
            <a:endParaRPr lang="en-US" sz="1600" dirty="0"/>
          </a:p>
        </p:txBody>
      </p:sp>
      <p:graphicFrame>
        <p:nvGraphicFramePr>
          <p:cNvPr id="4" name="表 3">
            <a:extLst>
              <a:ext uri="{FF2B5EF4-FFF2-40B4-BE49-F238E27FC236}">
                <a16:creationId xmlns:a16="http://schemas.microsoft.com/office/drawing/2014/main" id="{3A893220-8D8B-4399-B526-27EB847CA49F}"/>
              </a:ext>
            </a:extLst>
          </p:cNvPr>
          <p:cNvGraphicFramePr>
            <a:graphicFrameLocks noGrp="1"/>
          </p:cNvGraphicFramePr>
          <p:nvPr>
            <p:extLst>
              <p:ext uri="{D42A27DB-BD31-4B8C-83A1-F6EECF244321}">
                <p14:modId xmlns:p14="http://schemas.microsoft.com/office/powerpoint/2010/main" val="3491638089"/>
              </p:ext>
            </p:extLst>
          </p:nvPr>
        </p:nvGraphicFramePr>
        <p:xfrm>
          <a:off x="5205377" y="2413000"/>
          <a:ext cx="6070298" cy="3716347"/>
        </p:xfrm>
        <a:graphic>
          <a:graphicData uri="http://schemas.openxmlformats.org/drawingml/2006/table">
            <a:tbl>
              <a:tblPr firstRow="1" bandRow="1">
                <a:tableStyleId>{5C22544A-7EE6-4342-B048-85BDC9FD1C3A}</a:tableStyleId>
              </a:tblPr>
              <a:tblGrid>
                <a:gridCol w="687423">
                  <a:extLst>
                    <a:ext uri="{9D8B030D-6E8A-4147-A177-3AD203B41FA5}">
                      <a16:colId xmlns:a16="http://schemas.microsoft.com/office/drawing/2014/main" val="922236730"/>
                    </a:ext>
                  </a:extLst>
                </a:gridCol>
                <a:gridCol w="1582685">
                  <a:extLst>
                    <a:ext uri="{9D8B030D-6E8A-4147-A177-3AD203B41FA5}">
                      <a16:colId xmlns:a16="http://schemas.microsoft.com/office/drawing/2014/main" val="1297729461"/>
                    </a:ext>
                  </a:extLst>
                </a:gridCol>
                <a:gridCol w="1219889">
                  <a:extLst>
                    <a:ext uri="{9D8B030D-6E8A-4147-A177-3AD203B41FA5}">
                      <a16:colId xmlns:a16="http://schemas.microsoft.com/office/drawing/2014/main" val="2952176720"/>
                    </a:ext>
                  </a:extLst>
                </a:gridCol>
                <a:gridCol w="1219889">
                  <a:extLst>
                    <a:ext uri="{9D8B030D-6E8A-4147-A177-3AD203B41FA5}">
                      <a16:colId xmlns:a16="http://schemas.microsoft.com/office/drawing/2014/main" val="1308081632"/>
                    </a:ext>
                  </a:extLst>
                </a:gridCol>
                <a:gridCol w="1360412">
                  <a:extLst>
                    <a:ext uri="{9D8B030D-6E8A-4147-A177-3AD203B41FA5}">
                      <a16:colId xmlns:a16="http://schemas.microsoft.com/office/drawing/2014/main" val="2538115761"/>
                    </a:ext>
                  </a:extLst>
                </a:gridCol>
              </a:tblGrid>
              <a:tr h="283871">
                <a:tc>
                  <a:txBody>
                    <a:bodyPr/>
                    <a:lstStyle/>
                    <a:p>
                      <a:pPr algn="l" fontAlgn="ct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数値名</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共分散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63902607"/>
                  </a:ext>
                </a:extLst>
              </a:tr>
              <a:tr h="283871">
                <a:tc>
                  <a:txBody>
                    <a:bodyPr/>
                    <a:lstStyle/>
                    <a:p>
                      <a:pPr algn="l" fontAlgn="ctr"/>
                      <a:r>
                        <a:rPr lang="ja-JP" altLang="en-US" sz="1500" u="none" strike="noStrike">
                          <a:effectLst/>
                        </a:rPr>
                        <a:t>比較①</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小型株</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0.092083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0.028131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0.0334768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958425165"/>
                  </a:ext>
                </a:extLst>
              </a:tr>
              <a:tr h="283871">
                <a:tc>
                  <a:txBody>
                    <a:bodyPr/>
                    <a:lstStyle/>
                    <a:p>
                      <a:pPr algn="l" fontAlgn="ctr"/>
                      <a:r>
                        <a:rPr lang="ja-JP" altLang="en-US" sz="1500" u="none" strike="noStrike">
                          <a:effectLst/>
                        </a:rPr>
                        <a:t>比較②</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p>
                  </a:txBody>
                  <a:tcPr marL="8561" marR="8561" marT="8561" marB="0" anchor="ctr"/>
                </a:tc>
                <a:tc>
                  <a:txBody>
                    <a:bodyPr/>
                    <a:lstStyle/>
                    <a:p>
                      <a:pPr algn="r" fontAlgn="ctr"/>
                      <a:r>
                        <a:rPr lang="en-US" altLang="ja-JP" sz="1500" u="none" strike="noStrike">
                          <a:effectLst/>
                        </a:rPr>
                        <a:t>0.227869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0.09351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492524614"/>
                  </a:ext>
                </a:extLst>
              </a:tr>
              <a:tr h="309895">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46202084"/>
                  </a:ext>
                </a:extLst>
              </a:tr>
              <a:tr h="283871">
                <a:tc>
                  <a:txBody>
                    <a:bodyPr/>
                    <a:lstStyle/>
                    <a:p>
                      <a:pPr algn="l" fontAlgn="ctr"/>
                      <a:r>
                        <a:rPr lang="ja-JP" altLang="en-US" sz="1500" u="none" strike="noStrike">
                          <a:effectLst/>
                        </a:rPr>
                        <a:t>比率</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標準偏差</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シャープ比</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75736611"/>
                  </a:ext>
                </a:extLst>
              </a:tr>
              <a:tr h="283871">
                <a:tc>
                  <a:txBody>
                    <a:bodyPr/>
                    <a:lstStyle/>
                    <a:p>
                      <a:pPr algn="r" fontAlgn="ctr"/>
                      <a:r>
                        <a:rPr lang="en-US" altLang="ja-JP" sz="1500" u="none" strike="noStrike">
                          <a:effectLst/>
                        </a:rPr>
                        <a:t>25%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0.066911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25.8672%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19.3923%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0.749299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467955113"/>
                  </a:ext>
                </a:extLst>
              </a:tr>
              <a:tr h="283871">
                <a:tc>
                  <a:txBody>
                    <a:bodyPr/>
                    <a:lstStyle/>
                    <a:p>
                      <a:pPr algn="r" fontAlgn="ctr"/>
                      <a:r>
                        <a:rPr lang="en-US" altLang="ja-JP" sz="1500" u="none" strike="noStrike">
                          <a:effectLst/>
                        </a:rPr>
                        <a:t>26%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0.06599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25.6884%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19.2565%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0.749228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032347380"/>
                  </a:ext>
                </a:extLst>
              </a:tr>
              <a:tr h="283871">
                <a:tc>
                  <a:txBody>
                    <a:bodyPr/>
                    <a:lstStyle/>
                    <a:p>
                      <a:pPr algn="r" fontAlgn="ctr"/>
                      <a:r>
                        <a:rPr lang="en-US" altLang="ja-JP" sz="1500" u="none" strike="noStrike">
                          <a:effectLst/>
                        </a:rPr>
                        <a:t>27%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0.065079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25.5105%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19.1207%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0.749130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965296674"/>
                  </a:ext>
                </a:extLst>
              </a:tr>
              <a:tr h="283871">
                <a:tc>
                  <a:txBody>
                    <a:bodyPr/>
                    <a:lstStyle/>
                    <a:p>
                      <a:pPr algn="r" fontAlgn="ctr"/>
                      <a:r>
                        <a:rPr lang="en-US" altLang="ja-JP" sz="1500" u="none" strike="noStrike">
                          <a:effectLst/>
                        </a:rPr>
                        <a:t>28%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0.064179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25.3335%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18.9849%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0.749004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19755091"/>
                  </a:ext>
                </a:extLst>
              </a:tr>
              <a:tr h="283871">
                <a:tc>
                  <a:txBody>
                    <a:bodyPr/>
                    <a:lstStyle/>
                    <a:p>
                      <a:pPr algn="r" fontAlgn="ctr"/>
                      <a:r>
                        <a:rPr lang="en-US" altLang="ja-JP" sz="1500" u="none" strike="noStrike">
                          <a:effectLst/>
                        </a:rPr>
                        <a:t>29%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0.06329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25.1575%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18.8491%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0.748848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130891803"/>
                  </a:ext>
                </a:extLst>
              </a:tr>
              <a:tr h="283871">
                <a:tc>
                  <a:txBody>
                    <a:bodyPr/>
                    <a:lstStyle/>
                    <a:p>
                      <a:pPr algn="r" fontAlgn="ctr"/>
                      <a:r>
                        <a:rPr lang="en-US" altLang="ja-JP" sz="1500" u="none" strike="noStrike" dirty="0">
                          <a:effectLst/>
                          <a:highlight>
                            <a:srgbClr val="FFFF00"/>
                          </a:highlight>
                        </a:rPr>
                        <a:t>30%</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0.062412</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24.9824%</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18.7133%</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0.748662</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188786437"/>
                  </a:ext>
                </a:extLst>
              </a:tr>
              <a:tr h="283871">
                <a:tc>
                  <a:txBody>
                    <a:bodyPr/>
                    <a:lstStyle/>
                    <a:p>
                      <a:pPr algn="r" fontAlgn="ctr"/>
                      <a:r>
                        <a:rPr lang="en-US" altLang="ja-JP" sz="1500" u="none" strike="noStrike">
                          <a:effectLst/>
                        </a:rPr>
                        <a:t>31%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0.061545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24.8082%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18.5776%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0.748443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03979193"/>
                  </a:ext>
                </a:extLst>
              </a:tr>
              <a:tr h="283871">
                <a:tc>
                  <a:txBody>
                    <a:bodyPr/>
                    <a:lstStyle/>
                    <a:p>
                      <a:pPr algn="r" fontAlgn="ctr"/>
                      <a:r>
                        <a:rPr lang="en-US" altLang="ja-JP" sz="1500" u="none" strike="noStrike">
                          <a:effectLst/>
                        </a:rPr>
                        <a:t>32%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0.060689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24.6351%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18.4418%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rPr>
                        <a:t>0.748192</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620060507"/>
                  </a:ext>
                </a:extLst>
              </a:tr>
            </a:tbl>
          </a:graphicData>
        </a:graphic>
      </p:graphicFrame>
    </p:spTree>
    <p:extLst>
      <p:ext uri="{BB962C8B-B14F-4D97-AF65-F5344CB8AC3E}">
        <p14:creationId xmlns:p14="http://schemas.microsoft.com/office/powerpoint/2010/main" val="2996319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3C194-6221-4C5E-8F2B-BDB2DF1FEE99}"/>
              </a:ext>
            </a:extLst>
          </p:cNvPr>
          <p:cNvSpPr>
            <a:spLocks noGrp="1"/>
          </p:cNvSpPr>
          <p:nvPr>
            <p:ph type="title"/>
          </p:nvPr>
        </p:nvSpPr>
        <p:spPr>
          <a:xfrm>
            <a:off x="810000" y="447188"/>
            <a:ext cx="10571998" cy="970450"/>
          </a:xfrm>
        </p:spPr>
        <p:txBody>
          <a:bodyPr>
            <a:normAutofit/>
          </a:bodyPr>
          <a:lstStyle/>
          <a:p>
            <a:r>
              <a:rPr kumimoji="1" lang="ja-JP" altLang="en-US" dirty="0"/>
              <a:t>③リスク許容度：</a:t>
            </a:r>
            <a:r>
              <a:rPr kumimoji="1" lang="en-US" altLang="ja-JP" dirty="0"/>
              <a:t>30</a:t>
            </a:r>
            <a:r>
              <a:rPr kumimoji="1" lang="ja-JP" altLang="en-US" dirty="0"/>
              <a:t>％の場合</a:t>
            </a:r>
          </a:p>
        </p:txBody>
      </p:sp>
      <p:sp>
        <p:nvSpPr>
          <p:cNvPr id="13" name="Content Placeholder 8">
            <a:extLst>
              <a:ext uri="{FF2B5EF4-FFF2-40B4-BE49-F238E27FC236}">
                <a16:creationId xmlns:a16="http://schemas.microsoft.com/office/drawing/2014/main" id="{F33C2611-324E-4435-8202-8AEC2CAE42ED}"/>
              </a:ext>
            </a:extLst>
          </p:cNvPr>
          <p:cNvSpPr>
            <a:spLocks noGrp="1"/>
          </p:cNvSpPr>
          <p:nvPr>
            <p:ph idx="1"/>
          </p:nvPr>
        </p:nvSpPr>
        <p:spPr>
          <a:xfrm>
            <a:off x="508001" y="2413000"/>
            <a:ext cx="4146296" cy="3632200"/>
          </a:xfrm>
        </p:spPr>
        <p:txBody>
          <a:bodyPr>
            <a:normAutofit/>
          </a:bodyPr>
          <a:lstStyle/>
          <a:p>
            <a:r>
              <a:rPr lang="ja-JP" altLang="en-US" sz="1600" dirty="0"/>
              <a:t>標準偏差</a:t>
            </a:r>
            <a:r>
              <a:rPr lang="en-US" altLang="ja-JP" sz="1600" dirty="0"/>
              <a:t>30</a:t>
            </a:r>
            <a:r>
              <a:rPr lang="en-US" sz="1600" dirty="0"/>
              <a:t>%</a:t>
            </a:r>
            <a:r>
              <a:rPr lang="ja-JP" altLang="en-US" sz="1600" dirty="0"/>
              <a:t>を超えない範囲では、</a:t>
            </a:r>
            <a:endParaRPr lang="en-US" altLang="ja-JP" sz="1600" dirty="0"/>
          </a:p>
          <a:p>
            <a:pPr marL="0" indent="0">
              <a:buNone/>
            </a:pPr>
            <a:r>
              <a:rPr lang="ja-JP" altLang="en-US" sz="1600" dirty="0"/>
              <a:t>小型株</a:t>
            </a:r>
            <a:r>
              <a:rPr lang="en-US" altLang="ja-JP" sz="1600" dirty="0"/>
              <a:t>23%</a:t>
            </a:r>
            <a:r>
              <a:rPr lang="ja-JP" altLang="en-US" sz="1600" dirty="0"/>
              <a:t>、売買代金上位指数</a:t>
            </a:r>
            <a:r>
              <a:rPr lang="en-US" altLang="ja-JP" sz="1600" dirty="0"/>
              <a:t>77</a:t>
            </a:r>
            <a:r>
              <a:rPr lang="ja-JP" altLang="en-US" sz="1600" dirty="0"/>
              <a:t>％</a:t>
            </a:r>
            <a:endParaRPr lang="en-US" altLang="ja-JP" sz="1600" dirty="0"/>
          </a:p>
          <a:p>
            <a:pPr marL="0" indent="0">
              <a:buNone/>
            </a:pPr>
            <a:r>
              <a:rPr lang="ja-JP" altLang="en-US" sz="1600" dirty="0"/>
              <a:t>→リターン</a:t>
            </a:r>
            <a:r>
              <a:rPr lang="en-US" altLang="ja-JP" sz="1600" dirty="0"/>
              <a:t>19.6638%</a:t>
            </a:r>
            <a:r>
              <a:rPr lang="ja-JP" altLang="en-US" sz="1600" dirty="0"/>
              <a:t>、標準偏差</a:t>
            </a:r>
            <a:r>
              <a:rPr lang="en-US" altLang="ja-JP" sz="1600" dirty="0"/>
              <a:t>26.2274%</a:t>
            </a:r>
          </a:p>
          <a:p>
            <a:pPr marL="0" indent="0">
              <a:buNone/>
            </a:pPr>
            <a:r>
              <a:rPr lang="ja-JP" altLang="en-US" sz="1600" dirty="0"/>
              <a:t>シャープ比は約</a:t>
            </a:r>
            <a:r>
              <a:rPr lang="en-US" altLang="ja-JP" sz="1600" dirty="0"/>
              <a:t>0.7494</a:t>
            </a:r>
          </a:p>
          <a:p>
            <a:pPr marL="0" indent="0">
              <a:buNone/>
            </a:pPr>
            <a:r>
              <a:rPr lang="ja-JP" altLang="en-US" sz="1600" dirty="0"/>
              <a:t>（単純にリスク許容度ギリギリまで売買代金上位指数を保有、という訳では無い結果）</a:t>
            </a:r>
            <a:endParaRPr lang="en-US" altLang="ja-JP" sz="1600" dirty="0"/>
          </a:p>
          <a:p>
            <a:pPr marL="0" indent="0">
              <a:buNone/>
            </a:pPr>
            <a:endParaRPr lang="en-US" sz="1600" dirty="0"/>
          </a:p>
        </p:txBody>
      </p:sp>
      <p:graphicFrame>
        <p:nvGraphicFramePr>
          <p:cNvPr id="3" name="表 2">
            <a:extLst>
              <a:ext uri="{FF2B5EF4-FFF2-40B4-BE49-F238E27FC236}">
                <a16:creationId xmlns:a16="http://schemas.microsoft.com/office/drawing/2014/main" id="{F30D2324-9FF8-487E-B4E2-7CF7D2C7747D}"/>
              </a:ext>
            </a:extLst>
          </p:cNvPr>
          <p:cNvGraphicFramePr>
            <a:graphicFrameLocks noGrp="1"/>
          </p:cNvGraphicFramePr>
          <p:nvPr>
            <p:extLst>
              <p:ext uri="{D42A27DB-BD31-4B8C-83A1-F6EECF244321}">
                <p14:modId xmlns:p14="http://schemas.microsoft.com/office/powerpoint/2010/main" val="504035571"/>
              </p:ext>
            </p:extLst>
          </p:nvPr>
        </p:nvGraphicFramePr>
        <p:xfrm>
          <a:off x="5394960" y="2413000"/>
          <a:ext cx="5370090" cy="3716342"/>
        </p:xfrm>
        <a:graphic>
          <a:graphicData uri="http://schemas.openxmlformats.org/drawingml/2006/table">
            <a:tbl>
              <a:tblPr firstRow="1" bandRow="1">
                <a:tableStyleId>{5C22544A-7EE6-4342-B048-85BDC9FD1C3A}</a:tableStyleId>
              </a:tblPr>
              <a:tblGrid>
                <a:gridCol w="660400">
                  <a:extLst>
                    <a:ext uri="{9D8B030D-6E8A-4147-A177-3AD203B41FA5}">
                      <a16:colId xmlns:a16="http://schemas.microsoft.com/office/drawing/2014/main" val="1349794599"/>
                    </a:ext>
                  </a:extLst>
                </a:gridCol>
                <a:gridCol w="1489864">
                  <a:extLst>
                    <a:ext uri="{9D8B030D-6E8A-4147-A177-3AD203B41FA5}">
                      <a16:colId xmlns:a16="http://schemas.microsoft.com/office/drawing/2014/main" val="4034383623"/>
                    </a:ext>
                  </a:extLst>
                </a:gridCol>
                <a:gridCol w="1224782">
                  <a:extLst>
                    <a:ext uri="{9D8B030D-6E8A-4147-A177-3AD203B41FA5}">
                      <a16:colId xmlns:a16="http://schemas.microsoft.com/office/drawing/2014/main" val="2238844728"/>
                    </a:ext>
                  </a:extLst>
                </a:gridCol>
                <a:gridCol w="918985">
                  <a:extLst>
                    <a:ext uri="{9D8B030D-6E8A-4147-A177-3AD203B41FA5}">
                      <a16:colId xmlns:a16="http://schemas.microsoft.com/office/drawing/2014/main" val="2461048307"/>
                    </a:ext>
                  </a:extLst>
                </a:gridCol>
                <a:gridCol w="1076059">
                  <a:extLst>
                    <a:ext uri="{9D8B030D-6E8A-4147-A177-3AD203B41FA5}">
                      <a16:colId xmlns:a16="http://schemas.microsoft.com/office/drawing/2014/main" val="3152352196"/>
                    </a:ext>
                  </a:extLst>
                </a:gridCol>
              </a:tblGrid>
              <a:tr h="263726">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数値名</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リターン</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分散</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共分散</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3985054029"/>
                  </a:ext>
                </a:extLst>
              </a:tr>
              <a:tr h="263726">
                <a:tc>
                  <a:txBody>
                    <a:bodyPr/>
                    <a:lstStyle/>
                    <a:p>
                      <a:pPr algn="l" fontAlgn="ctr"/>
                      <a:r>
                        <a:rPr lang="ja-JP" altLang="en-US" sz="1400" u="none" strike="noStrike">
                          <a:effectLst/>
                        </a:rPr>
                        <a:t>比較①</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小型株</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0.092082725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0.028131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0.03347683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4032409765"/>
                  </a:ext>
                </a:extLst>
              </a:tr>
              <a:tr h="263726">
                <a:tc>
                  <a:txBody>
                    <a:bodyPr/>
                    <a:lstStyle/>
                    <a:p>
                      <a:pPr algn="l" fontAlgn="ctr"/>
                      <a:r>
                        <a:rPr lang="ja-JP" altLang="en-US" sz="1400" u="none" strike="noStrike">
                          <a:effectLst/>
                        </a:rPr>
                        <a:t>比較②</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p>
                  </a:txBody>
                  <a:tcPr marL="7953" marR="7953" marT="7953" marB="0" anchor="ctr"/>
                </a:tc>
                <a:tc>
                  <a:txBody>
                    <a:bodyPr/>
                    <a:lstStyle/>
                    <a:p>
                      <a:pPr algn="r" fontAlgn="ctr"/>
                      <a:r>
                        <a:rPr lang="en-US" altLang="ja-JP" sz="1400" u="none" strike="noStrike">
                          <a:effectLst/>
                        </a:rPr>
                        <a:t>0.227869375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0.09351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2189365555"/>
                  </a:ext>
                </a:extLst>
              </a:tr>
              <a:tr h="287904">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611725709"/>
                  </a:ext>
                </a:extLst>
              </a:tr>
              <a:tr h="263726">
                <a:tc>
                  <a:txBody>
                    <a:bodyPr/>
                    <a:lstStyle/>
                    <a:p>
                      <a:pPr algn="l" fontAlgn="ctr"/>
                      <a:r>
                        <a:rPr lang="ja-JP" altLang="en-US" sz="1400" u="none" strike="noStrike">
                          <a:effectLst/>
                        </a:rPr>
                        <a:t>比率</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分散</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標準偏差</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リターン</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シャープ比</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459412280"/>
                  </a:ext>
                </a:extLst>
              </a:tr>
              <a:tr h="263726">
                <a:tc>
                  <a:txBody>
                    <a:bodyPr/>
                    <a:lstStyle/>
                    <a:p>
                      <a:pPr algn="r" fontAlgn="ctr"/>
                      <a:r>
                        <a:rPr lang="en-US" altLang="ja-JP" sz="1400" u="none" strike="noStrike">
                          <a:effectLst/>
                        </a:rPr>
                        <a:t>0%</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0.0935098</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30.5794%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22.7869%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0.7448463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611755179"/>
                  </a:ext>
                </a:extLst>
              </a:tr>
              <a:tr h="263726">
                <a:tc>
                  <a:txBody>
                    <a:bodyPr/>
                    <a:lstStyle/>
                    <a:p>
                      <a:pPr algn="r" fontAlgn="ctr"/>
                      <a:r>
                        <a:rPr lang="en-US" altLang="ja-JP" sz="1400" u="none" strike="noStrike">
                          <a:effectLst/>
                        </a:rPr>
                        <a:t>10%</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0.0820501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28.6444%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21.4291%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0.74775795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3685328699"/>
                  </a:ext>
                </a:extLst>
              </a:tr>
              <a:tr h="263726">
                <a:tc>
                  <a:txBody>
                    <a:bodyPr/>
                    <a:lstStyle/>
                    <a:p>
                      <a:pPr algn="r" fontAlgn="ctr"/>
                      <a:r>
                        <a:rPr lang="en-US" altLang="ja-JP" sz="1400" u="none" strike="noStrike">
                          <a:effectLst/>
                        </a:rPr>
                        <a:t>20%</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0.0716841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26.7739%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20.0712%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0.74928238</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686897958"/>
                  </a:ext>
                </a:extLst>
              </a:tr>
              <a:tr h="263726">
                <a:tc>
                  <a:txBody>
                    <a:bodyPr/>
                    <a:lstStyle/>
                    <a:p>
                      <a:pPr algn="r" fontAlgn="ctr"/>
                      <a:r>
                        <a:rPr lang="en-US" altLang="ja-JP" sz="1400" u="none" strike="noStrike">
                          <a:effectLst/>
                        </a:rPr>
                        <a:t>21%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0.0707077</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26.5909%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19.9354%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0.74933177</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310589565"/>
                  </a:ext>
                </a:extLst>
              </a:tr>
              <a:tr h="263726">
                <a:tc>
                  <a:txBody>
                    <a:bodyPr/>
                    <a:lstStyle/>
                    <a:p>
                      <a:pPr algn="r" fontAlgn="ctr"/>
                      <a:r>
                        <a:rPr lang="en-US" altLang="ja-JP" sz="1400" u="none" strike="noStrike">
                          <a:effectLst/>
                        </a:rPr>
                        <a:t>22%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0.0697422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26.4087%</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19.7996%</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0.74935906</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2829252062"/>
                  </a:ext>
                </a:extLst>
              </a:tr>
              <a:tr h="263726">
                <a:tc>
                  <a:txBody>
                    <a:bodyPr/>
                    <a:lstStyle/>
                    <a:p>
                      <a:pPr algn="r" fontAlgn="ctr"/>
                      <a:r>
                        <a:rPr lang="en-US" altLang="ja-JP" sz="1400" u="none" strike="noStrike" dirty="0">
                          <a:effectLst/>
                          <a:highlight>
                            <a:srgbClr val="FFFF00"/>
                          </a:highlight>
                        </a:rPr>
                        <a:t>23%</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FFFF00"/>
                          </a:highlight>
                        </a:rPr>
                        <a:t>0.0687876</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FFFF00"/>
                          </a:highlight>
                        </a:rPr>
                        <a:t>26.2274%</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FFFF00"/>
                          </a:highlight>
                        </a:rPr>
                        <a:t>19.6638%</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FFFF00"/>
                          </a:highlight>
                        </a:rPr>
                        <a:t>0.7493633</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98611840"/>
                  </a:ext>
                </a:extLst>
              </a:tr>
              <a:tr h="263726">
                <a:tc>
                  <a:txBody>
                    <a:bodyPr/>
                    <a:lstStyle/>
                    <a:p>
                      <a:pPr algn="r" fontAlgn="ctr"/>
                      <a:r>
                        <a:rPr lang="en-US" altLang="ja-JP" sz="1400" u="none" strike="noStrike">
                          <a:effectLst/>
                        </a:rPr>
                        <a:t>24%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0.067844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26.0469%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19.5281%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0.74934353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620550869"/>
                  </a:ext>
                </a:extLst>
              </a:tr>
              <a:tr h="263726">
                <a:tc>
                  <a:txBody>
                    <a:bodyPr/>
                    <a:lstStyle/>
                    <a:p>
                      <a:pPr algn="r" fontAlgn="ctr"/>
                      <a:r>
                        <a:rPr lang="en-US" altLang="ja-JP" sz="1400" u="none" strike="noStrike">
                          <a:effectLst/>
                        </a:rPr>
                        <a:t>25%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0.0669113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25.8672%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19.3923%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0.74929872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997973014"/>
                  </a:ext>
                </a:extLst>
              </a:tr>
              <a:tr h="263726">
                <a:tc>
                  <a:txBody>
                    <a:bodyPr/>
                    <a:lstStyle/>
                    <a:p>
                      <a:pPr algn="r" fontAlgn="ctr"/>
                      <a:r>
                        <a:rPr lang="en-US" altLang="ja-JP" sz="1400" u="none" strike="noStrike">
                          <a:effectLst/>
                        </a:rPr>
                        <a:t>26%</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0.0659895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25.6884%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19.2565%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rPr>
                        <a:t>0.74922785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3589934220"/>
                  </a:ext>
                </a:extLst>
              </a:tr>
            </a:tbl>
          </a:graphicData>
        </a:graphic>
      </p:graphicFrame>
    </p:spTree>
    <p:extLst>
      <p:ext uri="{BB962C8B-B14F-4D97-AF65-F5344CB8AC3E}">
        <p14:creationId xmlns:p14="http://schemas.microsoft.com/office/powerpoint/2010/main" val="140258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3C194-6221-4C5E-8F2B-BDB2DF1FEE99}"/>
              </a:ext>
            </a:extLst>
          </p:cNvPr>
          <p:cNvSpPr>
            <a:spLocks noGrp="1"/>
          </p:cNvSpPr>
          <p:nvPr>
            <p:ph type="title"/>
          </p:nvPr>
        </p:nvSpPr>
        <p:spPr>
          <a:xfrm>
            <a:off x="810000" y="447188"/>
            <a:ext cx="10571998" cy="970450"/>
          </a:xfrm>
        </p:spPr>
        <p:txBody>
          <a:bodyPr>
            <a:normAutofit/>
          </a:bodyPr>
          <a:lstStyle/>
          <a:p>
            <a:r>
              <a:rPr kumimoji="1" lang="ja-JP" altLang="en-US" dirty="0"/>
              <a:t>④リスク許容度の上限が無い場合</a:t>
            </a:r>
          </a:p>
        </p:txBody>
      </p:sp>
      <p:sp>
        <p:nvSpPr>
          <p:cNvPr id="13" name="Content Placeholder 8">
            <a:extLst>
              <a:ext uri="{FF2B5EF4-FFF2-40B4-BE49-F238E27FC236}">
                <a16:creationId xmlns:a16="http://schemas.microsoft.com/office/drawing/2014/main" id="{F33C2611-324E-4435-8202-8AEC2CAE42ED}"/>
              </a:ext>
            </a:extLst>
          </p:cNvPr>
          <p:cNvSpPr>
            <a:spLocks noGrp="1"/>
          </p:cNvSpPr>
          <p:nvPr>
            <p:ph idx="1"/>
          </p:nvPr>
        </p:nvSpPr>
        <p:spPr>
          <a:xfrm>
            <a:off x="508001" y="2413000"/>
            <a:ext cx="4146296" cy="3632200"/>
          </a:xfrm>
        </p:spPr>
        <p:txBody>
          <a:bodyPr>
            <a:normAutofit/>
          </a:bodyPr>
          <a:lstStyle/>
          <a:p>
            <a:r>
              <a:rPr lang="ja-JP" altLang="en-US" sz="1600" dirty="0"/>
              <a:t>リスク許容度の上限が無い場合も、</a:t>
            </a:r>
            <a:endParaRPr lang="en-US" altLang="ja-JP" sz="1600" dirty="0"/>
          </a:p>
          <a:p>
            <a:pPr marL="0" indent="0">
              <a:buNone/>
            </a:pPr>
            <a:r>
              <a:rPr lang="ja-JP" altLang="en-US" sz="1600" dirty="0"/>
              <a:t>小型株</a:t>
            </a:r>
            <a:r>
              <a:rPr lang="en-US" altLang="ja-JP" sz="1600" dirty="0"/>
              <a:t>23%</a:t>
            </a:r>
            <a:r>
              <a:rPr lang="ja-JP" altLang="en-US" sz="1600" dirty="0"/>
              <a:t>、売買代金上位指数</a:t>
            </a:r>
            <a:r>
              <a:rPr lang="en-US" altLang="ja-JP" sz="1600" dirty="0"/>
              <a:t>77</a:t>
            </a:r>
            <a:r>
              <a:rPr lang="ja-JP" altLang="en-US" sz="1600" dirty="0"/>
              <a:t>％</a:t>
            </a:r>
            <a:endParaRPr lang="en-US" altLang="ja-JP" sz="1600" dirty="0"/>
          </a:p>
          <a:p>
            <a:pPr marL="0" indent="0">
              <a:buNone/>
            </a:pPr>
            <a:r>
              <a:rPr lang="ja-JP" altLang="en-US" sz="1600" dirty="0"/>
              <a:t>→リターン</a:t>
            </a:r>
            <a:r>
              <a:rPr lang="en-US" altLang="ja-JP" sz="1600" dirty="0"/>
              <a:t>19.6638%</a:t>
            </a:r>
            <a:r>
              <a:rPr lang="ja-JP" altLang="en-US" sz="1600" dirty="0"/>
              <a:t>、標準偏差</a:t>
            </a:r>
            <a:r>
              <a:rPr lang="en-US" altLang="ja-JP" sz="1600" dirty="0"/>
              <a:t>26.2274%</a:t>
            </a:r>
          </a:p>
          <a:p>
            <a:pPr marL="0" indent="0">
              <a:buNone/>
            </a:pPr>
            <a:r>
              <a:rPr lang="ja-JP" altLang="en-US" sz="1600" dirty="0"/>
              <a:t>シャープ比は約</a:t>
            </a:r>
            <a:r>
              <a:rPr lang="en-US" altLang="ja-JP" sz="1600" dirty="0"/>
              <a:t>0.7494</a:t>
            </a:r>
          </a:p>
          <a:p>
            <a:pPr marL="0" indent="0">
              <a:buNone/>
            </a:pPr>
            <a:r>
              <a:rPr lang="ja-JP" altLang="en-US" sz="1600" dirty="0"/>
              <a:t>（売買代金上位指数を</a:t>
            </a:r>
            <a:r>
              <a:rPr lang="en-US" altLang="ja-JP" sz="1600" dirty="0"/>
              <a:t>100</a:t>
            </a:r>
            <a:r>
              <a:rPr lang="ja-JP" altLang="en-US" sz="1600" dirty="0"/>
              <a:t>％保有するよりも良い組み合わせがある）</a:t>
            </a:r>
            <a:endParaRPr lang="en-US" altLang="ja-JP" sz="1600" dirty="0"/>
          </a:p>
          <a:p>
            <a:pPr marL="0" indent="0">
              <a:buNone/>
            </a:pPr>
            <a:endParaRPr lang="en-US" sz="1600" dirty="0"/>
          </a:p>
        </p:txBody>
      </p:sp>
      <p:graphicFrame>
        <p:nvGraphicFramePr>
          <p:cNvPr id="3" name="表 2">
            <a:extLst>
              <a:ext uri="{FF2B5EF4-FFF2-40B4-BE49-F238E27FC236}">
                <a16:creationId xmlns:a16="http://schemas.microsoft.com/office/drawing/2014/main" id="{F30D2324-9FF8-487E-B4E2-7CF7D2C7747D}"/>
              </a:ext>
            </a:extLst>
          </p:cNvPr>
          <p:cNvGraphicFramePr>
            <a:graphicFrameLocks noGrp="1"/>
          </p:cNvGraphicFramePr>
          <p:nvPr>
            <p:extLst>
              <p:ext uri="{D42A27DB-BD31-4B8C-83A1-F6EECF244321}">
                <p14:modId xmlns:p14="http://schemas.microsoft.com/office/powerpoint/2010/main" val="1707471182"/>
              </p:ext>
            </p:extLst>
          </p:nvPr>
        </p:nvGraphicFramePr>
        <p:xfrm>
          <a:off x="5364480" y="2413000"/>
          <a:ext cx="5400570" cy="3716342"/>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1349794599"/>
                    </a:ext>
                  </a:extLst>
                </a:gridCol>
                <a:gridCol w="1571144">
                  <a:extLst>
                    <a:ext uri="{9D8B030D-6E8A-4147-A177-3AD203B41FA5}">
                      <a16:colId xmlns:a16="http://schemas.microsoft.com/office/drawing/2014/main" val="4034383623"/>
                    </a:ext>
                  </a:extLst>
                </a:gridCol>
                <a:gridCol w="1224782">
                  <a:extLst>
                    <a:ext uri="{9D8B030D-6E8A-4147-A177-3AD203B41FA5}">
                      <a16:colId xmlns:a16="http://schemas.microsoft.com/office/drawing/2014/main" val="2238844728"/>
                    </a:ext>
                  </a:extLst>
                </a:gridCol>
                <a:gridCol w="918985">
                  <a:extLst>
                    <a:ext uri="{9D8B030D-6E8A-4147-A177-3AD203B41FA5}">
                      <a16:colId xmlns:a16="http://schemas.microsoft.com/office/drawing/2014/main" val="2461048307"/>
                    </a:ext>
                  </a:extLst>
                </a:gridCol>
                <a:gridCol w="1076059">
                  <a:extLst>
                    <a:ext uri="{9D8B030D-6E8A-4147-A177-3AD203B41FA5}">
                      <a16:colId xmlns:a16="http://schemas.microsoft.com/office/drawing/2014/main" val="3152352196"/>
                    </a:ext>
                  </a:extLst>
                </a:gridCol>
              </a:tblGrid>
              <a:tr h="263726">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数値名</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リターン</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分散</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共分散</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3985054029"/>
                  </a:ext>
                </a:extLst>
              </a:tr>
              <a:tr h="263726">
                <a:tc>
                  <a:txBody>
                    <a:bodyPr/>
                    <a:lstStyle/>
                    <a:p>
                      <a:pPr algn="l" fontAlgn="ctr"/>
                      <a:r>
                        <a:rPr lang="ja-JP" altLang="en-US" sz="1400" u="none" strike="noStrike">
                          <a:effectLst/>
                        </a:rPr>
                        <a:t>比較①</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小型株</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0.092082725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0.028131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0.03347683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4032409765"/>
                  </a:ext>
                </a:extLst>
              </a:tr>
              <a:tr h="263726">
                <a:tc>
                  <a:txBody>
                    <a:bodyPr/>
                    <a:lstStyle/>
                    <a:p>
                      <a:pPr algn="l" fontAlgn="ctr"/>
                      <a:r>
                        <a:rPr lang="ja-JP" altLang="en-US" sz="1400" u="none" strike="noStrike">
                          <a:effectLst/>
                        </a:rPr>
                        <a:t>比較②</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p>
                  </a:txBody>
                  <a:tcPr marL="7953" marR="7953" marT="7953" marB="0" anchor="ctr"/>
                </a:tc>
                <a:tc>
                  <a:txBody>
                    <a:bodyPr/>
                    <a:lstStyle/>
                    <a:p>
                      <a:pPr algn="r" fontAlgn="ctr"/>
                      <a:r>
                        <a:rPr lang="en-US" altLang="ja-JP" sz="1400" u="none" strike="noStrike">
                          <a:effectLst/>
                        </a:rPr>
                        <a:t>0.227869375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0.09351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2189365555"/>
                  </a:ext>
                </a:extLst>
              </a:tr>
              <a:tr h="287904">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611725709"/>
                  </a:ext>
                </a:extLst>
              </a:tr>
              <a:tr h="263726">
                <a:tc>
                  <a:txBody>
                    <a:bodyPr/>
                    <a:lstStyle/>
                    <a:p>
                      <a:pPr algn="l" fontAlgn="ctr"/>
                      <a:r>
                        <a:rPr lang="ja-JP" altLang="en-US" sz="1400" u="none" strike="noStrike">
                          <a:effectLst/>
                        </a:rPr>
                        <a:t>比率</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分散</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標準偏差</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リターン</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l" fontAlgn="ctr"/>
                      <a:r>
                        <a:rPr lang="ja-JP" altLang="en-US" sz="1400" u="none" strike="noStrike">
                          <a:effectLst/>
                        </a:rPr>
                        <a:t>シャープ比</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459412280"/>
                  </a:ext>
                </a:extLst>
              </a:tr>
              <a:tr h="263726">
                <a:tc>
                  <a:txBody>
                    <a:bodyPr/>
                    <a:lstStyle/>
                    <a:p>
                      <a:pPr algn="r" fontAlgn="ctr"/>
                      <a:r>
                        <a:rPr lang="en-US" altLang="ja-JP" sz="1400" u="none" strike="noStrike">
                          <a:effectLst/>
                        </a:rPr>
                        <a:t>0%</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0.0935098</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30.5794%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22.7869%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00FF00"/>
                          </a:highlight>
                        </a:rPr>
                        <a:t>0.7448463</a:t>
                      </a:r>
                      <a:endParaRPr lang="en-US" altLang="ja-JP" sz="1400" b="0" i="0" u="none" strike="noStrike" dirty="0">
                        <a:solidFill>
                          <a:srgbClr val="000000"/>
                        </a:solidFill>
                        <a:effectLst/>
                        <a:highlight>
                          <a:srgbClr val="00FF00"/>
                        </a:highligh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611755179"/>
                  </a:ext>
                </a:extLst>
              </a:tr>
              <a:tr h="263726">
                <a:tc>
                  <a:txBody>
                    <a:bodyPr/>
                    <a:lstStyle/>
                    <a:p>
                      <a:pPr algn="r" fontAlgn="ctr"/>
                      <a:r>
                        <a:rPr lang="en-US" altLang="ja-JP" sz="1400" u="none" strike="noStrike">
                          <a:effectLst/>
                        </a:rPr>
                        <a:t>10%</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0.0820501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28.6444%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21.4291%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0.74775795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3685328699"/>
                  </a:ext>
                </a:extLst>
              </a:tr>
              <a:tr h="263726">
                <a:tc>
                  <a:txBody>
                    <a:bodyPr/>
                    <a:lstStyle/>
                    <a:p>
                      <a:pPr algn="r" fontAlgn="ctr"/>
                      <a:r>
                        <a:rPr lang="en-US" altLang="ja-JP" sz="1400" u="none" strike="noStrike">
                          <a:effectLst/>
                        </a:rPr>
                        <a:t>20%</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0.0716841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26.7739%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20.0712%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0.74928238</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686897958"/>
                  </a:ext>
                </a:extLst>
              </a:tr>
              <a:tr h="263726">
                <a:tc>
                  <a:txBody>
                    <a:bodyPr/>
                    <a:lstStyle/>
                    <a:p>
                      <a:pPr algn="r" fontAlgn="ctr"/>
                      <a:r>
                        <a:rPr lang="en-US" altLang="ja-JP" sz="1400" u="none" strike="noStrike">
                          <a:effectLst/>
                        </a:rPr>
                        <a:t>21%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0.0707077</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26.5909%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19.9354%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0.74933177</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310589565"/>
                  </a:ext>
                </a:extLst>
              </a:tr>
              <a:tr h="263726">
                <a:tc>
                  <a:txBody>
                    <a:bodyPr/>
                    <a:lstStyle/>
                    <a:p>
                      <a:pPr algn="r" fontAlgn="ctr"/>
                      <a:r>
                        <a:rPr lang="en-US" altLang="ja-JP" sz="1400" u="none" strike="noStrike">
                          <a:effectLst/>
                        </a:rPr>
                        <a:t>22%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0.0697422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26.4087%</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19.7996%</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0.74935906</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2829252062"/>
                  </a:ext>
                </a:extLst>
              </a:tr>
              <a:tr h="263726">
                <a:tc>
                  <a:txBody>
                    <a:bodyPr/>
                    <a:lstStyle/>
                    <a:p>
                      <a:pPr algn="r" fontAlgn="ctr"/>
                      <a:r>
                        <a:rPr lang="en-US" altLang="ja-JP" sz="1400" u="none" strike="noStrike" dirty="0">
                          <a:effectLst/>
                          <a:highlight>
                            <a:srgbClr val="FFFF00"/>
                          </a:highlight>
                        </a:rPr>
                        <a:t>23%</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FFFF00"/>
                          </a:highlight>
                        </a:rPr>
                        <a:t>0.0687876</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FFFF00"/>
                          </a:highlight>
                        </a:rPr>
                        <a:t>26.2274%</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FFFF00"/>
                          </a:highlight>
                        </a:rPr>
                        <a:t>19.6638%</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highlight>
                            <a:srgbClr val="FFFF00"/>
                          </a:highlight>
                        </a:rPr>
                        <a:t>0.7493633</a:t>
                      </a:r>
                      <a:endParaRPr lang="en-US" altLang="ja-JP" sz="14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98611840"/>
                  </a:ext>
                </a:extLst>
              </a:tr>
              <a:tr h="263726">
                <a:tc>
                  <a:txBody>
                    <a:bodyPr/>
                    <a:lstStyle/>
                    <a:p>
                      <a:pPr algn="r" fontAlgn="ctr"/>
                      <a:r>
                        <a:rPr lang="en-US" altLang="ja-JP" sz="1400" u="none" strike="noStrike">
                          <a:effectLst/>
                        </a:rPr>
                        <a:t>24%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0.067844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26.0469%</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19.5281%</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0.74934353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620550869"/>
                  </a:ext>
                </a:extLst>
              </a:tr>
              <a:tr h="263726">
                <a:tc>
                  <a:txBody>
                    <a:bodyPr/>
                    <a:lstStyle/>
                    <a:p>
                      <a:pPr algn="r" fontAlgn="ctr"/>
                      <a:r>
                        <a:rPr lang="en-US" altLang="ja-JP" sz="1400" u="none" strike="noStrike">
                          <a:effectLst/>
                        </a:rPr>
                        <a:t>25%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0.0669113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25.8672%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19.3923%</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0.74929872</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1997973014"/>
                  </a:ext>
                </a:extLst>
              </a:tr>
              <a:tr h="263726">
                <a:tc>
                  <a:txBody>
                    <a:bodyPr/>
                    <a:lstStyle/>
                    <a:p>
                      <a:pPr algn="r" fontAlgn="ctr"/>
                      <a:r>
                        <a:rPr lang="en-US" altLang="ja-JP" sz="1400" u="none" strike="noStrike">
                          <a:effectLst/>
                        </a:rPr>
                        <a:t>26%</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0.0659895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25.6884%</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a:effectLst/>
                        </a:rPr>
                        <a:t>19.2565%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tc>
                  <a:txBody>
                    <a:bodyPr/>
                    <a:lstStyle/>
                    <a:p>
                      <a:pPr algn="r" fontAlgn="ctr"/>
                      <a:r>
                        <a:rPr lang="en-US" altLang="ja-JP" sz="1400" u="none" strike="noStrike" dirty="0">
                          <a:effectLst/>
                        </a:rPr>
                        <a:t>0.74922785</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953" marR="7953" marT="7953" marB="0" anchor="ctr"/>
                </a:tc>
                <a:extLst>
                  <a:ext uri="{0D108BD9-81ED-4DB2-BD59-A6C34878D82A}">
                    <a16:rowId xmlns:a16="http://schemas.microsoft.com/office/drawing/2014/main" val="3589934220"/>
                  </a:ext>
                </a:extLst>
              </a:tr>
            </a:tbl>
          </a:graphicData>
        </a:graphic>
      </p:graphicFrame>
    </p:spTree>
    <p:extLst>
      <p:ext uri="{BB962C8B-B14F-4D97-AF65-F5344CB8AC3E}">
        <p14:creationId xmlns:p14="http://schemas.microsoft.com/office/powerpoint/2010/main" val="906137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F01EF1-319A-4CCD-818A-CA3B386544B3}"/>
              </a:ext>
            </a:extLst>
          </p:cNvPr>
          <p:cNvSpPr>
            <a:spLocks noGrp="1"/>
          </p:cNvSpPr>
          <p:nvPr>
            <p:ph type="title"/>
          </p:nvPr>
        </p:nvSpPr>
        <p:spPr/>
        <p:txBody>
          <a:bodyPr/>
          <a:lstStyle/>
          <a:p>
            <a:r>
              <a:rPr kumimoji="1" lang="ja-JP" altLang="en-US" dirty="0"/>
              <a:t>直近</a:t>
            </a:r>
            <a:r>
              <a:rPr kumimoji="1" lang="en-US" altLang="ja-JP" dirty="0"/>
              <a:t>5</a:t>
            </a:r>
            <a:r>
              <a:rPr kumimoji="1" lang="ja-JP" altLang="en-US" dirty="0"/>
              <a:t>年におけるデータ</a:t>
            </a:r>
          </a:p>
        </p:txBody>
      </p:sp>
      <p:sp>
        <p:nvSpPr>
          <p:cNvPr id="6" name="テキスト ボックス 5">
            <a:extLst>
              <a:ext uri="{FF2B5EF4-FFF2-40B4-BE49-F238E27FC236}">
                <a16:creationId xmlns:a16="http://schemas.microsoft.com/office/drawing/2014/main" id="{11E6041B-9344-4FC6-84D1-DF5BA35F10C9}"/>
              </a:ext>
            </a:extLst>
          </p:cNvPr>
          <p:cNvSpPr txBox="1"/>
          <p:nvPr/>
        </p:nvSpPr>
        <p:spPr>
          <a:xfrm>
            <a:off x="67437" y="4516188"/>
            <a:ext cx="12057122" cy="2154436"/>
          </a:xfrm>
          <a:prstGeom prst="rect">
            <a:avLst/>
          </a:prstGeom>
          <a:noFill/>
        </p:spPr>
        <p:txBody>
          <a:bodyPr wrap="square" rtlCol="0">
            <a:spAutoFit/>
          </a:bodyPr>
          <a:lstStyle/>
          <a:p>
            <a:r>
              <a:rPr kumimoji="1" lang="ja-JP" altLang="en-US" dirty="0"/>
              <a:t>平均、標準偏差、シャープ比は年率換算値。</a:t>
            </a:r>
          </a:p>
          <a:p>
            <a:r>
              <a:rPr kumimoji="1" lang="en-US" altLang="ja-JP" dirty="0"/>
              <a:t>α</a:t>
            </a:r>
            <a:r>
              <a:rPr kumimoji="1" lang="ja-JP" altLang="en-US" dirty="0"/>
              <a:t>、</a:t>
            </a:r>
            <a:r>
              <a:rPr kumimoji="1" lang="en-US" altLang="ja-JP" dirty="0"/>
              <a:t>β</a:t>
            </a:r>
            <a:r>
              <a:rPr kumimoji="1" lang="ja-JP" altLang="en-US" dirty="0"/>
              <a:t>は市場ポートフォリオの月次超過リターンで各ポートフォリオのリターンを回帰した際の、切片と回帰係数。</a:t>
            </a:r>
          </a:p>
          <a:p>
            <a:r>
              <a:rPr kumimoji="1" lang="en-US" altLang="ja-JP" dirty="0"/>
              <a:t>α</a:t>
            </a:r>
            <a:r>
              <a:rPr kumimoji="1" lang="ja-JP" altLang="en-US" dirty="0"/>
              <a:t>については帰無仮説（</a:t>
            </a:r>
            <a:r>
              <a:rPr kumimoji="1" lang="en-US" altLang="ja-JP" dirty="0"/>
              <a:t>H0</a:t>
            </a:r>
            <a:r>
              <a:rPr kumimoji="1" lang="ja-JP" altLang="en-US" dirty="0"/>
              <a:t>：</a:t>
            </a:r>
            <a:r>
              <a:rPr kumimoji="1" lang="en-US" altLang="ja-JP" dirty="0"/>
              <a:t>α</a:t>
            </a:r>
            <a:r>
              <a:rPr kumimoji="1" lang="ja-JP" altLang="en-US" dirty="0"/>
              <a:t>＝</a:t>
            </a:r>
            <a:r>
              <a:rPr kumimoji="1" lang="en-US" altLang="ja-JP" dirty="0"/>
              <a:t>0</a:t>
            </a:r>
            <a:r>
              <a:rPr kumimoji="1" lang="ja-JP" altLang="en-US" dirty="0"/>
              <a:t>）、</a:t>
            </a:r>
            <a:r>
              <a:rPr kumimoji="1" lang="en-US" altLang="ja-JP" dirty="0"/>
              <a:t>β</a:t>
            </a:r>
            <a:r>
              <a:rPr kumimoji="1" lang="ja-JP" altLang="en-US" dirty="0"/>
              <a:t>については（</a:t>
            </a:r>
            <a:r>
              <a:rPr kumimoji="1" lang="en-US" altLang="ja-JP" dirty="0"/>
              <a:t>H0</a:t>
            </a:r>
            <a:r>
              <a:rPr kumimoji="1" lang="ja-JP" altLang="en-US" dirty="0"/>
              <a:t>：</a:t>
            </a:r>
            <a:r>
              <a:rPr kumimoji="1" lang="en-US" altLang="ja-JP" dirty="0"/>
              <a:t>β</a:t>
            </a:r>
            <a:r>
              <a:rPr kumimoji="1" lang="ja-JP" altLang="en-US" dirty="0"/>
              <a:t>＝</a:t>
            </a:r>
            <a:r>
              <a:rPr kumimoji="1" lang="en-US" altLang="ja-JP" dirty="0"/>
              <a:t>1</a:t>
            </a:r>
            <a:r>
              <a:rPr kumimoji="1" lang="ja-JP" altLang="en-US" dirty="0"/>
              <a:t>）のｔ値。</a:t>
            </a:r>
          </a:p>
          <a:p>
            <a:r>
              <a:rPr kumimoji="1" lang="en-US" altLang="ja-JP" dirty="0"/>
              <a:t>※</a:t>
            </a:r>
            <a:r>
              <a:rPr kumimoji="1" lang="ja-JP" altLang="en-US" dirty="0"/>
              <a:t>「売買代金上位指数」については、平均値</a:t>
            </a:r>
            <a:r>
              <a:rPr kumimoji="1" lang="en-US" altLang="ja-JP" dirty="0"/>
              <a:t>±3σ</a:t>
            </a:r>
            <a:r>
              <a:rPr kumimoji="1" lang="ja-JP" altLang="en-US" dirty="0"/>
              <a:t>の範囲で外れ値の除去を行った。</a:t>
            </a:r>
            <a:endParaRPr kumimoji="1" lang="en-US" altLang="ja-JP" dirty="0"/>
          </a:p>
          <a:p>
            <a:r>
              <a:rPr kumimoji="1" lang="en-US" altLang="ja-JP" dirty="0"/>
              <a:t>※</a:t>
            </a:r>
            <a:r>
              <a:rPr kumimoji="1" lang="ja-JP" altLang="en-US" dirty="0"/>
              <a:t>シャープ比がマイナスの場合、正確な分析ができないことから</a:t>
            </a:r>
            <a:r>
              <a:rPr kumimoji="1" lang="en-US" altLang="ja-JP" dirty="0"/>
              <a:t>IR</a:t>
            </a:r>
            <a:r>
              <a:rPr kumimoji="1" lang="ja-JP" altLang="en-US" dirty="0"/>
              <a:t>（インフォメーション・レシオ）を記載</a:t>
            </a:r>
            <a:endParaRPr kumimoji="1" lang="en-US" altLang="ja-JP" dirty="0"/>
          </a:p>
          <a:p>
            <a:endParaRPr kumimoji="1" lang="en-US" altLang="ja-JP" sz="800" dirty="0"/>
          </a:p>
          <a:p>
            <a:r>
              <a:rPr kumimoji="1" lang="ja-JP" altLang="en-US" dirty="0"/>
              <a:t>インフォメーション、レシオ（</a:t>
            </a:r>
            <a:r>
              <a:rPr kumimoji="1" lang="en-US" altLang="ja-JP" dirty="0"/>
              <a:t>IR</a:t>
            </a:r>
            <a:r>
              <a:rPr kumimoji="1" lang="ja-JP" altLang="en-US" dirty="0"/>
              <a:t>）</a:t>
            </a:r>
            <a:r>
              <a:rPr kumimoji="1" lang="en-US" altLang="ja-JP" dirty="0"/>
              <a:t>…</a:t>
            </a:r>
            <a:r>
              <a:rPr kumimoji="1" lang="ja-JP" altLang="en-US" dirty="0"/>
              <a:t>ベンチマークからの超過収益（</a:t>
            </a:r>
            <a:r>
              <a:rPr kumimoji="1" lang="en-US" altLang="ja-JP" dirty="0"/>
              <a:t>α</a:t>
            </a:r>
            <a:r>
              <a:rPr kumimoji="1" lang="ja-JP" altLang="en-US" dirty="0"/>
              <a:t>）獲得の効率性を示す値。</a:t>
            </a:r>
            <a:endParaRPr kumimoji="1" lang="en-US" altLang="ja-JP" dirty="0"/>
          </a:p>
          <a:p>
            <a:pPr algn="ctr"/>
            <a:r>
              <a:rPr kumimoji="1" lang="en-US" altLang="ja-JP" dirty="0"/>
              <a:t>IR</a:t>
            </a:r>
            <a:r>
              <a:rPr kumimoji="1" lang="ja-JP" altLang="en-US" dirty="0"/>
              <a:t>＝（ポートフォリオのリターン</a:t>
            </a:r>
            <a:r>
              <a:rPr kumimoji="1" lang="en-US" altLang="ja-JP" dirty="0"/>
              <a:t>-</a:t>
            </a:r>
            <a:r>
              <a:rPr kumimoji="1" lang="ja-JP" altLang="en-US" dirty="0"/>
              <a:t>ベンチマークのリターン）</a:t>
            </a:r>
            <a:r>
              <a:rPr kumimoji="1" lang="en-US" altLang="ja-JP" dirty="0"/>
              <a:t>/</a:t>
            </a:r>
            <a:r>
              <a:rPr kumimoji="1" lang="ja-JP" altLang="en-US" dirty="0"/>
              <a:t>標準偏差</a:t>
            </a:r>
          </a:p>
        </p:txBody>
      </p:sp>
      <p:pic>
        <p:nvPicPr>
          <p:cNvPr id="7" name="コンテンツ プレースホルダー 6">
            <a:extLst>
              <a:ext uri="{FF2B5EF4-FFF2-40B4-BE49-F238E27FC236}">
                <a16:creationId xmlns:a16="http://schemas.microsoft.com/office/drawing/2014/main" id="{029E3BB7-0FF1-43B4-8A1D-B0DE26A56550}"/>
              </a:ext>
            </a:extLst>
          </p:cNvPr>
          <p:cNvPicPr>
            <a:picLocks noGrp="1" noChangeAspect="1"/>
          </p:cNvPicPr>
          <p:nvPr>
            <p:ph idx="1"/>
          </p:nvPr>
        </p:nvPicPr>
        <p:blipFill>
          <a:blip r:embed="rId2"/>
          <a:stretch>
            <a:fillRect/>
          </a:stretch>
        </p:blipFill>
        <p:spPr>
          <a:xfrm>
            <a:off x="1536908" y="2341812"/>
            <a:ext cx="9118180" cy="2154435"/>
          </a:xfrm>
          <a:prstGeom prst="rect">
            <a:avLst/>
          </a:prstGeom>
        </p:spPr>
      </p:pic>
    </p:spTree>
    <p:extLst>
      <p:ext uri="{BB962C8B-B14F-4D97-AF65-F5344CB8AC3E}">
        <p14:creationId xmlns:p14="http://schemas.microsoft.com/office/powerpoint/2010/main" val="143903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3C194-6221-4C5E-8F2B-BDB2DF1FEE99}"/>
              </a:ext>
            </a:extLst>
          </p:cNvPr>
          <p:cNvSpPr>
            <a:spLocks noGrp="1"/>
          </p:cNvSpPr>
          <p:nvPr>
            <p:ph type="title"/>
          </p:nvPr>
        </p:nvSpPr>
        <p:spPr>
          <a:xfrm>
            <a:off x="810000" y="447188"/>
            <a:ext cx="10571998" cy="970450"/>
          </a:xfrm>
        </p:spPr>
        <p:txBody>
          <a:bodyPr>
            <a:normAutofit/>
          </a:bodyPr>
          <a:lstStyle/>
          <a:p>
            <a:r>
              <a:rPr kumimoji="1" lang="ja-JP" altLang="en-US" dirty="0"/>
              <a:t>①リスク許容度：</a:t>
            </a:r>
            <a:r>
              <a:rPr kumimoji="1" lang="en-US" altLang="ja-JP" dirty="0"/>
              <a:t>20</a:t>
            </a:r>
            <a:r>
              <a:rPr kumimoji="1" lang="ja-JP" altLang="en-US" dirty="0"/>
              <a:t>％の場合</a:t>
            </a:r>
          </a:p>
        </p:txBody>
      </p:sp>
      <p:sp>
        <p:nvSpPr>
          <p:cNvPr id="13" name="Content Placeholder 8">
            <a:extLst>
              <a:ext uri="{FF2B5EF4-FFF2-40B4-BE49-F238E27FC236}">
                <a16:creationId xmlns:a16="http://schemas.microsoft.com/office/drawing/2014/main" id="{F33C2611-324E-4435-8202-8AEC2CAE42ED}"/>
              </a:ext>
            </a:extLst>
          </p:cNvPr>
          <p:cNvSpPr>
            <a:spLocks noGrp="1"/>
          </p:cNvSpPr>
          <p:nvPr>
            <p:ph idx="1"/>
          </p:nvPr>
        </p:nvSpPr>
        <p:spPr>
          <a:xfrm>
            <a:off x="568961" y="2413000"/>
            <a:ext cx="4085336" cy="3632200"/>
          </a:xfrm>
        </p:spPr>
        <p:txBody>
          <a:bodyPr>
            <a:normAutofit/>
          </a:bodyPr>
          <a:lstStyle/>
          <a:p>
            <a:r>
              <a:rPr lang="ja-JP" altLang="en-US" sz="1600" dirty="0"/>
              <a:t>標準偏差</a:t>
            </a:r>
            <a:r>
              <a:rPr lang="en-US" sz="1600" dirty="0"/>
              <a:t>20%</a:t>
            </a:r>
            <a:r>
              <a:rPr lang="ja-JP" altLang="en-US" sz="1600" dirty="0"/>
              <a:t>を超えない範囲では、</a:t>
            </a:r>
            <a:endParaRPr lang="en-US" altLang="ja-JP" sz="1600" dirty="0"/>
          </a:p>
          <a:p>
            <a:pPr marL="0" indent="0">
              <a:buNone/>
            </a:pPr>
            <a:r>
              <a:rPr lang="ja-JP" altLang="en-US" sz="1600" dirty="0"/>
              <a:t>グロース株</a:t>
            </a:r>
            <a:r>
              <a:rPr lang="en-US" altLang="ja-JP" sz="1600" dirty="0"/>
              <a:t>50%</a:t>
            </a:r>
            <a:r>
              <a:rPr lang="ja-JP" altLang="en-US" sz="1600" dirty="0"/>
              <a:t>、売買代金上位指数</a:t>
            </a:r>
            <a:r>
              <a:rPr lang="en-US" altLang="ja-JP" sz="1600" dirty="0"/>
              <a:t>50</a:t>
            </a:r>
            <a:r>
              <a:rPr lang="ja-JP" altLang="en-US" sz="1600" dirty="0"/>
              <a:t>％</a:t>
            </a:r>
            <a:endParaRPr lang="en-US" altLang="ja-JP" sz="1600" dirty="0"/>
          </a:p>
          <a:p>
            <a:pPr marL="0" indent="0">
              <a:buNone/>
            </a:pPr>
            <a:r>
              <a:rPr lang="ja-JP" altLang="en-US" sz="1600" dirty="0"/>
              <a:t>→リターン</a:t>
            </a:r>
            <a:r>
              <a:rPr lang="en-US" altLang="ja-JP" sz="1600" dirty="0"/>
              <a:t>11.3306%</a:t>
            </a:r>
            <a:r>
              <a:rPr lang="ja-JP" altLang="en-US" sz="1600" dirty="0"/>
              <a:t>、標準偏差</a:t>
            </a:r>
            <a:r>
              <a:rPr lang="en-US" altLang="ja-JP" sz="1600" dirty="0"/>
              <a:t>19.9698%</a:t>
            </a:r>
          </a:p>
          <a:p>
            <a:pPr marL="0" indent="0">
              <a:buNone/>
            </a:pPr>
            <a:r>
              <a:rPr lang="ja-JP" altLang="en-US" sz="1600" dirty="0"/>
              <a:t>シャープ比は約</a:t>
            </a:r>
            <a:r>
              <a:rPr lang="en-US" altLang="ja-JP" sz="1600" dirty="0"/>
              <a:t>0.56689</a:t>
            </a:r>
          </a:p>
          <a:p>
            <a:pPr marL="0" indent="0">
              <a:buNone/>
            </a:pPr>
            <a:endParaRPr lang="en-US" sz="1600" dirty="0"/>
          </a:p>
        </p:txBody>
      </p:sp>
      <p:graphicFrame>
        <p:nvGraphicFramePr>
          <p:cNvPr id="4" name="表 3">
            <a:extLst>
              <a:ext uri="{FF2B5EF4-FFF2-40B4-BE49-F238E27FC236}">
                <a16:creationId xmlns:a16="http://schemas.microsoft.com/office/drawing/2014/main" id="{6DC440B1-781A-4AA1-98E7-564A9BDD4BE4}"/>
              </a:ext>
            </a:extLst>
          </p:cNvPr>
          <p:cNvGraphicFramePr>
            <a:graphicFrameLocks noGrp="1"/>
          </p:cNvGraphicFramePr>
          <p:nvPr>
            <p:extLst>
              <p:ext uri="{D42A27DB-BD31-4B8C-83A1-F6EECF244321}">
                <p14:modId xmlns:p14="http://schemas.microsoft.com/office/powerpoint/2010/main" val="3810219610"/>
              </p:ext>
            </p:extLst>
          </p:nvPr>
        </p:nvGraphicFramePr>
        <p:xfrm>
          <a:off x="5205377" y="2413000"/>
          <a:ext cx="6070298" cy="3716347"/>
        </p:xfrm>
        <a:graphic>
          <a:graphicData uri="http://schemas.openxmlformats.org/drawingml/2006/table">
            <a:tbl>
              <a:tblPr firstRow="1" bandRow="1">
                <a:tableStyleId>{5C22544A-7EE6-4342-B048-85BDC9FD1C3A}</a:tableStyleId>
              </a:tblPr>
              <a:tblGrid>
                <a:gridCol w="656943">
                  <a:extLst>
                    <a:ext uri="{9D8B030D-6E8A-4147-A177-3AD203B41FA5}">
                      <a16:colId xmlns:a16="http://schemas.microsoft.com/office/drawing/2014/main" val="2479907302"/>
                    </a:ext>
                  </a:extLst>
                </a:gridCol>
                <a:gridCol w="1613165">
                  <a:extLst>
                    <a:ext uri="{9D8B030D-6E8A-4147-A177-3AD203B41FA5}">
                      <a16:colId xmlns:a16="http://schemas.microsoft.com/office/drawing/2014/main" val="2589594763"/>
                    </a:ext>
                  </a:extLst>
                </a:gridCol>
                <a:gridCol w="1219889">
                  <a:extLst>
                    <a:ext uri="{9D8B030D-6E8A-4147-A177-3AD203B41FA5}">
                      <a16:colId xmlns:a16="http://schemas.microsoft.com/office/drawing/2014/main" val="2879821562"/>
                    </a:ext>
                  </a:extLst>
                </a:gridCol>
                <a:gridCol w="1219889">
                  <a:extLst>
                    <a:ext uri="{9D8B030D-6E8A-4147-A177-3AD203B41FA5}">
                      <a16:colId xmlns:a16="http://schemas.microsoft.com/office/drawing/2014/main" val="833485225"/>
                    </a:ext>
                  </a:extLst>
                </a:gridCol>
                <a:gridCol w="1360412">
                  <a:extLst>
                    <a:ext uri="{9D8B030D-6E8A-4147-A177-3AD203B41FA5}">
                      <a16:colId xmlns:a16="http://schemas.microsoft.com/office/drawing/2014/main" val="4055792021"/>
                    </a:ext>
                  </a:extLst>
                </a:gridCol>
              </a:tblGrid>
              <a:tr h="283871">
                <a:tc>
                  <a:txBody>
                    <a:bodyPr/>
                    <a:lstStyle/>
                    <a:p>
                      <a:pPr algn="l" fontAlgn="ct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数値名</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共分散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096141425"/>
                  </a:ext>
                </a:extLst>
              </a:tr>
              <a:tr h="283871">
                <a:tc>
                  <a:txBody>
                    <a:bodyPr/>
                    <a:lstStyle/>
                    <a:p>
                      <a:pPr algn="l" fontAlgn="ctr"/>
                      <a:r>
                        <a:rPr lang="ja-JP" altLang="en-US" sz="1500" u="none" strike="noStrike">
                          <a:effectLst/>
                        </a:rPr>
                        <a:t>比較①</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dirty="0">
                          <a:effectLst/>
                        </a:rPr>
                        <a:t>グロース株</a:t>
                      </a:r>
                      <a:endPar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4.1913%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0.0215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0.0292954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133042986"/>
                  </a:ext>
                </a:extLst>
              </a:tr>
              <a:tr h="283871">
                <a:tc>
                  <a:txBody>
                    <a:bodyPr/>
                    <a:lstStyle/>
                    <a:p>
                      <a:pPr algn="l" fontAlgn="ctr"/>
                      <a:r>
                        <a:rPr lang="ja-JP" altLang="en-US" sz="1500" u="none" strike="noStrike">
                          <a:effectLst/>
                        </a:rPr>
                        <a:t>比較②</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p>
                  </a:txBody>
                  <a:tcPr marL="8561" marR="8561" marT="8561" marB="0" anchor="ctr"/>
                </a:tc>
                <a:tc>
                  <a:txBody>
                    <a:bodyPr/>
                    <a:lstStyle/>
                    <a:p>
                      <a:pPr algn="r" fontAlgn="ctr"/>
                      <a:r>
                        <a:rPr lang="en-US" altLang="ja-JP" sz="1500" u="none" strike="noStrike">
                          <a:effectLst/>
                        </a:rPr>
                        <a:t>18.4699%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0.079468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249412740"/>
                  </a:ext>
                </a:extLst>
              </a:tr>
              <a:tr h="309895">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7147820"/>
                  </a:ext>
                </a:extLst>
              </a:tr>
              <a:tr h="283871">
                <a:tc>
                  <a:txBody>
                    <a:bodyPr/>
                    <a:lstStyle/>
                    <a:p>
                      <a:pPr algn="l" fontAlgn="ctr"/>
                      <a:r>
                        <a:rPr lang="ja-JP" altLang="en-US" sz="1500" u="none" strike="noStrike">
                          <a:effectLst/>
                        </a:rPr>
                        <a:t>比率</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分散</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標準偏差</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リターン</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l" fontAlgn="ctr"/>
                      <a:r>
                        <a:rPr lang="ja-JP" altLang="en-US" sz="1500" u="none" strike="noStrike">
                          <a:effectLst/>
                        </a:rPr>
                        <a:t>シャープ比</a:t>
                      </a:r>
                      <a:endParaRPr lang="ja-JP" altLang="en-US"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968948171"/>
                  </a:ext>
                </a:extLst>
              </a:tr>
              <a:tr h="283871">
                <a:tc>
                  <a:txBody>
                    <a:bodyPr/>
                    <a:lstStyle/>
                    <a:p>
                      <a:pPr algn="r" fontAlgn="ctr"/>
                      <a:r>
                        <a:rPr lang="en-US" altLang="ja-JP" sz="1500" u="none" strike="noStrike">
                          <a:effectLst/>
                        </a:rPr>
                        <a:t>47%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0.041658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20.4103%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11.7590%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0.57564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467823196"/>
                  </a:ext>
                </a:extLst>
              </a:tr>
              <a:tr h="283871">
                <a:tc>
                  <a:txBody>
                    <a:bodyPr/>
                    <a:lstStyle/>
                    <a:p>
                      <a:pPr algn="r" fontAlgn="ctr"/>
                      <a:r>
                        <a:rPr lang="en-US" altLang="ja-JP" sz="1500" u="none" strike="noStrike">
                          <a:effectLst/>
                        </a:rPr>
                        <a:t>48%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0.041057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20.2624%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11.6162%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0.57279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398311678"/>
                  </a:ext>
                </a:extLst>
              </a:tr>
              <a:tr h="283871">
                <a:tc>
                  <a:txBody>
                    <a:bodyPr/>
                    <a:lstStyle/>
                    <a:p>
                      <a:pPr algn="r" fontAlgn="ctr"/>
                      <a:r>
                        <a:rPr lang="en-US" altLang="ja-JP" sz="1500" u="none" strike="noStrike">
                          <a:effectLst/>
                        </a:rPr>
                        <a:t>49%</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rPr>
                        <a:t>0.040464</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20.1156%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11.4734%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0.56988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8647413"/>
                  </a:ext>
                </a:extLst>
              </a:tr>
              <a:tr h="283871">
                <a:tc>
                  <a:txBody>
                    <a:bodyPr/>
                    <a:lstStyle/>
                    <a:p>
                      <a:pPr algn="r" fontAlgn="ctr"/>
                      <a:r>
                        <a:rPr lang="en-US" altLang="ja-JP" sz="1500" u="none" strike="noStrike" dirty="0">
                          <a:effectLst/>
                          <a:highlight>
                            <a:srgbClr val="FFFF00"/>
                          </a:highlight>
                        </a:rPr>
                        <a:t>50%</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0.039879</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19.9698%</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11.3306%</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highlight>
                            <a:srgbClr val="FFFF00"/>
                          </a:highlight>
                        </a:rPr>
                        <a:t>0.56689</a:t>
                      </a:r>
                      <a:endParaRPr lang="en-US" altLang="ja-JP" sz="15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748160770"/>
                  </a:ext>
                </a:extLst>
              </a:tr>
              <a:tr h="283871">
                <a:tc>
                  <a:txBody>
                    <a:bodyPr/>
                    <a:lstStyle/>
                    <a:p>
                      <a:pPr algn="r" fontAlgn="ctr"/>
                      <a:r>
                        <a:rPr lang="en-US" altLang="ja-JP" sz="1500" u="none" strike="noStrike">
                          <a:effectLst/>
                        </a:rPr>
                        <a:t>51%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0.039304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19.8251%</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11.1878%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0.56382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2280720237"/>
                  </a:ext>
                </a:extLst>
              </a:tr>
              <a:tr h="283871">
                <a:tc>
                  <a:txBody>
                    <a:bodyPr/>
                    <a:lstStyle/>
                    <a:p>
                      <a:pPr algn="r" fontAlgn="ctr"/>
                      <a:r>
                        <a:rPr lang="en-US" altLang="ja-JP" sz="1500" u="none" strike="noStrike">
                          <a:effectLst/>
                        </a:rPr>
                        <a:t>52%</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0.038736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19.6815%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11.0450%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0.56068</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1253563907"/>
                  </a:ext>
                </a:extLst>
              </a:tr>
              <a:tr h="283871">
                <a:tc>
                  <a:txBody>
                    <a:bodyPr/>
                    <a:lstStyle/>
                    <a:p>
                      <a:pPr algn="r" fontAlgn="ctr"/>
                      <a:r>
                        <a:rPr lang="en-US" altLang="ja-JP" sz="1500" u="none" strike="noStrike">
                          <a:effectLst/>
                        </a:rPr>
                        <a:t>53%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0.038177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19.5390%</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10.9023%</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0.55746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775427120"/>
                  </a:ext>
                </a:extLst>
              </a:tr>
              <a:tr h="283871">
                <a:tc>
                  <a:txBody>
                    <a:bodyPr/>
                    <a:lstStyle/>
                    <a:p>
                      <a:pPr algn="r" fontAlgn="ctr"/>
                      <a:r>
                        <a:rPr lang="en-US" altLang="ja-JP" sz="1500" u="none" strike="noStrike">
                          <a:effectLst/>
                        </a:rPr>
                        <a:t>54%</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0.037627</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19.3976%</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a:effectLst/>
                        </a:rPr>
                        <a:t>10.7595%</a:t>
                      </a:r>
                      <a:endParaRPr lang="en-US" altLang="ja-JP" sz="1500" b="0" i="0" u="none" strike="noStrike">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tc>
                  <a:txBody>
                    <a:bodyPr/>
                    <a:lstStyle/>
                    <a:p>
                      <a:pPr algn="r" fontAlgn="ctr"/>
                      <a:r>
                        <a:rPr lang="en-US" altLang="ja-JP" sz="1500" u="none" strike="noStrike" dirty="0">
                          <a:effectLst/>
                        </a:rPr>
                        <a:t>0.55416</a:t>
                      </a:r>
                      <a:endParaRPr lang="en-US" altLang="ja-JP" sz="15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8561" marR="8561" marT="8561" marB="0" anchor="ctr"/>
                </a:tc>
                <a:extLst>
                  <a:ext uri="{0D108BD9-81ED-4DB2-BD59-A6C34878D82A}">
                    <a16:rowId xmlns:a16="http://schemas.microsoft.com/office/drawing/2014/main" val="3759168331"/>
                  </a:ext>
                </a:extLst>
              </a:tr>
            </a:tbl>
          </a:graphicData>
        </a:graphic>
      </p:graphicFrame>
    </p:spTree>
    <p:extLst>
      <p:ext uri="{BB962C8B-B14F-4D97-AF65-F5344CB8AC3E}">
        <p14:creationId xmlns:p14="http://schemas.microsoft.com/office/powerpoint/2010/main" val="2695920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3C194-6221-4C5E-8F2B-BDB2DF1FEE99}"/>
              </a:ext>
            </a:extLst>
          </p:cNvPr>
          <p:cNvSpPr>
            <a:spLocks noGrp="1"/>
          </p:cNvSpPr>
          <p:nvPr>
            <p:ph type="title"/>
          </p:nvPr>
        </p:nvSpPr>
        <p:spPr>
          <a:xfrm>
            <a:off x="810000" y="447188"/>
            <a:ext cx="10571998" cy="970450"/>
          </a:xfrm>
        </p:spPr>
        <p:txBody>
          <a:bodyPr>
            <a:normAutofit/>
          </a:bodyPr>
          <a:lstStyle/>
          <a:p>
            <a:r>
              <a:rPr kumimoji="1" lang="ja-JP" altLang="en-US" dirty="0"/>
              <a:t>①リスク許容度：</a:t>
            </a:r>
            <a:r>
              <a:rPr kumimoji="1" lang="en-US" altLang="ja-JP" dirty="0"/>
              <a:t>25</a:t>
            </a:r>
            <a:r>
              <a:rPr kumimoji="1" lang="ja-JP" altLang="en-US" dirty="0"/>
              <a:t>％の場合</a:t>
            </a:r>
          </a:p>
        </p:txBody>
      </p:sp>
      <p:sp>
        <p:nvSpPr>
          <p:cNvPr id="13" name="Content Placeholder 8">
            <a:extLst>
              <a:ext uri="{FF2B5EF4-FFF2-40B4-BE49-F238E27FC236}">
                <a16:creationId xmlns:a16="http://schemas.microsoft.com/office/drawing/2014/main" id="{F33C2611-324E-4435-8202-8AEC2CAE42ED}"/>
              </a:ext>
            </a:extLst>
          </p:cNvPr>
          <p:cNvSpPr>
            <a:spLocks noGrp="1"/>
          </p:cNvSpPr>
          <p:nvPr>
            <p:ph idx="1"/>
          </p:nvPr>
        </p:nvSpPr>
        <p:spPr>
          <a:xfrm>
            <a:off x="568961" y="2413000"/>
            <a:ext cx="4085336" cy="3632200"/>
          </a:xfrm>
        </p:spPr>
        <p:txBody>
          <a:bodyPr>
            <a:normAutofit/>
          </a:bodyPr>
          <a:lstStyle/>
          <a:p>
            <a:r>
              <a:rPr lang="ja-JP" altLang="en-US" sz="1600" dirty="0"/>
              <a:t>標準偏差</a:t>
            </a:r>
            <a:r>
              <a:rPr lang="en-US" sz="1600" dirty="0"/>
              <a:t>25%</a:t>
            </a:r>
            <a:r>
              <a:rPr lang="ja-JP" altLang="en-US" sz="1600" dirty="0"/>
              <a:t>を超えない範囲では、</a:t>
            </a:r>
            <a:endParaRPr lang="en-US" altLang="ja-JP" sz="1600" dirty="0"/>
          </a:p>
          <a:p>
            <a:pPr marL="0" indent="0">
              <a:buNone/>
            </a:pPr>
            <a:r>
              <a:rPr lang="ja-JP" altLang="en-US" sz="1600" dirty="0"/>
              <a:t>グロース株</a:t>
            </a:r>
            <a:r>
              <a:rPr lang="en-US" altLang="ja-JP" sz="1600" dirty="0"/>
              <a:t>19%</a:t>
            </a:r>
            <a:r>
              <a:rPr lang="ja-JP" altLang="en-US" sz="1600" dirty="0"/>
              <a:t>、売買代金上位指数</a:t>
            </a:r>
            <a:r>
              <a:rPr lang="en-US" altLang="ja-JP" sz="1600" dirty="0"/>
              <a:t>81</a:t>
            </a:r>
            <a:r>
              <a:rPr lang="ja-JP" altLang="en-US" sz="1600" dirty="0"/>
              <a:t>％</a:t>
            </a:r>
            <a:endParaRPr lang="en-US" altLang="ja-JP" sz="1600" dirty="0"/>
          </a:p>
          <a:p>
            <a:pPr marL="0" indent="0">
              <a:buNone/>
            </a:pPr>
            <a:r>
              <a:rPr lang="ja-JP" altLang="en-US" sz="1600" dirty="0"/>
              <a:t>→リターン</a:t>
            </a:r>
            <a:r>
              <a:rPr lang="en-US" altLang="ja-JP" sz="1600" dirty="0"/>
              <a:t>15.7570%</a:t>
            </a:r>
            <a:r>
              <a:rPr lang="ja-JP" altLang="en-US" sz="1600" dirty="0"/>
              <a:t>、標準偏差</a:t>
            </a:r>
            <a:r>
              <a:rPr lang="en-US" altLang="ja-JP" sz="1600" dirty="0"/>
              <a:t>24.8859%</a:t>
            </a:r>
          </a:p>
          <a:p>
            <a:pPr marL="0" indent="0">
              <a:buNone/>
            </a:pPr>
            <a:r>
              <a:rPr lang="ja-JP" altLang="en-US" sz="1600" dirty="0"/>
              <a:t>シャープ比は約</a:t>
            </a:r>
            <a:r>
              <a:rPr lang="en-US" altLang="ja-JP" sz="1600" dirty="0"/>
              <a:t>0.63277</a:t>
            </a:r>
          </a:p>
          <a:p>
            <a:pPr marL="0" indent="0">
              <a:buNone/>
            </a:pPr>
            <a:endParaRPr lang="en-US" sz="1600" dirty="0"/>
          </a:p>
        </p:txBody>
      </p:sp>
      <p:graphicFrame>
        <p:nvGraphicFramePr>
          <p:cNvPr id="3" name="表 2">
            <a:extLst>
              <a:ext uri="{FF2B5EF4-FFF2-40B4-BE49-F238E27FC236}">
                <a16:creationId xmlns:a16="http://schemas.microsoft.com/office/drawing/2014/main" id="{47FD1144-D65F-45F7-9A76-624CFBB4A536}"/>
              </a:ext>
            </a:extLst>
          </p:cNvPr>
          <p:cNvGraphicFramePr>
            <a:graphicFrameLocks noGrp="1"/>
          </p:cNvGraphicFramePr>
          <p:nvPr>
            <p:extLst>
              <p:ext uri="{D42A27DB-BD31-4B8C-83A1-F6EECF244321}">
                <p14:modId xmlns:p14="http://schemas.microsoft.com/office/powerpoint/2010/main" val="3709881899"/>
              </p:ext>
            </p:extLst>
          </p:nvPr>
        </p:nvGraphicFramePr>
        <p:xfrm>
          <a:off x="4917440" y="2413000"/>
          <a:ext cx="5987580" cy="3716341"/>
        </p:xfrm>
        <a:graphic>
          <a:graphicData uri="http://schemas.openxmlformats.org/drawingml/2006/table">
            <a:tbl>
              <a:tblPr firstRow="1" bandRow="1">
                <a:tableStyleId>{5C22544A-7EE6-4342-B048-85BDC9FD1C3A}</a:tableStyleId>
              </a:tblPr>
              <a:tblGrid>
                <a:gridCol w="863600">
                  <a:extLst>
                    <a:ext uri="{9D8B030D-6E8A-4147-A177-3AD203B41FA5}">
                      <a16:colId xmlns:a16="http://schemas.microsoft.com/office/drawing/2014/main" val="3066372625"/>
                    </a:ext>
                  </a:extLst>
                </a:gridCol>
                <a:gridCol w="1785890">
                  <a:extLst>
                    <a:ext uri="{9D8B030D-6E8A-4147-A177-3AD203B41FA5}">
                      <a16:colId xmlns:a16="http://schemas.microsoft.com/office/drawing/2014/main" val="3433032797"/>
                    </a:ext>
                  </a:extLst>
                </a:gridCol>
                <a:gridCol w="1070988">
                  <a:extLst>
                    <a:ext uri="{9D8B030D-6E8A-4147-A177-3AD203B41FA5}">
                      <a16:colId xmlns:a16="http://schemas.microsoft.com/office/drawing/2014/main" val="2340107203"/>
                    </a:ext>
                  </a:extLst>
                </a:gridCol>
                <a:gridCol w="1070988">
                  <a:extLst>
                    <a:ext uri="{9D8B030D-6E8A-4147-A177-3AD203B41FA5}">
                      <a16:colId xmlns:a16="http://schemas.microsoft.com/office/drawing/2014/main" val="929263215"/>
                    </a:ext>
                  </a:extLst>
                </a:gridCol>
                <a:gridCol w="1196114">
                  <a:extLst>
                    <a:ext uri="{9D8B030D-6E8A-4147-A177-3AD203B41FA5}">
                      <a16:colId xmlns:a16="http://schemas.microsoft.com/office/drawing/2014/main" val="3822040715"/>
                    </a:ext>
                  </a:extLst>
                </a:gridCol>
              </a:tblGrid>
              <a:tr h="307347">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数値名</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リターン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共分散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3009625183"/>
                  </a:ext>
                </a:extLst>
              </a:tr>
              <a:tr h="307347">
                <a:tc>
                  <a:txBody>
                    <a:bodyPr/>
                    <a:lstStyle/>
                    <a:p>
                      <a:pPr algn="l" fontAlgn="ctr"/>
                      <a:r>
                        <a:rPr lang="ja-JP" altLang="en-US" sz="1600" u="none" strike="noStrike">
                          <a:effectLst/>
                        </a:rPr>
                        <a:t>比較①</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dirty="0">
                          <a:effectLst/>
                        </a:rPr>
                        <a:t>グロース株</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4.1913%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0.0215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0.0292954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3725676305"/>
                  </a:ext>
                </a:extLst>
              </a:tr>
              <a:tr h="307347">
                <a:tc>
                  <a:txBody>
                    <a:bodyPr/>
                    <a:lstStyle/>
                    <a:p>
                      <a:pPr algn="l" fontAlgn="ctr"/>
                      <a:r>
                        <a:rPr lang="ja-JP" altLang="en-US" sz="1600" u="none" strike="noStrike">
                          <a:effectLst/>
                        </a:rPr>
                        <a:t>比較②</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p>
                  </a:txBody>
                  <a:tcPr marL="9269" marR="9269" marT="9269" marB="0" anchor="ctr"/>
                </a:tc>
                <a:tc>
                  <a:txBody>
                    <a:bodyPr/>
                    <a:lstStyle/>
                    <a:p>
                      <a:pPr algn="r" fontAlgn="ctr"/>
                      <a:r>
                        <a:rPr lang="en-US" altLang="ja-JP" sz="1600" u="none" strike="noStrike">
                          <a:effectLst/>
                        </a:rPr>
                        <a:t>18.4699%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0.079468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700721401"/>
                  </a:ext>
                </a:extLst>
              </a:tr>
              <a:tr h="335524">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999437941"/>
                  </a:ext>
                </a:extLst>
              </a:tr>
              <a:tr h="307347">
                <a:tc>
                  <a:txBody>
                    <a:bodyPr/>
                    <a:lstStyle/>
                    <a:p>
                      <a:pPr algn="l" fontAlgn="ctr"/>
                      <a:r>
                        <a:rPr lang="ja-JP" altLang="en-US" sz="1600" u="none" strike="noStrike">
                          <a:effectLst/>
                        </a:rPr>
                        <a:t>比率</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標準偏差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リターン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シャープ比</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633855611"/>
                  </a:ext>
                </a:extLst>
              </a:tr>
              <a:tr h="307347">
                <a:tc>
                  <a:txBody>
                    <a:bodyPr/>
                    <a:lstStyle/>
                    <a:p>
                      <a:pPr algn="r" fontAlgn="ctr"/>
                      <a:r>
                        <a:rPr lang="en-US" altLang="ja-JP" sz="1600" u="none" strike="noStrike">
                          <a:effectLst/>
                        </a:rPr>
                        <a:t>15%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0.065369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25.5673%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16.3281%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0.63824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895706246"/>
                  </a:ext>
                </a:extLst>
              </a:tr>
              <a:tr h="307347">
                <a:tc>
                  <a:txBody>
                    <a:bodyPr/>
                    <a:lstStyle/>
                    <a:p>
                      <a:pPr algn="r" fontAlgn="ctr"/>
                      <a:r>
                        <a:rPr lang="en-US" altLang="ja-JP" sz="1600" u="none" strike="noStrike">
                          <a:effectLst/>
                        </a:rPr>
                        <a:t>16%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0.064497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25.3962%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16.1853%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0.63692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262400355"/>
                  </a:ext>
                </a:extLst>
              </a:tr>
              <a:tr h="307347">
                <a:tc>
                  <a:txBody>
                    <a:bodyPr/>
                    <a:lstStyle/>
                    <a:p>
                      <a:pPr algn="r" fontAlgn="ctr"/>
                      <a:r>
                        <a:rPr lang="en-US" altLang="ja-JP" sz="1600" u="none" strike="noStrike">
                          <a:effectLst/>
                        </a:rPr>
                        <a:t>17%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0.063633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25.2256%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16.0426%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0.63557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4042527910"/>
                  </a:ext>
                </a:extLst>
              </a:tr>
              <a:tr h="307347">
                <a:tc>
                  <a:txBody>
                    <a:bodyPr/>
                    <a:lstStyle/>
                    <a:p>
                      <a:pPr algn="r" fontAlgn="ctr"/>
                      <a:r>
                        <a:rPr lang="en-US" altLang="ja-JP" sz="1600" u="none" strike="noStrike">
                          <a:effectLst/>
                        </a:rPr>
                        <a:t>18%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0.062778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25.0555%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15.8998%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rPr>
                        <a:t>0.63418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3756665965"/>
                  </a:ext>
                </a:extLst>
              </a:tr>
              <a:tr h="307347">
                <a:tc>
                  <a:txBody>
                    <a:bodyPr/>
                    <a:lstStyle/>
                    <a:p>
                      <a:pPr algn="r" fontAlgn="ctr"/>
                      <a:r>
                        <a:rPr lang="en-US" altLang="ja-JP" sz="1600" u="none" strike="noStrike" dirty="0">
                          <a:effectLst/>
                          <a:highlight>
                            <a:srgbClr val="FFFF00"/>
                          </a:highlight>
                        </a:rPr>
                        <a:t>19%</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0.061931</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24.8859%</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15.7570%</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0.63277</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868978824"/>
                  </a:ext>
                </a:extLst>
              </a:tr>
              <a:tr h="307347">
                <a:tc>
                  <a:txBody>
                    <a:bodyPr/>
                    <a:lstStyle/>
                    <a:p>
                      <a:pPr algn="r" fontAlgn="ctr"/>
                      <a:r>
                        <a:rPr lang="en-US" altLang="ja-JP" sz="1600" u="none" strike="noStrike">
                          <a:effectLst/>
                        </a:rPr>
                        <a:t>20%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0.061093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24.7169%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15.6142%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0.63132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3568811980"/>
                  </a:ext>
                </a:extLst>
              </a:tr>
              <a:tr h="307347">
                <a:tc>
                  <a:txBody>
                    <a:bodyPr/>
                    <a:lstStyle/>
                    <a:p>
                      <a:pPr algn="r" fontAlgn="ctr"/>
                      <a:r>
                        <a:rPr lang="en-US" altLang="ja-JP" sz="1600" u="none" strike="noStrike">
                          <a:effectLst/>
                        </a:rPr>
                        <a:t>21%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0.060263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24.5485%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15.4714%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rPr>
                        <a:t>0.62983</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519907718"/>
                  </a:ext>
                </a:extLst>
              </a:tr>
            </a:tbl>
          </a:graphicData>
        </a:graphic>
      </p:graphicFrame>
    </p:spTree>
    <p:extLst>
      <p:ext uri="{BB962C8B-B14F-4D97-AF65-F5344CB8AC3E}">
        <p14:creationId xmlns:p14="http://schemas.microsoft.com/office/powerpoint/2010/main" val="3420857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3C194-6221-4C5E-8F2B-BDB2DF1FEE99}"/>
              </a:ext>
            </a:extLst>
          </p:cNvPr>
          <p:cNvSpPr>
            <a:spLocks noGrp="1"/>
          </p:cNvSpPr>
          <p:nvPr>
            <p:ph type="title"/>
          </p:nvPr>
        </p:nvSpPr>
        <p:spPr>
          <a:xfrm>
            <a:off x="810000" y="447188"/>
            <a:ext cx="10571998" cy="970450"/>
          </a:xfrm>
        </p:spPr>
        <p:txBody>
          <a:bodyPr>
            <a:normAutofit/>
          </a:bodyPr>
          <a:lstStyle/>
          <a:p>
            <a:r>
              <a:rPr kumimoji="1" lang="ja-JP" altLang="en-US" dirty="0"/>
              <a:t>①リスク許容度：</a:t>
            </a:r>
            <a:r>
              <a:rPr lang="en-US" altLang="ja-JP" dirty="0"/>
              <a:t>30</a:t>
            </a:r>
            <a:r>
              <a:rPr kumimoji="1" lang="ja-JP" altLang="en-US" dirty="0"/>
              <a:t>％の場合</a:t>
            </a:r>
          </a:p>
        </p:txBody>
      </p:sp>
      <p:sp>
        <p:nvSpPr>
          <p:cNvPr id="13" name="Content Placeholder 8">
            <a:extLst>
              <a:ext uri="{FF2B5EF4-FFF2-40B4-BE49-F238E27FC236}">
                <a16:creationId xmlns:a16="http://schemas.microsoft.com/office/drawing/2014/main" id="{F33C2611-324E-4435-8202-8AEC2CAE42ED}"/>
              </a:ext>
            </a:extLst>
          </p:cNvPr>
          <p:cNvSpPr>
            <a:spLocks noGrp="1"/>
          </p:cNvSpPr>
          <p:nvPr>
            <p:ph idx="1"/>
          </p:nvPr>
        </p:nvSpPr>
        <p:spPr>
          <a:xfrm>
            <a:off x="640079" y="2413000"/>
            <a:ext cx="4378961" cy="3632200"/>
          </a:xfrm>
        </p:spPr>
        <p:txBody>
          <a:bodyPr>
            <a:normAutofit/>
          </a:bodyPr>
          <a:lstStyle/>
          <a:p>
            <a:r>
              <a:rPr lang="ja-JP" altLang="en-US" sz="1600" dirty="0"/>
              <a:t>標準偏差</a:t>
            </a:r>
            <a:r>
              <a:rPr lang="en-US" altLang="ja-JP" sz="1600" dirty="0"/>
              <a:t>30</a:t>
            </a:r>
            <a:r>
              <a:rPr lang="en-US" sz="1600" dirty="0"/>
              <a:t>%</a:t>
            </a:r>
            <a:r>
              <a:rPr lang="ja-JP" altLang="en-US" sz="1600" dirty="0"/>
              <a:t>を超えない範囲では、</a:t>
            </a:r>
            <a:endParaRPr lang="en-US" altLang="ja-JP" sz="1600" dirty="0"/>
          </a:p>
          <a:p>
            <a:pPr marL="0" indent="0">
              <a:buNone/>
            </a:pPr>
            <a:r>
              <a:rPr lang="ja-JP" altLang="en-US" sz="1600" dirty="0"/>
              <a:t>売買代金上位指数</a:t>
            </a:r>
            <a:r>
              <a:rPr lang="en-US" altLang="ja-JP" sz="1600" dirty="0"/>
              <a:t>100</a:t>
            </a:r>
            <a:r>
              <a:rPr lang="ja-JP" altLang="en-US" sz="1600" dirty="0"/>
              <a:t>％</a:t>
            </a:r>
            <a:endParaRPr lang="en-US" altLang="ja-JP" sz="1600" dirty="0"/>
          </a:p>
          <a:p>
            <a:pPr marL="0" indent="0">
              <a:buNone/>
            </a:pPr>
            <a:r>
              <a:rPr lang="ja-JP" altLang="en-US" sz="1600" dirty="0"/>
              <a:t>→リターン</a:t>
            </a:r>
            <a:r>
              <a:rPr lang="en-US" altLang="ja-JP" sz="1600" dirty="0"/>
              <a:t>18.4699%</a:t>
            </a:r>
            <a:r>
              <a:rPr lang="ja-JP" altLang="en-US" sz="1600" dirty="0"/>
              <a:t>、標準偏差</a:t>
            </a:r>
            <a:r>
              <a:rPr lang="en-US" altLang="ja-JP" sz="1600" dirty="0"/>
              <a:t>28.1901%</a:t>
            </a:r>
          </a:p>
          <a:p>
            <a:pPr marL="0" indent="0">
              <a:buNone/>
            </a:pPr>
            <a:r>
              <a:rPr lang="ja-JP" altLang="en-US" sz="1600" dirty="0"/>
              <a:t>シャープ比は約</a:t>
            </a:r>
            <a:r>
              <a:rPr lang="en-US" altLang="ja-JP" sz="1600" dirty="0"/>
              <a:t>0.65484</a:t>
            </a:r>
          </a:p>
          <a:p>
            <a:pPr marL="0" indent="0">
              <a:buNone/>
            </a:pPr>
            <a:endParaRPr lang="en-US" altLang="ja-JP" sz="1600" dirty="0"/>
          </a:p>
          <a:p>
            <a:pPr marL="0" indent="0">
              <a:buNone/>
            </a:pPr>
            <a:r>
              <a:rPr lang="ja-JP" altLang="en-US" sz="1600" dirty="0"/>
              <a:t>（売買代金上位指数</a:t>
            </a:r>
            <a:r>
              <a:rPr lang="en-US" altLang="ja-JP" sz="1600" dirty="0"/>
              <a:t>100</a:t>
            </a:r>
            <a:r>
              <a:rPr lang="ja-JP" altLang="en-US" sz="1600" dirty="0"/>
              <a:t>％保有時もリスクが</a:t>
            </a:r>
            <a:r>
              <a:rPr lang="en-US" altLang="ja-JP" sz="1600" dirty="0"/>
              <a:t>30</a:t>
            </a:r>
            <a:r>
              <a:rPr lang="ja-JP" altLang="en-US" sz="1600" dirty="0"/>
              <a:t>％を超えないため、リスク上限が無い場合は割愛）</a:t>
            </a:r>
            <a:endParaRPr lang="en-US" sz="1600" dirty="0"/>
          </a:p>
        </p:txBody>
      </p:sp>
      <p:graphicFrame>
        <p:nvGraphicFramePr>
          <p:cNvPr id="4" name="表 3">
            <a:extLst>
              <a:ext uri="{FF2B5EF4-FFF2-40B4-BE49-F238E27FC236}">
                <a16:creationId xmlns:a16="http://schemas.microsoft.com/office/drawing/2014/main" id="{87EACAFB-2196-4C7C-AE50-D3F4EB199D32}"/>
              </a:ext>
            </a:extLst>
          </p:cNvPr>
          <p:cNvGraphicFramePr>
            <a:graphicFrameLocks noGrp="1"/>
          </p:cNvGraphicFramePr>
          <p:nvPr>
            <p:extLst>
              <p:ext uri="{D42A27DB-BD31-4B8C-83A1-F6EECF244321}">
                <p14:modId xmlns:p14="http://schemas.microsoft.com/office/powerpoint/2010/main" val="897157549"/>
              </p:ext>
            </p:extLst>
          </p:nvPr>
        </p:nvGraphicFramePr>
        <p:xfrm>
          <a:off x="5029200" y="2413000"/>
          <a:ext cx="5875820" cy="3716341"/>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359693880"/>
                    </a:ext>
                  </a:extLst>
                </a:gridCol>
                <a:gridCol w="1806210">
                  <a:extLst>
                    <a:ext uri="{9D8B030D-6E8A-4147-A177-3AD203B41FA5}">
                      <a16:colId xmlns:a16="http://schemas.microsoft.com/office/drawing/2014/main" val="3558667211"/>
                    </a:ext>
                  </a:extLst>
                </a:gridCol>
                <a:gridCol w="1070988">
                  <a:extLst>
                    <a:ext uri="{9D8B030D-6E8A-4147-A177-3AD203B41FA5}">
                      <a16:colId xmlns:a16="http://schemas.microsoft.com/office/drawing/2014/main" val="3339184710"/>
                    </a:ext>
                  </a:extLst>
                </a:gridCol>
                <a:gridCol w="1070988">
                  <a:extLst>
                    <a:ext uri="{9D8B030D-6E8A-4147-A177-3AD203B41FA5}">
                      <a16:colId xmlns:a16="http://schemas.microsoft.com/office/drawing/2014/main" val="267511638"/>
                    </a:ext>
                  </a:extLst>
                </a:gridCol>
                <a:gridCol w="1196114">
                  <a:extLst>
                    <a:ext uri="{9D8B030D-6E8A-4147-A177-3AD203B41FA5}">
                      <a16:colId xmlns:a16="http://schemas.microsoft.com/office/drawing/2014/main" val="4020565106"/>
                    </a:ext>
                  </a:extLst>
                </a:gridCol>
              </a:tblGrid>
              <a:tr h="307347">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数値名</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リターン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共分散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930818806"/>
                  </a:ext>
                </a:extLst>
              </a:tr>
              <a:tr h="307347">
                <a:tc>
                  <a:txBody>
                    <a:bodyPr/>
                    <a:lstStyle/>
                    <a:p>
                      <a:pPr algn="l" fontAlgn="ctr"/>
                      <a:r>
                        <a:rPr lang="ja-JP" altLang="en-US" sz="1600" u="none" strike="noStrike">
                          <a:effectLst/>
                        </a:rPr>
                        <a:t>比較①</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dirty="0">
                          <a:effectLst/>
                        </a:rPr>
                        <a:t>グロース株</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4.1913%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0.0215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0.0292954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064882008"/>
                  </a:ext>
                </a:extLst>
              </a:tr>
              <a:tr h="307347">
                <a:tc>
                  <a:txBody>
                    <a:bodyPr/>
                    <a:lstStyle/>
                    <a:p>
                      <a:pPr algn="l" fontAlgn="ctr"/>
                      <a:r>
                        <a:rPr lang="ja-JP" altLang="en-US" sz="1600" u="none" strike="noStrike">
                          <a:effectLst/>
                        </a:rPr>
                        <a:t>比較②</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売買代金上位指数</a:t>
                      </a:r>
                    </a:p>
                  </a:txBody>
                  <a:tcPr marL="9269" marR="9269" marT="9269" marB="0" anchor="ctr"/>
                </a:tc>
                <a:tc>
                  <a:txBody>
                    <a:bodyPr/>
                    <a:lstStyle/>
                    <a:p>
                      <a:pPr algn="r" fontAlgn="ctr"/>
                      <a:r>
                        <a:rPr lang="en-US" altLang="ja-JP" sz="1600" u="none" strike="noStrike">
                          <a:effectLst/>
                        </a:rPr>
                        <a:t>18.4699%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0.079468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222613371"/>
                  </a:ext>
                </a:extLst>
              </a:tr>
              <a:tr h="335524">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501090616"/>
                  </a:ext>
                </a:extLst>
              </a:tr>
              <a:tr h="307347">
                <a:tc>
                  <a:txBody>
                    <a:bodyPr/>
                    <a:lstStyle/>
                    <a:p>
                      <a:pPr algn="l" fontAlgn="ctr"/>
                      <a:r>
                        <a:rPr lang="ja-JP" altLang="en-US" sz="1600" u="none" strike="noStrike">
                          <a:effectLst/>
                        </a:rPr>
                        <a:t>比率</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分散</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標準偏差</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リターン</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l" fontAlgn="ctr"/>
                      <a:r>
                        <a:rPr lang="ja-JP" altLang="en-US" sz="1600" u="none" strike="noStrike">
                          <a:effectLst/>
                        </a:rPr>
                        <a:t>シャープ比</a:t>
                      </a: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346558272"/>
                  </a:ext>
                </a:extLst>
              </a:tr>
              <a:tr h="307347">
                <a:tc>
                  <a:txBody>
                    <a:bodyPr/>
                    <a:lstStyle/>
                    <a:p>
                      <a:pPr algn="r" fontAlgn="ctr"/>
                      <a:r>
                        <a:rPr lang="en-US" altLang="ja-JP" sz="1600" u="none" strike="noStrike" dirty="0">
                          <a:effectLst/>
                          <a:highlight>
                            <a:srgbClr val="FFFF00"/>
                          </a:highlight>
                        </a:rPr>
                        <a:t>0%</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0.079468</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28.1901%</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18.4699%</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highlight>
                            <a:srgbClr val="FFFF00"/>
                          </a:highlight>
                        </a:rPr>
                        <a:t>0.65484</a:t>
                      </a:r>
                      <a:endParaRPr lang="en-US" altLang="ja-JP" sz="1600" b="0" i="0" u="none" strike="noStrike" dirty="0">
                        <a:solidFill>
                          <a:srgbClr val="000000"/>
                        </a:solidFill>
                        <a:effectLst/>
                        <a:highlight>
                          <a:srgbClr val="FFFF00"/>
                        </a:highligh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191608677"/>
                  </a:ext>
                </a:extLst>
              </a:tr>
              <a:tr h="307347">
                <a:tc>
                  <a:txBody>
                    <a:bodyPr/>
                    <a:lstStyle/>
                    <a:p>
                      <a:pPr algn="r" fontAlgn="ctr"/>
                      <a:r>
                        <a:rPr lang="en-US" altLang="ja-JP" sz="1600" u="none" strike="noStrike">
                          <a:effectLst/>
                        </a:rPr>
                        <a:t>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0.078469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28.0123%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18.3271%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0.65390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326186960"/>
                  </a:ext>
                </a:extLst>
              </a:tr>
              <a:tr h="307347">
                <a:tc>
                  <a:txBody>
                    <a:bodyPr/>
                    <a:lstStyle/>
                    <a:p>
                      <a:pPr algn="r" fontAlgn="ctr"/>
                      <a:r>
                        <a:rPr lang="en-US" altLang="ja-JP" sz="1600" u="none" strike="noStrike">
                          <a:effectLst/>
                        </a:rPr>
                        <a:t>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0.077478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27.8349%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18.1844%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0.65293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719066850"/>
                  </a:ext>
                </a:extLst>
              </a:tr>
              <a:tr h="307347">
                <a:tc>
                  <a:txBody>
                    <a:bodyPr/>
                    <a:lstStyle/>
                    <a:p>
                      <a:pPr algn="r" fontAlgn="ctr"/>
                      <a:r>
                        <a:rPr lang="en-US" altLang="ja-JP" sz="1600" u="none" strike="noStrike">
                          <a:effectLst/>
                        </a:rPr>
                        <a:t>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0.076496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27.6579%</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18.0416%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0.65195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982302511"/>
                  </a:ext>
                </a:extLst>
              </a:tr>
              <a:tr h="307347">
                <a:tc>
                  <a:txBody>
                    <a:bodyPr/>
                    <a:lstStyle/>
                    <a:p>
                      <a:pPr algn="r" fontAlgn="ctr"/>
                      <a:r>
                        <a:rPr lang="en-US" altLang="ja-JP" sz="1600" u="none" strike="noStrike">
                          <a:effectLst/>
                        </a:rPr>
                        <a:t>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0.075522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27.4813%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17.8988%</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0.65094</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945130161"/>
                  </a:ext>
                </a:extLst>
              </a:tr>
              <a:tr h="307347">
                <a:tc>
                  <a:txBody>
                    <a:bodyPr/>
                    <a:lstStyle/>
                    <a:p>
                      <a:pPr algn="r" fontAlgn="ctr"/>
                      <a:r>
                        <a:rPr lang="en-US" altLang="ja-JP" sz="1600" u="none" strike="noStrike">
                          <a:effectLst/>
                        </a:rPr>
                        <a:t>5%</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0.074557</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27.3051%</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17.7560%</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0.64992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2602403890"/>
                  </a:ext>
                </a:extLst>
              </a:tr>
              <a:tr h="307347">
                <a:tc>
                  <a:txBody>
                    <a:bodyPr/>
                    <a:lstStyle/>
                    <a:p>
                      <a:pPr algn="r" fontAlgn="ctr"/>
                      <a:r>
                        <a:rPr lang="en-US" altLang="ja-JP" sz="1600" u="none" strike="noStrike">
                          <a:effectLst/>
                        </a:rPr>
                        <a:t>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0.0736</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27.1293%</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a:effectLst/>
                        </a:rPr>
                        <a:t>17.6132%</a:t>
                      </a:r>
                      <a:endParaRPr lang="en-US" altLang="ja-JP"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tc>
                  <a:txBody>
                    <a:bodyPr/>
                    <a:lstStyle/>
                    <a:p>
                      <a:pPr algn="r" fontAlgn="ctr"/>
                      <a:r>
                        <a:rPr lang="en-US" altLang="ja-JP" sz="1600" u="none" strike="noStrike" dirty="0">
                          <a:effectLst/>
                        </a:rPr>
                        <a:t>0.64886</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269" marR="9269" marT="9269" marB="0" anchor="ctr"/>
                </a:tc>
                <a:extLst>
                  <a:ext uri="{0D108BD9-81ED-4DB2-BD59-A6C34878D82A}">
                    <a16:rowId xmlns:a16="http://schemas.microsoft.com/office/drawing/2014/main" val="1341591435"/>
                  </a:ext>
                </a:extLst>
              </a:tr>
            </a:tbl>
          </a:graphicData>
        </a:graphic>
      </p:graphicFrame>
    </p:spTree>
    <p:extLst>
      <p:ext uri="{BB962C8B-B14F-4D97-AF65-F5344CB8AC3E}">
        <p14:creationId xmlns:p14="http://schemas.microsoft.com/office/powerpoint/2010/main" val="422711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E2D5B-AEDD-4C22-BC05-F74B7F594667}"/>
              </a:ext>
            </a:extLst>
          </p:cNvPr>
          <p:cNvSpPr>
            <a:spLocks noGrp="1"/>
          </p:cNvSpPr>
          <p:nvPr>
            <p:ph type="title"/>
          </p:nvPr>
        </p:nvSpPr>
        <p:spPr/>
        <p:txBody>
          <a:bodyPr/>
          <a:lstStyle/>
          <a:p>
            <a:r>
              <a:rPr kumimoji="1" lang="ja-JP" altLang="en-US" dirty="0"/>
              <a:t>証券投資のマイナスイメージの原因</a:t>
            </a:r>
          </a:p>
        </p:txBody>
      </p:sp>
      <p:pic>
        <p:nvPicPr>
          <p:cNvPr id="5" name="コンテンツ プレースホルダー 4">
            <a:extLst>
              <a:ext uri="{FF2B5EF4-FFF2-40B4-BE49-F238E27FC236}">
                <a16:creationId xmlns:a16="http://schemas.microsoft.com/office/drawing/2014/main" id="{89AB8288-F796-4F24-8556-35444F2732B2}"/>
              </a:ext>
            </a:extLst>
          </p:cNvPr>
          <p:cNvPicPr>
            <a:picLocks noGrp="1" noChangeAspect="1"/>
          </p:cNvPicPr>
          <p:nvPr>
            <p:ph idx="1"/>
          </p:nvPr>
        </p:nvPicPr>
        <p:blipFill rotWithShape="1">
          <a:blip r:embed="rId2"/>
          <a:srcRect l="21480" t="22614" r="24921" b="14280"/>
          <a:stretch/>
        </p:blipFill>
        <p:spPr>
          <a:xfrm>
            <a:off x="4710490" y="1903228"/>
            <a:ext cx="7481510" cy="4954772"/>
          </a:xfrm>
        </p:spPr>
      </p:pic>
      <p:sp>
        <p:nvSpPr>
          <p:cNvPr id="6" name="テキスト ボックス 5">
            <a:extLst>
              <a:ext uri="{FF2B5EF4-FFF2-40B4-BE49-F238E27FC236}">
                <a16:creationId xmlns:a16="http://schemas.microsoft.com/office/drawing/2014/main" id="{8655FBBE-5A3F-4F85-A6AA-0DA76D49020C}"/>
              </a:ext>
            </a:extLst>
          </p:cNvPr>
          <p:cNvSpPr txBox="1"/>
          <p:nvPr/>
        </p:nvSpPr>
        <p:spPr>
          <a:xfrm>
            <a:off x="74428" y="2235999"/>
            <a:ext cx="4636062" cy="4647426"/>
          </a:xfrm>
          <a:prstGeom prst="rect">
            <a:avLst/>
          </a:prstGeom>
          <a:noFill/>
        </p:spPr>
        <p:txBody>
          <a:bodyPr wrap="square" rtlCol="0">
            <a:spAutoFit/>
          </a:bodyPr>
          <a:lstStyle/>
          <a:p>
            <a:r>
              <a:rPr kumimoji="1" lang="ja-JP" altLang="en-US" dirty="0"/>
              <a:t>◎日本において、金融教育の浸透は海外と比較してもまだまだ低い水準にある</a:t>
            </a:r>
            <a:endParaRPr kumimoji="1" lang="en-US" altLang="ja-JP" dirty="0"/>
          </a:p>
          <a:p>
            <a:endParaRPr kumimoji="1" lang="en-US" altLang="ja-JP" dirty="0"/>
          </a:p>
          <a:p>
            <a:r>
              <a:rPr kumimoji="1" lang="ja-JP" altLang="en-US" sz="1600" dirty="0"/>
              <a:t>・学校において金融教育を「行うべき」との意見は</a:t>
            </a:r>
            <a:r>
              <a:rPr kumimoji="1" lang="en-US" altLang="ja-JP" sz="1600" dirty="0"/>
              <a:t>67.2</a:t>
            </a:r>
            <a:r>
              <a:rPr kumimoji="1" lang="ja-JP" altLang="en-US" sz="1600" dirty="0"/>
              <a:t>％あるが、実際に受けたとの認識がある人はそのうちの</a:t>
            </a:r>
            <a:r>
              <a:rPr kumimoji="1" lang="en-US" altLang="ja-JP" sz="1600" dirty="0"/>
              <a:t>8.5</a:t>
            </a:r>
            <a:r>
              <a:rPr kumimoji="1" lang="ja-JP" altLang="en-US" sz="1600" dirty="0"/>
              <a:t>％。また、教員のうち受けたとの認識があるとの回答は、</a:t>
            </a:r>
            <a:r>
              <a:rPr kumimoji="1" lang="en-US" altLang="ja-JP" sz="1600" dirty="0"/>
              <a:t>9.7</a:t>
            </a:r>
            <a:r>
              <a:rPr kumimoji="1" lang="ja-JP" altLang="en-US" sz="1600" dirty="0"/>
              <a:t>％</a:t>
            </a:r>
            <a:endParaRPr kumimoji="1" lang="en-US" altLang="ja-JP" sz="1600" dirty="0"/>
          </a:p>
          <a:p>
            <a:endParaRPr kumimoji="1" lang="ja-JP" altLang="en-US" sz="1600" dirty="0"/>
          </a:p>
          <a:p>
            <a:r>
              <a:rPr kumimoji="1" lang="ja-JP" altLang="en-US" sz="1600" dirty="0"/>
              <a:t>・全体でも、学校において、家計管理や生活設計に関する授業などの「金融教育」を受けたとの認識がある人は、</a:t>
            </a:r>
            <a:r>
              <a:rPr kumimoji="1" lang="en-US" altLang="ja-JP" sz="1600" dirty="0"/>
              <a:t>7.2</a:t>
            </a:r>
            <a:r>
              <a:rPr kumimoji="1" lang="ja-JP" altLang="en-US" sz="1600" dirty="0"/>
              <a:t>％</a:t>
            </a:r>
          </a:p>
          <a:p>
            <a:r>
              <a:rPr kumimoji="1" lang="ja-JP" altLang="en-US" sz="1600" dirty="0"/>
              <a:t>（因みに、家庭で「お金の管理」といった金融教育を受けたとの認識がある人は、全体の</a:t>
            </a:r>
            <a:r>
              <a:rPr kumimoji="1" lang="en-US" altLang="ja-JP" sz="1600" dirty="0"/>
              <a:t>20.3</a:t>
            </a:r>
            <a:r>
              <a:rPr kumimoji="1" lang="ja-JP" altLang="en-US" sz="1600" dirty="0"/>
              <a:t>％）</a:t>
            </a:r>
            <a:endParaRPr kumimoji="1" lang="en-US" altLang="ja-JP" sz="1600" dirty="0"/>
          </a:p>
          <a:p>
            <a:endParaRPr kumimoji="1" lang="en-US" altLang="ja-JP" sz="1600" dirty="0"/>
          </a:p>
          <a:p>
            <a:r>
              <a:rPr kumimoji="1" lang="ja-JP" altLang="en-US" sz="1400" dirty="0"/>
              <a:t>引用：金融リテラシー調査　</a:t>
            </a:r>
            <a:r>
              <a:rPr kumimoji="1" lang="en-US" altLang="ja-JP" sz="1400" dirty="0"/>
              <a:t>2019</a:t>
            </a:r>
            <a:r>
              <a:rPr kumimoji="1" lang="ja-JP" altLang="en-US" sz="1400" dirty="0"/>
              <a:t>年</a:t>
            </a:r>
            <a:endParaRPr kumimoji="1" lang="en-US" altLang="ja-JP" sz="1400" dirty="0"/>
          </a:p>
          <a:p>
            <a:r>
              <a:rPr kumimoji="1" lang="ja-JP" altLang="en-US" sz="1400" dirty="0">
                <a:latin typeface="BIZ UDゴシック" panose="020B0400000000000000" pitchFamily="49" charset="-128"/>
                <a:ea typeface="BIZ UDゴシック" panose="020B0400000000000000" pitchFamily="49" charset="-128"/>
              </a:rPr>
              <a:t>（</a:t>
            </a:r>
            <a:r>
              <a:rPr kumimoji="1" lang="zh-TW" altLang="en-US" sz="1400" dirty="0">
                <a:latin typeface="BIZ UDゴシック" panose="020B0400000000000000" pitchFamily="49" charset="-128"/>
                <a:ea typeface="BIZ UDゴシック" panose="020B0400000000000000" pitchFamily="49" charset="-128"/>
              </a:rPr>
              <a:t>金融広報中央委員会</a:t>
            </a:r>
            <a:r>
              <a:rPr kumimoji="1" lang="ja-JP" altLang="en-US" sz="1400" dirty="0">
                <a:latin typeface="BIZ UDゴシック" panose="020B0400000000000000" pitchFamily="49" charset="-128"/>
                <a:ea typeface="BIZ UDゴシック" panose="020B0400000000000000" pitchFamily="49" charset="-128"/>
              </a:rPr>
              <a:t>）</a:t>
            </a:r>
          </a:p>
          <a:p>
            <a:endParaRPr kumimoji="1" lang="ja-JP" altLang="en-US" dirty="0"/>
          </a:p>
        </p:txBody>
      </p:sp>
    </p:spTree>
    <p:extLst>
      <p:ext uri="{BB962C8B-B14F-4D97-AF65-F5344CB8AC3E}">
        <p14:creationId xmlns:p14="http://schemas.microsoft.com/office/powerpoint/2010/main" val="2874646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E11F0E-B717-4DDD-8491-50DE2CF1636D}"/>
              </a:ext>
            </a:extLst>
          </p:cNvPr>
          <p:cNvSpPr>
            <a:spLocks noGrp="1"/>
          </p:cNvSpPr>
          <p:nvPr>
            <p:ph type="title"/>
          </p:nvPr>
        </p:nvSpPr>
        <p:spPr/>
        <p:txBody>
          <a:bodyPr/>
          <a:lstStyle/>
          <a:p>
            <a:r>
              <a:rPr kumimoji="1" lang="ja-JP" altLang="en-US" dirty="0"/>
              <a:t>直近</a:t>
            </a:r>
            <a:r>
              <a:rPr kumimoji="1" lang="en-US" altLang="ja-JP" dirty="0"/>
              <a:t>10</a:t>
            </a:r>
            <a:r>
              <a:rPr kumimoji="1" lang="ja-JP" altLang="en-US" dirty="0"/>
              <a:t>年、</a:t>
            </a:r>
            <a:r>
              <a:rPr kumimoji="1" lang="en-US" altLang="ja-JP" dirty="0"/>
              <a:t>5</a:t>
            </a:r>
            <a:r>
              <a:rPr kumimoji="1" lang="ja-JP" altLang="en-US" dirty="0"/>
              <a:t>年のデータについて考察</a:t>
            </a:r>
          </a:p>
        </p:txBody>
      </p:sp>
      <p:sp>
        <p:nvSpPr>
          <p:cNvPr id="3" name="コンテンツ プレースホルダー 2">
            <a:extLst>
              <a:ext uri="{FF2B5EF4-FFF2-40B4-BE49-F238E27FC236}">
                <a16:creationId xmlns:a16="http://schemas.microsoft.com/office/drawing/2014/main" id="{CBAED5D2-696D-46C6-9E6D-FE64F98175DA}"/>
              </a:ext>
            </a:extLst>
          </p:cNvPr>
          <p:cNvSpPr>
            <a:spLocks noGrp="1"/>
          </p:cNvSpPr>
          <p:nvPr>
            <p:ph idx="1"/>
          </p:nvPr>
        </p:nvSpPr>
        <p:spPr/>
        <p:txBody>
          <a:bodyPr/>
          <a:lstStyle/>
          <a:p>
            <a:r>
              <a:rPr kumimoji="1" lang="ja-JP" altLang="en-US" sz="2000" dirty="0"/>
              <a:t>直近</a:t>
            </a:r>
            <a:r>
              <a:rPr kumimoji="1" lang="en-US" altLang="ja-JP" sz="2000" dirty="0"/>
              <a:t>10</a:t>
            </a:r>
            <a:r>
              <a:rPr kumimoji="1" lang="ja-JP" altLang="en-US" sz="2000" dirty="0"/>
              <a:t>年、直近</a:t>
            </a:r>
            <a:r>
              <a:rPr kumimoji="1" lang="en-US" altLang="ja-JP" sz="2000" dirty="0"/>
              <a:t>5</a:t>
            </a:r>
            <a:r>
              <a:rPr kumimoji="1" lang="ja-JP" altLang="en-US" sz="2000" dirty="0"/>
              <a:t>年のいずれの場合においても、単体のパフォーマンスでは売買代金上位指数が他の指数と比較して優れていることが分かった。</a:t>
            </a:r>
            <a:endParaRPr kumimoji="1" lang="en-US" altLang="ja-JP" sz="2000" dirty="0"/>
          </a:p>
          <a:p>
            <a:endParaRPr kumimoji="1" lang="en-US" altLang="ja-JP" sz="2000" dirty="0"/>
          </a:p>
          <a:p>
            <a:r>
              <a:rPr kumimoji="1" lang="ja-JP" altLang="en-US" sz="2000" dirty="0"/>
              <a:t>全期間及び直近</a:t>
            </a:r>
            <a:r>
              <a:rPr kumimoji="1" lang="en-US" altLang="ja-JP" sz="2000" dirty="0"/>
              <a:t>5</a:t>
            </a:r>
            <a:r>
              <a:rPr kumimoji="1" lang="ja-JP" altLang="en-US" sz="2000" dirty="0"/>
              <a:t>年ではリスク上限を考慮しない場合売買代金上位指数を</a:t>
            </a:r>
            <a:r>
              <a:rPr kumimoji="1" lang="en-US" altLang="ja-JP" sz="2000" dirty="0"/>
              <a:t>100</a:t>
            </a:r>
            <a:r>
              <a:rPr kumimoji="1" lang="ja-JP" altLang="en-US" sz="2000" dirty="0"/>
              <a:t>％保有するのが最も投資効率が良いという結果になったが、直近</a:t>
            </a:r>
            <a:r>
              <a:rPr kumimoji="1" lang="en-US" altLang="ja-JP" sz="2000" dirty="0"/>
              <a:t>10</a:t>
            </a:r>
            <a:r>
              <a:rPr kumimoji="1" lang="ja-JP" altLang="en-US" sz="2000" dirty="0"/>
              <a:t>年のデータについては、小型株と組み合わせることで単体よりも良い投資効率になる場合もあった</a:t>
            </a:r>
            <a:endParaRPr kumimoji="1" lang="en-US" altLang="ja-JP" sz="2000" dirty="0"/>
          </a:p>
          <a:p>
            <a:pPr marL="0" indent="0">
              <a:buNone/>
            </a:pPr>
            <a:r>
              <a:rPr kumimoji="1" lang="ja-JP" altLang="en-US" sz="2000" dirty="0"/>
              <a:t>　→直近</a:t>
            </a:r>
            <a:r>
              <a:rPr kumimoji="1" lang="en-US" altLang="ja-JP" sz="2000" dirty="0"/>
              <a:t>10</a:t>
            </a:r>
            <a:r>
              <a:rPr kumimoji="1" lang="ja-JP" altLang="en-US" sz="2000" dirty="0"/>
              <a:t>年のデータにおいては、小型株と売買代金上位指数の相関係数が比較的低く出ていたことから、リスク分散効果が働いたと考えられる。</a:t>
            </a:r>
            <a:endParaRPr kumimoji="1" lang="en-US" altLang="ja-JP" sz="2000" dirty="0"/>
          </a:p>
          <a:p>
            <a:endParaRPr kumimoji="1" lang="ja-JP" altLang="en-US" dirty="0"/>
          </a:p>
        </p:txBody>
      </p:sp>
    </p:spTree>
    <p:extLst>
      <p:ext uri="{BB962C8B-B14F-4D97-AF65-F5344CB8AC3E}">
        <p14:creationId xmlns:p14="http://schemas.microsoft.com/office/powerpoint/2010/main" val="2899239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AE2D2-95B8-495D-9396-217AAFAEF119}"/>
              </a:ext>
            </a:extLst>
          </p:cNvPr>
          <p:cNvSpPr>
            <a:spLocks noGrp="1"/>
          </p:cNvSpPr>
          <p:nvPr>
            <p:ph type="title"/>
          </p:nvPr>
        </p:nvSpPr>
        <p:spPr/>
        <p:txBody>
          <a:bodyPr/>
          <a:lstStyle/>
          <a:p>
            <a:r>
              <a:rPr kumimoji="1" lang="ja-JP" altLang="en-US" dirty="0"/>
              <a:t>参考：経済動向が大きく変化した場合①</a:t>
            </a:r>
          </a:p>
        </p:txBody>
      </p:sp>
      <p:sp>
        <p:nvSpPr>
          <p:cNvPr id="6" name="テキスト ボックス 5">
            <a:extLst>
              <a:ext uri="{FF2B5EF4-FFF2-40B4-BE49-F238E27FC236}">
                <a16:creationId xmlns:a16="http://schemas.microsoft.com/office/drawing/2014/main" id="{F1858288-DA23-4BD8-9C3F-56CDBA3DBEAF}"/>
              </a:ext>
            </a:extLst>
          </p:cNvPr>
          <p:cNvSpPr txBox="1"/>
          <p:nvPr/>
        </p:nvSpPr>
        <p:spPr>
          <a:xfrm>
            <a:off x="810000" y="4704080"/>
            <a:ext cx="10704522" cy="1815882"/>
          </a:xfrm>
          <a:prstGeom prst="rect">
            <a:avLst/>
          </a:prstGeom>
          <a:noFill/>
        </p:spPr>
        <p:txBody>
          <a:bodyPr wrap="square" rtlCol="0">
            <a:spAutoFit/>
          </a:bodyPr>
          <a:lstStyle/>
          <a:p>
            <a:r>
              <a:rPr kumimoji="1" lang="ja-JP" altLang="en-US" sz="1600" dirty="0"/>
              <a:t>リーマンショック影響期間を</a:t>
            </a:r>
            <a:r>
              <a:rPr kumimoji="1" lang="en-US" altLang="ja-JP" sz="1600" dirty="0"/>
              <a:t>2008</a:t>
            </a:r>
            <a:r>
              <a:rPr kumimoji="1" lang="ja-JP" altLang="en-US" sz="1600" dirty="0"/>
              <a:t>年</a:t>
            </a:r>
            <a:r>
              <a:rPr kumimoji="1" lang="en-US" altLang="ja-JP" sz="1600" dirty="0"/>
              <a:t>9</a:t>
            </a:r>
            <a:r>
              <a:rPr kumimoji="1" lang="ja-JP" altLang="en-US" sz="1600" dirty="0"/>
              <a:t>月～</a:t>
            </a:r>
            <a:r>
              <a:rPr kumimoji="1" lang="en-US" altLang="ja-JP" sz="1600" dirty="0"/>
              <a:t>2010</a:t>
            </a:r>
            <a:r>
              <a:rPr kumimoji="1" lang="ja-JP" altLang="en-US" sz="1600" dirty="0"/>
              <a:t>年</a:t>
            </a:r>
            <a:r>
              <a:rPr kumimoji="1" lang="en-US" altLang="ja-JP" sz="1600" dirty="0"/>
              <a:t>8</a:t>
            </a:r>
            <a:r>
              <a:rPr kumimoji="1" lang="ja-JP" altLang="en-US" sz="1600" dirty="0"/>
              <a:t>月の</a:t>
            </a:r>
            <a:r>
              <a:rPr kumimoji="1" lang="en-US" altLang="ja-JP" sz="1600" dirty="0"/>
              <a:t>2</a:t>
            </a:r>
            <a:r>
              <a:rPr kumimoji="1" lang="ja-JP" altLang="en-US" sz="1600" dirty="0"/>
              <a:t>年間と仮定し分析。</a:t>
            </a:r>
            <a:endParaRPr kumimoji="1" lang="en-US" altLang="ja-JP" sz="1600" dirty="0"/>
          </a:p>
          <a:p>
            <a:r>
              <a:rPr kumimoji="1" lang="ja-JP" altLang="en-US" sz="1600" dirty="0"/>
              <a:t>平均、標準偏差、シャープ比は年率換算値。シャープ比について、</a:t>
            </a:r>
            <a:r>
              <a:rPr kumimoji="1" lang="ja-JP" altLang="en-US" sz="1600" b="1" dirty="0"/>
              <a:t>安全資産金利は期中平均の</a:t>
            </a:r>
            <a:r>
              <a:rPr kumimoji="1" lang="en-US" altLang="ja-JP" sz="1600" b="1" dirty="0"/>
              <a:t>1.31%</a:t>
            </a:r>
            <a:r>
              <a:rPr kumimoji="1" lang="ja-JP" altLang="en-US" sz="1600" b="1" dirty="0"/>
              <a:t>で計算。</a:t>
            </a:r>
          </a:p>
          <a:p>
            <a:r>
              <a:rPr kumimoji="1" lang="en-US" altLang="ja-JP" sz="1600" dirty="0"/>
              <a:t>α</a:t>
            </a:r>
            <a:r>
              <a:rPr kumimoji="1" lang="ja-JP" altLang="en-US" sz="1600" dirty="0"/>
              <a:t>、</a:t>
            </a:r>
            <a:r>
              <a:rPr kumimoji="1" lang="en-US" altLang="ja-JP" sz="1600" dirty="0"/>
              <a:t>β</a:t>
            </a:r>
            <a:r>
              <a:rPr kumimoji="1" lang="ja-JP" altLang="en-US" sz="1600" dirty="0"/>
              <a:t>は市場ポートフォリオの月次超過リターンで各ポートフォリオのリターンを回帰した際の、切片と回帰係数。</a:t>
            </a:r>
          </a:p>
          <a:p>
            <a:r>
              <a:rPr kumimoji="1" lang="en-US" altLang="ja-JP" sz="1600" dirty="0"/>
              <a:t>α</a:t>
            </a:r>
            <a:r>
              <a:rPr kumimoji="1" lang="ja-JP" altLang="en-US" sz="1600" dirty="0"/>
              <a:t>については帰無仮説（</a:t>
            </a:r>
            <a:r>
              <a:rPr kumimoji="1" lang="en-US" altLang="ja-JP" sz="1600" dirty="0"/>
              <a:t>H0</a:t>
            </a:r>
            <a:r>
              <a:rPr kumimoji="1" lang="ja-JP" altLang="en-US" sz="1600" dirty="0"/>
              <a:t>：</a:t>
            </a:r>
            <a:r>
              <a:rPr kumimoji="1" lang="en-US" altLang="ja-JP" sz="1600" dirty="0"/>
              <a:t>α</a:t>
            </a:r>
            <a:r>
              <a:rPr kumimoji="1" lang="ja-JP" altLang="en-US" sz="1600" dirty="0"/>
              <a:t>＝</a:t>
            </a:r>
            <a:r>
              <a:rPr kumimoji="1" lang="en-US" altLang="ja-JP" sz="1600" dirty="0"/>
              <a:t>0</a:t>
            </a:r>
            <a:r>
              <a:rPr kumimoji="1" lang="ja-JP" altLang="en-US" sz="1600" dirty="0"/>
              <a:t>）、</a:t>
            </a:r>
            <a:r>
              <a:rPr kumimoji="1" lang="en-US" altLang="ja-JP" sz="1600" dirty="0"/>
              <a:t>β</a:t>
            </a:r>
            <a:r>
              <a:rPr kumimoji="1" lang="ja-JP" altLang="en-US" sz="1600" dirty="0"/>
              <a:t>については（</a:t>
            </a:r>
            <a:r>
              <a:rPr kumimoji="1" lang="en-US" altLang="ja-JP" sz="1600" dirty="0"/>
              <a:t>H0</a:t>
            </a:r>
            <a:r>
              <a:rPr kumimoji="1" lang="ja-JP" altLang="en-US" sz="1600" dirty="0"/>
              <a:t>：</a:t>
            </a:r>
            <a:r>
              <a:rPr kumimoji="1" lang="en-US" altLang="ja-JP" sz="1600" dirty="0"/>
              <a:t>β</a:t>
            </a:r>
            <a:r>
              <a:rPr kumimoji="1" lang="ja-JP" altLang="en-US" sz="1600" dirty="0"/>
              <a:t>＝</a:t>
            </a:r>
            <a:r>
              <a:rPr kumimoji="1" lang="en-US" altLang="ja-JP" sz="1600" dirty="0"/>
              <a:t>1</a:t>
            </a:r>
            <a:r>
              <a:rPr kumimoji="1" lang="ja-JP" altLang="en-US" sz="1600" dirty="0"/>
              <a:t>）のｔ値。</a:t>
            </a:r>
          </a:p>
          <a:p>
            <a:endParaRPr kumimoji="1" lang="en-US" altLang="ja-JP" sz="1600" dirty="0"/>
          </a:p>
          <a:p>
            <a:r>
              <a:rPr kumimoji="1" lang="ja-JP" altLang="en-US" sz="1600" dirty="0"/>
              <a:t>○外れ値を考慮した場合としない場合で、パフォーマンスが大きく異なることが分かる。</a:t>
            </a:r>
            <a:endParaRPr kumimoji="1" lang="en-US" altLang="ja-JP" sz="1600" dirty="0"/>
          </a:p>
          <a:p>
            <a:r>
              <a:rPr kumimoji="1" lang="ja-JP" altLang="en-US" sz="1600" dirty="0"/>
              <a:t>→元データでは、</a:t>
            </a:r>
            <a:r>
              <a:rPr kumimoji="1" lang="en-US" altLang="ja-JP" sz="1600" dirty="0"/>
              <a:t>2008</a:t>
            </a:r>
            <a:r>
              <a:rPr kumimoji="1" lang="ja-JP" altLang="en-US" sz="1600" dirty="0"/>
              <a:t>年</a:t>
            </a:r>
            <a:r>
              <a:rPr kumimoji="1" lang="en-US" altLang="ja-JP" sz="1600" dirty="0"/>
              <a:t>10</a:t>
            </a:r>
            <a:r>
              <a:rPr kumimoji="1" lang="ja-JP" altLang="en-US" sz="1600" dirty="0"/>
              <a:t>月のみずほ</a:t>
            </a:r>
            <a:r>
              <a:rPr kumimoji="1" lang="en-US" altLang="ja-JP" sz="1600" dirty="0"/>
              <a:t>FG</a:t>
            </a:r>
            <a:r>
              <a:rPr kumimoji="1" lang="ja-JP" altLang="en-US" sz="1600" dirty="0"/>
              <a:t>の大幅下落（</a:t>
            </a:r>
            <a:r>
              <a:rPr kumimoji="1" lang="en-US" altLang="ja-JP" sz="1600" dirty="0"/>
              <a:t>-64%</a:t>
            </a:r>
            <a:r>
              <a:rPr kumimoji="1" lang="ja-JP" altLang="en-US" sz="1600" dirty="0"/>
              <a:t>）が影響を与えている。</a:t>
            </a:r>
            <a:endParaRPr kumimoji="1" lang="en-US" altLang="ja-JP" sz="1600" dirty="0"/>
          </a:p>
        </p:txBody>
      </p:sp>
      <p:pic>
        <p:nvPicPr>
          <p:cNvPr id="7" name="コンテンツ プレースホルダー 6">
            <a:extLst>
              <a:ext uri="{FF2B5EF4-FFF2-40B4-BE49-F238E27FC236}">
                <a16:creationId xmlns:a16="http://schemas.microsoft.com/office/drawing/2014/main" id="{B62923E4-9A7A-43D9-895E-51ABC19B51C9}"/>
              </a:ext>
            </a:extLst>
          </p:cNvPr>
          <p:cNvPicPr>
            <a:picLocks noGrp="1" noChangeAspect="1"/>
          </p:cNvPicPr>
          <p:nvPr>
            <p:ph idx="1"/>
          </p:nvPr>
        </p:nvPicPr>
        <p:blipFill>
          <a:blip r:embed="rId2"/>
          <a:stretch>
            <a:fillRect/>
          </a:stretch>
        </p:blipFill>
        <p:spPr>
          <a:xfrm>
            <a:off x="1167155" y="2153920"/>
            <a:ext cx="9857687" cy="2550160"/>
          </a:xfrm>
          <a:prstGeom prst="rect">
            <a:avLst/>
          </a:prstGeom>
        </p:spPr>
      </p:pic>
    </p:spTree>
    <p:extLst>
      <p:ext uri="{BB962C8B-B14F-4D97-AF65-F5344CB8AC3E}">
        <p14:creationId xmlns:p14="http://schemas.microsoft.com/office/powerpoint/2010/main" val="577425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AE2D2-95B8-495D-9396-217AAFAEF119}"/>
              </a:ext>
            </a:extLst>
          </p:cNvPr>
          <p:cNvSpPr>
            <a:spLocks noGrp="1"/>
          </p:cNvSpPr>
          <p:nvPr>
            <p:ph type="title"/>
          </p:nvPr>
        </p:nvSpPr>
        <p:spPr/>
        <p:txBody>
          <a:bodyPr/>
          <a:lstStyle/>
          <a:p>
            <a:r>
              <a:rPr kumimoji="1" lang="ja-JP" altLang="en-US" dirty="0"/>
              <a:t>参考：経済動向が大きく変化した場合②</a:t>
            </a:r>
          </a:p>
        </p:txBody>
      </p:sp>
      <p:sp>
        <p:nvSpPr>
          <p:cNvPr id="6" name="テキスト ボックス 5">
            <a:extLst>
              <a:ext uri="{FF2B5EF4-FFF2-40B4-BE49-F238E27FC236}">
                <a16:creationId xmlns:a16="http://schemas.microsoft.com/office/drawing/2014/main" id="{F1858288-DA23-4BD8-9C3F-56CDBA3DBEAF}"/>
              </a:ext>
            </a:extLst>
          </p:cNvPr>
          <p:cNvSpPr txBox="1"/>
          <p:nvPr/>
        </p:nvSpPr>
        <p:spPr>
          <a:xfrm>
            <a:off x="810000" y="4704080"/>
            <a:ext cx="10704522" cy="1815882"/>
          </a:xfrm>
          <a:prstGeom prst="rect">
            <a:avLst/>
          </a:prstGeom>
          <a:noFill/>
        </p:spPr>
        <p:txBody>
          <a:bodyPr wrap="square" rtlCol="0">
            <a:spAutoFit/>
          </a:bodyPr>
          <a:lstStyle/>
          <a:p>
            <a:r>
              <a:rPr kumimoji="1" lang="ja-JP" altLang="en-US" sz="1600" dirty="0"/>
              <a:t>東日本大震災による影響期間を</a:t>
            </a:r>
            <a:r>
              <a:rPr kumimoji="1" lang="en-US" altLang="ja-JP" sz="1600" dirty="0"/>
              <a:t>2011</a:t>
            </a:r>
            <a:r>
              <a:rPr kumimoji="1" lang="ja-JP" altLang="en-US" sz="1600" dirty="0"/>
              <a:t>年</a:t>
            </a:r>
            <a:r>
              <a:rPr kumimoji="1" lang="en-US" altLang="ja-JP" sz="1600" dirty="0"/>
              <a:t>3</a:t>
            </a:r>
            <a:r>
              <a:rPr kumimoji="1" lang="ja-JP" altLang="en-US" sz="1600" dirty="0"/>
              <a:t>月～</a:t>
            </a:r>
            <a:r>
              <a:rPr kumimoji="1" lang="en-US" altLang="ja-JP" sz="1600" dirty="0"/>
              <a:t>2013</a:t>
            </a:r>
            <a:r>
              <a:rPr kumimoji="1" lang="ja-JP" altLang="en-US" sz="1600" dirty="0"/>
              <a:t>年</a:t>
            </a:r>
            <a:r>
              <a:rPr kumimoji="1" lang="en-US" altLang="ja-JP" sz="1600" dirty="0"/>
              <a:t>2</a:t>
            </a:r>
            <a:r>
              <a:rPr kumimoji="1" lang="ja-JP" altLang="en-US" sz="1600" dirty="0"/>
              <a:t>月の</a:t>
            </a:r>
            <a:r>
              <a:rPr kumimoji="1" lang="en-US" altLang="ja-JP" sz="1600" dirty="0"/>
              <a:t>2</a:t>
            </a:r>
            <a:r>
              <a:rPr kumimoji="1" lang="ja-JP" altLang="en-US" sz="1600" dirty="0"/>
              <a:t>年間と仮定し分析。</a:t>
            </a:r>
            <a:endParaRPr kumimoji="1" lang="en-US" altLang="ja-JP" sz="1600" dirty="0"/>
          </a:p>
          <a:p>
            <a:r>
              <a:rPr kumimoji="1" lang="ja-JP" altLang="en-US" sz="1600" dirty="0"/>
              <a:t>平均、標準偏差、シャープ比は年率換算値。シャープ比について、</a:t>
            </a:r>
            <a:r>
              <a:rPr kumimoji="1" lang="ja-JP" altLang="en-US" sz="1600" b="1" dirty="0"/>
              <a:t>安全資産金利は期中平均の</a:t>
            </a:r>
            <a:r>
              <a:rPr kumimoji="1" lang="en-US" altLang="ja-JP" sz="1600" b="1" dirty="0"/>
              <a:t>0.94%</a:t>
            </a:r>
            <a:r>
              <a:rPr kumimoji="1" lang="ja-JP" altLang="en-US" sz="1600" b="1" dirty="0"/>
              <a:t>で計算。</a:t>
            </a:r>
          </a:p>
          <a:p>
            <a:r>
              <a:rPr kumimoji="1" lang="en-US" altLang="ja-JP" sz="1600" dirty="0"/>
              <a:t>α</a:t>
            </a:r>
            <a:r>
              <a:rPr kumimoji="1" lang="ja-JP" altLang="en-US" sz="1600" dirty="0"/>
              <a:t>、</a:t>
            </a:r>
            <a:r>
              <a:rPr kumimoji="1" lang="en-US" altLang="ja-JP" sz="1600" dirty="0"/>
              <a:t>β</a:t>
            </a:r>
            <a:r>
              <a:rPr kumimoji="1" lang="ja-JP" altLang="en-US" sz="1600" dirty="0"/>
              <a:t>は市場ポートフォリオの月次超過リターンで各ポートフォリオのリターンを回帰した際の、切片と回帰係数。</a:t>
            </a:r>
          </a:p>
          <a:p>
            <a:r>
              <a:rPr kumimoji="1" lang="en-US" altLang="ja-JP" sz="1600" dirty="0"/>
              <a:t>α</a:t>
            </a:r>
            <a:r>
              <a:rPr kumimoji="1" lang="ja-JP" altLang="en-US" sz="1600" dirty="0"/>
              <a:t>については帰無仮説（</a:t>
            </a:r>
            <a:r>
              <a:rPr kumimoji="1" lang="en-US" altLang="ja-JP" sz="1600" dirty="0"/>
              <a:t>H0</a:t>
            </a:r>
            <a:r>
              <a:rPr kumimoji="1" lang="ja-JP" altLang="en-US" sz="1600" dirty="0"/>
              <a:t>：</a:t>
            </a:r>
            <a:r>
              <a:rPr kumimoji="1" lang="en-US" altLang="ja-JP" sz="1600" dirty="0"/>
              <a:t>α</a:t>
            </a:r>
            <a:r>
              <a:rPr kumimoji="1" lang="ja-JP" altLang="en-US" sz="1600" dirty="0"/>
              <a:t>＝</a:t>
            </a:r>
            <a:r>
              <a:rPr kumimoji="1" lang="en-US" altLang="ja-JP" sz="1600" dirty="0"/>
              <a:t>0</a:t>
            </a:r>
            <a:r>
              <a:rPr kumimoji="1" lang="ja-JP" altLang="en-US" sz="1600" dirty="0"/>
              <a:t>）、</a:t>
            </a:r>
            <a:r>
              <a:rPr kumimoji="1" lang="en-US" altLang="ja-JP" sz="1600" dirty="0"/>
              <a:t>β</a:t>
            </a:r>
            <a:r>
              <a:rPr kumimoji="1" lang="ja-JP" altLang="en-US" sz="1600" dirty="0"/>
              <a:t>については（</a:t>
            </a:r>
            <a:r>
              <a:rPr kumimoji="1" lang="en-US" altLang="ja-JP" sz="1600" dirty="0"/>
              <a:t>H0</a:t>
            </a:r>
            <a:r>
              <a:rPr kumimoji="1" lang="ja-JP" altLang="en-US" sz="1600" dirty="0"/>
              <a:t>：</a:t>
            </a:r>
            <a:r>
              <a:rPr kumimoji="1" lang="en-US" altLang="ja-JP" sz="1600" dirty="0"/>
              <a:t>β</a:t>
            </a:r>
            <a:r>
              <a:rPr kumimoji="1" lang="ja-JP" altLang="en-US" sz="1600" dirty="0"/>
              <a:t>＝</a:t>
            </a:r>
            <a:r>
              <a:rPr kumimoji="1" lang="en-US" altLang="ja-JP" sz="1600" dirty="0"/>
              <a:t>1</a:t>
            </a:r>
            <a:r>
              <a:rPr kumimoji="1" lang="ja-JP" altLang="en-US" sz="1600" dirty="0"/>
              <a:t>）のｔ値。</a:t>
            </a:r>
          </a:p>
          <a:p>
            <a:endParaRPr kumimoji="1" lang="en-US" altLang="ja-JP" sz="1600" dirty="0"/>
          </a:p>
          <a:p>
            <a:r>
              <a:rPr kumimoji="1" lang="ja-JP" altLang="en-US" sz="1600" dirty="0"/>
              <a:t>○こちらの場合も、外れ値を考慮するか否かでリターン、リスクが大きく変化している。</a:t>
            </a:r>
            <a:endParaRPr kumimoji="1" lang="en-US" altLang="ja-JP" sz="1600" dirty="0"/>
          </a:p>
          <a:p>
            <a:r>
              <a:rPr kumimoji="1" lang="ja-JP" altLang="en-US" sz="1600" dirty="0"/>
              <a:t>→元データでは、</a:t>
            </a:r>
            <a:r>
              <a:rPr kumimoji="1" lang="en-US" altLang="ja-JP" sz="1600" dirty="0"/>
              <a:t>2011</a:t>
            </a:r>
            <a:r>
              <a:rPr kumimoji="1" lang="ja-JP" altLang="en-US" sz="1600" dirty="0"/>
              <a:t>年</a:t>
            </a:r>
            <a:r>
              <a:rPr kumimoji="1" lang="en-US" altLang="ja-JP" sz="1600" dirty="0"/>
              <a:t>3</a:t>
            </a:r>
            <a:r>
              <a:rPr kumimoji="1" lang="ja-JP" altLang="en-US" sz="1600" dirty="0"/>
              <a:t>月の東京電力の暴落（</a:t>
            </a:r>
            <a:r>
              <a:rPr kumimoji="1" lang="en-US" altLang="ja-JP" sz="1600" dirty="0"/>
              <a:t>-151%</a:t>
            </a:r>
            <a:r>
              <a:rPr kumimoji="1" lang="ja-JP" altLang="en-US" sz="1600" dirty="0"/>
              <a:t>）が影響を与えている。</a:t>
            </a:r>
            <a:endParaRPr kumimoji="1" lang="en-US" altLang="ja-JP" sz="1600" dirty="0"/>
          </a:p>
        </p:txBody>
      </p:sp>
      <p:pic>
        <p:nvPicPr>
          <p:cNvPr id="5" name="コンテンツ プレースホルダー 4">
            <a:extLst>
              <a:ext uri="{FF2B5EF4-FFF2-40B4-BE49-F238E27FC236}">
                <a16:creationId xmlns:a16="http://schemas.microsoft.com/office/drawing/2014/main" id="{A1EA773F-C3DC-47C9-BBE2-8F1DB78BF443}"/>
              </a:ext>
            </a:extLst>
          </p:cNvPr>
          <p:cNvPicPr>
            <a:picLocks noGrp="1" noChangeAspect="1"/>
          </p:cNvPicPr>
          <p:nvPr>
            <p:ph idx="1"/>
          </p:nvPr>
        </p:nvPicPr>
        <p:blipFill>
          <a:blip r:embed="rId2"/>
          <a:stretch>
            <a:fillRect/>
          </a:stretch>
        </p:blipFill>
        <p:spPr>
          <a:xfrm>
            <a:off x="1167156" y="2153920"/>
            <a:ext cx="9857688" cy="2550160"/>
          </a:xfrm>
          <a:prstGeom prst="rect">
            <a:avLst/>
          </a:prstGeom>
        </p:spPr>
      </p:pic>
    </p:spTree>
    <p:extLst>
      <p:ext uri="{BB962C8B-B14F-4D97-AF65-F5344CB8AC3E}">
        <p14:creationId xmlns:p14="http://schemas.microsoft.com/office/powerpoint/2010/main" val="1072089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4E2E49-9671-45CD-B12B-08197C587725}"/>
              </a:ext>
            </a:extLst>
          </p:cNvPr>
          <p:cNvSpPr>
            <a:spLocks noGrp="1"/>
          </p:cNvSpPr>
          <p:nvPr>
            <p:ph type="title"/>
          </p:nvPr>
        </p:nvSpPr>
        <p:spPr/>
        <p:txBody>
          <a:bodyPr/>
          <a:lstStyle/>
          <a:p>
            <a:r>
              <a:rPr kumimoji="1" lang="ja-JP" altLang="en-US" dirty="0"/>
              <a:t>参考情報についての考察</a:t>
            </a:r>
          </a:p>
        </p:txBody>
      </p:sp>
      <p:sp>
        <p:nvSpPr>
          <p:cNvPr id="3" name="コンテンツ プレースホルダー 2">
            <a:extLst>
              <a:ext uri="{FF2B5EF4-FFF2-40B4-BE49-F238E27FC236}">
                <a16:creationId xmlns:a16="http://schemas.microsoft.com/office/drawing/2014/main" id="{C8B77BE1-BAC4-4596-9532-EB895CC157E9}"/>
              </a:ext>
            </a:extLst>
          </p:cNvPr>
          <p:cNvSpPr>
            <a:spLocks noGrp="1"/>
          </p:cNvSpPr>
          <p:nvPr>
            <p:ph idx="1"/>
          </p:nvPr>
        </p:nvSpPr>
        <p:spPr/>
        <p:txBody>
          <a:bodyPr/>
          <a:lstStyle/>
          <a:p>
            <a:r>
              <a:rPr kumimoji="1" lang="ja-JP" altLang="en-US" dirty="0"/>
              <a:t>今回は</a:t>
            </a:r>
            <a:r>
              <a:rPr kumimoji="1" lang="en-US" altLang="ja-JP" dirty="0"/>
              <a:t>2</a:t>
            </a:r>
            <a:r>
              <a:rPr kumimoji="1" lang="ja-JP" altLang="en-US" dirty="0"/>
              <a:t>つのイベントを例として提示したが、売買代金が多い銘柄という特性上、大きく売りが出た銘柄も上位に入る場合も多いため、株価が大きく下げるようなイベントの後は値動きも大きいことが読み取れた</a:t>
            </a:r>
            <a:endParaRPr kumimoji="1" lang="en-US" altLang="ja-JP" dirty="0"/>
          </a:p>
          <a:p>
            <a:endParaRPr kumimoji="1" lang="en-US" altLang="ja-JP" dirty="0"/>
          </a:p>
          <a:p>
            <a:r>
              <a:rPr kumimoji="1" lang="ja-JP" altLang="en-US" dirty="0"/>
              <a:t>今回は外れ値を考慮するかしないかで大きく結果が異なったため両方の値を掲載した。</a:t>
            </a:r>
            <a:endParaRPr kumimoji="1" lang="en-US" altLang="ja-JP" dirty="0"/>
          </a:p>
          <a:p>
            <a:pPr marL="0" indent="0">
              <a:buNone/>
            </a:pPr>
            <a:r>
              <a:rPr kumimoji="1" lang="ja-JP" altLang="en-US" dirty="0"/>
              <a:t>　  実際に売買代金上位指数に投資を行う場合は、大きく経済動向が変化した場合を考慮すべき</a:t>
            </a:r>
            <a:endParaRPr kumimoji="1" lang="en-US" altLang="ja-JP" dirty="0"/>
          </a:p>
        </p:txBody>
      </p:sp>
    </p:spTree>
    <p:extLst>
      <p:ext uri="{BB962C8B-B14F-4D97-AF65-F5344CB8AC3E}">
        <p14:creationId xmlns:p14="http://schemas.microsoft.com/office/powerpoint/2010/main" val="92495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1EBD98-BE02-4584-8DF2-64BBA9B7CDDC}"/>
              </a:ext>
            </a:extLst>
          </p:cNvPr>
          <p:cNvSpPr>
            <a:spLocks noGrp="1"/>
          </p:cNvSpPr>
          <p:nvPr>
            <p:ph type="title"/>
          </p:nvPr>
        </p:nvSpPr>
        <p:spPr/>
        <p:txBody>
          <a:bodyPr/>
          <a:lstStyle/>
          <a:p>
            <a:r>
              <a:rPr kumimoji="1" lang="ja-JP" altLang="en-US" dirty="0"/>
              <a:t>最終的な結論</a:t>
            </a:r>
          </a:p>
        </p:txBody>
      </p:sp>
      <p:sp>
        <p:nvSpPr>
          <p:cNvPr id="3" name="コンテンツ プレースホルダー 2">
            <a:extLst>
              <a:ext uri="{FF2B5EF4-FFF2-40B4-BE49-F238E27FC236}">
                <a16:creationId xmlns:a16="http://schemas.microsoft.com/office/drawing/2014/main" id="{403FDFE0-16CC-413D-AE45-856CCF702AFA}"/>
              </a:ext>
            </a:extLst>
          </p:cNvPr>
          <p:cNvSpPr>
            <a:spLocks noGrp="1"/>
          </p:cNvSpPr>
          <p:nvPr>
            <p:ph idx="1"/>
          </p:nvPr>
        </p:nvSpPr>
        <p:spPr>
          <a:xfrm>
            <a:off x="668436" y="2222287"/>
            <a:ext cx="10855126" cy="4300433"/>
          </a:xfrm>
        </p:spPr>
        <p:txBody>
          <a:bodyPr>
            <a:normAutofit/>
          </a:bodyPr>
          <a:lstStyle/>
          <a:p>
            <a:r>
              <a:rPr kumimoji="1" lang="ja-JP" altLang="en-US" dirty="0"/>
              <a:t>仮説</a:t>
            </a:r>
            <a:endParaRPr kumimoji="1" lang="en-US" altLang="ja-JP" dirty="0"/>
          </a:p>
          <a:p>
            <a:pPr marL="0" indent="0">
              <a:buNone/>
            </a:pPr>
            <a:r>
              <a:rPr kumimoji="1" lang="ja-JP" altLang="en-US" dirty="0"/>
              <a:t>横並び行動バイアスの強い投資家（売買代金上位指数を選択する投資家）は、市場ベンチマークよりも良いパフォーマンスを発揮することができない</a:t>
            </a:r>
          </a:p>
          <a:p>
            <a:pPr marL="0" indent="0">
              <a:buNone/>
            </a:pPr>
            <a:endParaRPr kumimoji="1" lang="en-US" altLang="ja-JP" dirty="0"/>
          </a:p>
          <a:p>
            <a:r>
              <a:rPr lang="ja-JP" altLang="en-US" dirty="0"/>
              <a:t>検証結果</a:t>
            </a:r>
            <a:endParaRPr lang="en-US" altLang="ja-JP" dirty="0"/>
          </a:p>
          <a:p>
            <a:pPr marL="0" indent="0">
              <a:buNone/>
            </a:pPr>
            <a:r>
              <a:rPr kumimoji="1" lang="ja-JP" altLang="en-US" dirty="0"/>
              <a:t>・今回検証した</a:t>
            </a:r>
            <a:r>
              <a:rPr kumimoji="1" lang="en-US" altLang="ja-JP" dirty="0"/>
              <a:t>20</a:t>
            </a:r>
            <a:r>
              <a:rPr kumimoji="1" lang="ja-JP" altLang="en-US" dirty="0"/>
              <a:t>年、</a:t>
            </a:r>
            <a:r>
              <a:rPr kumimoji="1" lang="en-US" altLang="ja-JP" dirty="0"/>
              <a:t>10</a:t>
            </a:r>
            <a:r>
              <a:rPr kumimoji="1" lang="ja-JP" altLang="en-US" dirty="0"/>
              <a:t>年、</a:t>
            </a:r>
            <a:r>
              <a:rPr kumimoji="1" lang="en-US" altLang="ja-JP" dirty="0"/>
              <a:t>5</a:t>
            </a:r>
            <a:r>
              <a:rPr kumimoji="1" lang="ja-JP" altLang="en-US" dirty="0"/>
              <a:t>年等のある程度連続した期間においては、売買代金上位指数は今回比較した主要な指数よりも優れたパフォーマンスを発揮していたことが分かった。（仮説は棄却）</a:t>
            </a:r>
            <a:endParaRPr kumimoji="1" lang="en-US" altLang="ja-JP" dirty="0"/>
          </a:p>
          <a:p>
            <a:pPr marL="0" indent="0">
              <a:buNone/>
            </a:pPr>
            <a:r>
              <a:rPr kumimoji="1" lang="ja-JP" altLang="en-US" dirty="0"/>
              <a:t>（統計的に判断した場合は、必ずしもベンチマークより優れているとは言えない）</a:t>
            </a:r>
            <a:endParaRPr kumimoji="1" lang="en-US" altLang="ja-JP" dirty="0"/>
          </a:p>
          <a:p>
            <a:pPr marL="0" indent="0">
              <a:buNone/>
            </a:pPr>
            <a:r>
              <a:rPr kumimoji="1" lang="ja-JP" altLang="en-US" dirty="0"/>
              <a:t>ただし、経済動向に大きく影響を与えるようなイベントが発生した場合は、市場よりも</a:t>
            </a:r>
            <a:r>
              <a:rPr kumimoji="1" lang="en-US" altLang="ja-JP" dirty="0"/>
              <a:t>β</a:t>
            </a:r>
            <a:r>
              <a:rPr kumimoji="1" lang="ja-JP" altLang="en-US" dirty="0"/>
              <a:t>（価格感応度）の高い売買代金上位の銘柄はベンチマークよりも大きな損失を出す可能性もあり、注意が必要である。</a:t>
            </a:r>
          </a:p>
        </p:txBody>
      </p:sp>
    </p:spTree>
    <p:extLst>
      <p:ext uri="{BB962C8B-B14F-4D97-AF65-F5344CB8AC3E}">
        <p14:creationId xmlns:p14="http://schemas.microsoft.com/office/powerpoint/2010/main" val="1885345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26487-6EE0-4EA7-BB89-8C25A4039BA1}"/>
              </a:ext>
            </a:extLst>
          </p:cNvPr>
          <p:cNvSpPr>
            <a:spLocks noGrp="1"/>
          </p:cNvSpPr>
          <p:nvPr>
            <p:ph type="title"/>
          </p:nvPr>
        </p:nvSpPr>
        <p:spPr/>
        <p:txBody>
          <a:bodyPr/>
          <a:lstStyle/>
          <a:p>
            <a:r>
              <a:rPr kumimoji="1" lang="ja-JP" altLang="en-US" dirty="0"/>
              <a:t>参考資料</a:t>
            </a:r>
          </a:p>
        </p:txBody>
      </p:sp>
      <p:sp>
        <p:nvSpPr>
          <p:cNvPr id="3" name="コンテンツ プレースホルダー 2">
            <a:extLst>
              <a:ext uri="{FF2B5EF4-FFF2-40B4-BE49-F238E27FC236}">
                <a16:creationId xmlns:a16="http://schemas.microsoft.com/office/drawing/2014/main" id="{14B31A75-A4D7-422F-8BE5-9FF0154C7A35}"/>
              </a:ext>
            </a:extLst>
          </p:cNvPr>
          <p:cNvSpPr>
            <a:spLocks noGrp="1"/>
          </p:cNvSpPr>
          <p:nvPr>
            <p:ph idx="1"/>
          </p:nvPr>
        </p:nvSpPr>
        <p:spPr>
          <a:xfrm>
            <a:off x="818712" y="2222287"/>
            <a:ext cx="10554574" cy="4534113"/>
          </a:xfrm>
        </p:spPr>
        <p:txBody>
          <a:bodyPr>
            <a:normAutofit/>
          </a:bodyPr>
          <a:lstStyle/>
          <a:p>
            <a:r>
              <a:rPr kumimoji="1" lang="ja-JP" altLang="en-US" sz="1400" dirty="0"/>
              <a:t>証券投資に関する全国調査（日本証券業協会）</a:t>
            </a:r>
            <a:endParaRPr kumimoji="1" lang="en-US" altLang="ja-JP" sz="1400" dirty="0"/>
          </a:p>
          <a:p>
            <a:pPr marL="0" indent="0">
              <a:buNone/>
            </a:pPr>
            <a:r>
              <a:rPr kumimoji="1" lang="en-US" altLang="ja-JP" sz="1400" dirty="0"/>
              <a:t>https://www.jsda.or.jp/shiryoshitsu/toukei/data/files/h30/H30gaiyou2018121</a:t>
            </a:r>
          </a:p>
          <a:p>
            <a:r>
              <a:rPr kumimoji="1" lang="ja-JP" altLang="en-US" sz="1400" dirty="0"/>
              <a:t>金融リテラシー調査（金融広報中央委員会）</a:t>
            </a:r>
            <a:endParaRPr kumimoji="1" lang="en-US" altLang="ja-JP" sz="1400" dirty="0"/>
          </a:p>
          <a:p>
            <a:pPr marL="0" indent="0">
              <a:buNone/>
            </a:pPr>
            <a:r>
              <a:rPr kumimoji="1" lang="en-US" altLang="ja-JP" sz="1400" dirty="0"/>
              <a:t>https://www.shiruporuto.jp/public/document/container/literacy_chosa/2019/pdf/19literacy.pdf</a:t>
            </a:r>
          </a:p>
          <a:p>
            <a:r>
              <a:rPr kumimoji="1" lang="ja-JP" altLang="en-US" sz="1400" dirty="0"/>
              <a:t>資金循環の日米欧比較（日本銀行調査統計局）</a:t>
            </a:r>
            <a:endParaRPr kumimoji="1" lang="en-US" altLang="ja-JP" sz="1400" dirty="0"/>
          </a:p>
          <a:p>
            <a:pPr marL="0" indent="0">
              <a:buNone/>
            </a:pPr>
            <a:r>
              <a:rPr kumimoji="1" lang="en-US" altLang="ja-JP" sz="1400" dirty="0"/>
              <a:t>https://www.boj.or.jp/statistics/sj/sjhiq.pdf</a:t>
            </a:r>
          </a:p>
          <a:p>
            <a:r>
              <a:rPr kumimoji="1" lang="ja-JP" altLang="en-US" sz="1400" dirty="0"/>
              <a:t>日経スタイルインデックス、日経ニューインデックス（日本取引所グループ）</a:t>
            </a:r>
            <a:endParaRPr kumimoji="1" lang="en-US" altLang="ja-JP" sz="1400" dirty="0"/>
          </a:p>
          <a:p>
            <a:pPr marL="0" indent="0">
              <a:buNone/>
            </a:pPr>
            <a:r>
              <a:rPr kumimoji="1" lang="en-US" altLang="ja-JP" sz="1400" dirty="0"/>
              <a:t>https://www.jpx.co.jp/markets/indices/line-up/files/fac_14_style.pdf</a:t>
            </a:r>
          </a:p>
          <a:p>
            <a:pPr marL="0" indent="0">
              <a:buNone/>
            </a:pPr>
            <a:r>
              <a:rPr kumimoji="1" lang="en-US" altLang="ja-JP" sz="1400" dirty="0"/>
              <a:t>https://www.jpx.co.jp/markets/indices/line-up/files/cal_14_style.pdf</a:t>
            </a:r>
          </a:p>
          <a:p>
            <a:r>
              <a:rPr kumimoji="1" lang="ja-JP" altLang="en-US" sz="1400" dirty="0"/>
              <a:t>売買代金順位表（日本取引所グループ）</a:t>
            </a:r>
            <a:endParaRPr kumimoji="1" lang="en-US" altLang="ja-JP" sz="1400" dirty="0"/>
          </a:p>
          <a:p>
            <a:pPr marL="0" marR="0" lvl="0" indent="0" algn="l" defTabSz="457200" rtl="0" eaLnBrk="1" fontAlgn="auto" latinLnBrk="0" hangingPunct="1">
              <a:lnSpc>
                <a:spcPct val="100000"/>
              </a:lnSpc>
              <a:spcBef>
                <a:spcPct val="20000"/>
              </a:spcBef>
              <a:spcAft>
                <a:spcPts val="600"/>
              </a:spcAft>
              <a:buClr>
                <a:srgbClr val="00C6BB"/>
              </a:buClr>
              <a:buSzTx/>
              <a:buFont typeface="Wingdings 2" charset="2"/>
              <a:buNone/>
              <a:tabLst/>
              <a:defRPr/>
            </a:pPr>
            <a:r>
              <a:rPr kumimoji="1" lang="en-US" altLang="ja-JP" sz="1400" b="0" i="0" u="none" strike="noStrike" kern="1200" cap="none" spc="0" normalizeH="0" baseline="0" noProof="0" dirty="0">
                <a:ln>
                  <a:noFill/>
                </a:ln>
                <a:solidFill>
                  <a:prstClr val="white"/>
                </a:solidFill>
                <a:effectLst/>
                <a:uLnTx/>
                <a:uFillTx/>
                <a:latin typeface="Century Gothic" panose="020B0502020202020204"/>
                <a:ea typeface="ＭＳ ゴシック" panose="020B0609070205080204" pitchFamily="49" charset="-128"/>
                <a:cs typeface="+mn-cs"/>
              </a:rPr>
              <a:t>https://www.jpx.co.jp/markets/statistics-equities/misc/00-01.html</a:t>
            </a:r>
            <a:endParaRPr kumimoji="1" lang="en-US" altLang="ja-JP" sz="1400" dirty="0"/>
          </a:p>
          <a:p>
            <a:r>
              <a:rPr lang="en-US" altLang="ja-JP" sz="1400" dirty="0"/>
              <a:t>investing.com</a:t>
            </a:r>
            <a:r>
              <a:rPr lang="ja-JP" altLang="en-US" sz="1400" dirty="0"/>
              <a:t>（株価、債券価格の取得、</a:t>
            </a:r>
            <a:r>
              <a:rPr lang="en-US" altLang="ja-JP" sz="1400" dirty="0"/>
              <a:t>csv</a:t>
            </a:r>
            <a:r>
              <a:rPr lang="ja-JP" altLang="en-US" sz="1400" dirty="0"/>
              <a:t>出力）</a:t>
            </a:r>
            <a:endParaRPr lang="en-US" altLang="ja-JP" sz="1400" dirty="0"/>
          </a:p>
          <a:p>
            <a:pPr marL="0" indent="0">
              <a:buNone/>
            </a:pPr>
            <a:r>
              <a:rPr kumimoji="1" lang="en-US" altLang="ja-JP" sz="1400" dirty="0"/>
              <a:t>https://www.investing.com/</a:t>
            </a:r>
          </a:p>
          <a:p>
            <a:pPr marL="0" indent="0">
              <a:buNone/>
            </a:pPr>
            <a:endParaRPr kumimoji="1" lang="ja-JP" altLang="en-US" sz="1400" dirty="0"/>
          </a:p>
        </p:txBody>
      </p:sp>
    </p:spTree>
    <p:extLst>
      <p:ext uri="{BB962C8B-B14F-4D97-AF65-F5344CB8AC3E}">
        <p14:creationId xmlns:p14="http://schemas.microsoft.com/office/powerpoint/2010/main" val="392294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6219D0-3367-4368-B6AD-C1696F381AE2}"/>
              </a:ext>
            </a:extLst>
          </p:cNvPr>
          <p:cNvSpPr>
            <a:spLocks noGrp="1"/>
          </p:cNvSpPr>
          <p:nvPr>
            <p:ph type="title"/>
          </p:nvPr>
        </p:nvSpPr>
        <p:spPr/>
        <p:txBody>
          <a:bodyPr/>
          <a:lstStyle/>
          <a:p>
            <a:r>
              <a:rPr kumimoji="1" lang="ja-JP" altLang="en-US" dirty="0"/>
              <a:t>金融教育の現状：日本</a:t>
            </a:r>
          </a:p>
        </p:txBody>
      </p:sp>
      <p:sp>
        <p:nvSpPr>
          <p:cNvPr id="3" name="コンテンツ プレースホルダー 2">
            <a:extLst>
              <a:ext uri="{FF2B5EF4-FFF2-40B4-BE49-F238E27FC236}">
                <a16:creationId xmlns:a16="http://schemas.microsoft.com/office/drawing/2014/main" id="{189E8A57-501B-4C02-A951-BDBA542DDCB4}"/>
              </a:ext>
            </a:extLst>
          </p:cNvPr>
          <p:cNvSpPr>
            <a:spLocks noGrp="1"/>
          </p:cNvSpPr>
          <p:nvPr>
            <p:ph idx="1"/>
          </p:nvPr>
        </p:nvSpPr>
        <p:spPr>
          <a:xfrm>
            <a:off x="602397" y="2222287"/>
            <a:ext cx="10987206" cy="4371553"/>
          </a:xfrm>
        </p:spPr>
        <p:txBody>
          <a:bodyPr>
            <a:normAutofit fontScale="92500" lnSpcReduction="20000"/>
          </a:bodyPr>
          <a:lstStyle/>
          <a:p>
            <a:r>
              <a:rPr kumimoji="1" lang="ja-JP" altLang="en-US" dirty="0"/>
              <a:t>学年別の年間金融経済教育時間で最も多かった時間数</a:t>
            </a:r>
          </a:p>
          <a:p>
            <a:pPr marL="0" indent="0">
              <a:buNone/>
            </a:pPr>
            <a:r>
              <a:rPr kumimoji="1" lang="ja-JP" altLang="en-US" dirty="0"/>
              <a:t>・中学校</a:t>
            </a:r>
            <a:r>
              <a:rPr kumimoji="1" lang="en-US" altLang="ja-JP" dirty="0"/>
              <a:t>1</a:t>
            </a:r>
            <a:r>
              <a:rPr kumimoji="1" lang="ja-JP" altLang="en-US" dirty="0"/>
              <a:t>年生：「</a:t>
            </a:r>
            <a:r>
              <a:rPr kumimoji="1" lang="en-US" altLang="ja-JP" dirty="0"/>
              <a:t>0</a:t>
            </a:r>
            <a:r>
              <a:rPr kumimoji="1" lang="ja-JP" altLang="en-US" dirty="0"/>
              <a:t>時間」（</a:t>
            </a:r>
            <a:r>
              <a:rPr kumimoji="1" lang="en-US" altLang="ja-JP" dirty="0"/>
              <a:t>74.2</a:t>
            </a:r>
            <a:r>
              <a:rPr kumimoji="1" lang="ja-JP" altLang="en-US" dirty="0"/>
              <a:t>％）</a:t>
            </a:r>
          </a:p>
          <a:p>
            <a:pPr marL="0" indent="0">
              <a:buNone/>
            </a:pPr>
            <a:r>
              <a:rPr kumimoji="1" lang="ja-JP" altLang="en-US" dirty="0"/>
              <a:t>・中学校</a:t>
            </a:r>
            <a:r>
              <a:rPr kumimoji="1" lang="en-US" altLang="ja-JP" dirty="0"/>
              <a:t>2</a:t>
            </a:r>
            <a:r>
              <a:rPr kumimoji="1" lang="ja-JP" altLang="en-US" dirty="0"/>
              <a:t>年生：「</a:t>
            </a:r>
            <a:r>
              <a:rPr kumimoji="1" lang="en-US" altLang="ja-JP" dirty="0"/>
              <a:t>0</a:t>
            </a:r>
            <a:r>
              <a:rPr kumimoji="1" lang="ja-JP" altLang="en-US" dirty="0"/>
              <a:t>時間」（</a:t>
            </a:r>
            <a:r>
              <a:rPr kumimoji="1" lang="en-US" altLang="ja-JP" dirty="0"/>
              <a:t>58.2</a:t>
            </a:r>
            <a:r>
              <a:rPr kumimoji="1" lang="ja-JP" altLang="en-US" dirty="0"/>
              <a:t>％）</a:t>
            </a:r>
          </a:p>
          <a:p>
            <a:pPr marL="0" indent="0">
              <a:buNone/>
            </a:pPr>
            <a:r>
              <a:rPr kumimoji="1" lang="ja-JP" altLang="en-US" dirty="0"/>
              <a:t>・中学校</a:t>
            </a:r>
            <a:r>
              <a:rPr kumimoji="1" lang="en-US" altLang="ja-JP" dirty="0"/>
              <a:t>3</a:t>
            </a:r>
            <a:r>
              <a:rPr kumimoji="1" lang="ja-JP" altLang="en-US" dirty="0"/>
              <a:t>年生：「</a:t>
            </a:r>
            <a:r>
              <a:rPr kumimoji="1" lang="en-US" altLang="ja-JP" dirty="0"/>
              <a:t>1</a:t>
            </a:r>
            <a:r>
              <a:rPr kumimoji="1" lang="ja-JP" altLang="en-US" dirty="0"/>
              <a:t>～</a:t>
            </a:r>
            <a:r>
              <a:rPr kumimoji="1" lang="en-US" altLang="ja-JP" dirty="0"/>
              <a:t>5</a:t>
            </a:r>
            <a:r>
              <a:rPr kumimoji="1" lang="ja-JP" altLang="en-US" dirty="0"/>
              <a:t>時間程度」（</a:t>
            </a:r>
            <a:r>
              <a:rPr kumimoji="1" lang="en-US" altLang="ja-JP" dirty="0"/>
              <a:t>44.6</a:t>
            </a:r>
            <a:r>
              <a:rPr kumimoji="1" lang="ja-JP" altLang="en-US" dirty="0"/>
              <a:t>％）</a:t>
            </a:r>
          </a:p>
          <a:p>
            <a:pPr marL="0" indent="0">
              <a:buNone/>
            </a:pPr>
            <a:r>
              <a:rPr kumimoji="1" lang="ja-JP" altLang="en-US" dirty="0"/>
              <a:t>・高校</a:t>
            </a:r>
            <a:r>
              <a:rPr kumimoji="1" lang="en-US" altLang="ja-JP" dirty="0"/>
              <a:t>1</a:t>
            </a:r>
            <a:r>
              <a:rPr kumimoji="1" lang="ja-JP" altLang="en-US" dirty="0"/>
              <a:t>年生 ：「</a:t>
            </a:r>
            <a:r>
              <a:rPr kumimoji="1" lang="en-US" altLang="ja-JP" dirty="0"/>
              <a:t>1</a:t>
            </a:r>
            <a:r>
              <a:rPr kumimoji="1" lang="ja-JP" altLang="en-US" dirty="0"/>
              <a:t>～</a:t>
            </a:r>
            <a:r>
              <a:rPr kumimoji="1" lang="en-US" altLang="ja-JP" dirty="0"/>
              <a:t>5</a:t>
            </a:r>
            <a:r>
              <a:rPr kumimoji="1" lang="ja-JP" altLang="en-US" dirty="0"/>
              <a:t>時間程度」（</a:t>
            </a:r>
            <a:r>
              <a:rPr kumimoji="1" lang="en-US" altLang="ja-JP" dirty="0"/>
              <a:t>60.9</a:t>
            </a:r>
            <a:r>
              <a:rPr kumimoji="1" lang="ja-JP" altLang="en-US" dirty="0"/>
              <a:t>％）</a:t>
            </a:r>
          </a:p>
          <a:p>
            <a:pPr marL="0" indent="0">
              <a:buNone/>
            </a:pPr>
            <a:r>
              <a:rPr kumimoji="1" lang="ja-JP" altLang="en-US" dirty="0"/>
              <a:t>・高校</a:t>
            </a:r>
            <a:r>
              <a:rPr kumimoji="1" lang="en-US" altLang="ja-JP" dirty="0"/>
              <a:t>2</a:t>
            </a:r>
            <a:r>
              <a:rPr kumimoji="1" lang="ja-JP" altLang="en-US" dirty="0"/>
              <a:t>年生 ：「</a:t>
            </a:r>
            <a:r>
              <a:rPr kumimoji="1" lang="en-US" altLang="ja-JP" dirty="0"/>
              <a:t>1</a:t>
            </a:r>
            <a:r>
              <a:rPr kumimoji="1" lang="ja-JP" altLang="en-US" dirty="0"/>
              <a:t>～</a:t>
            </a:r>
            <a:r>
              <a:rPr kumimoji="1" lang="en-US" altLang="ja-JP" dirty="0"/>
              <a:t>5</a:t>
            </a:r>
            <a:r>
              <a:rPr kumimoji="1" lang="ja-JP" altLang="en-US" dirty="0"/>
              <a:t>時間程度」（</a:t>
            </a:r>
            <a:r>
              <a:rPr kumimoji="1" lang="en-US" altLang="ja-JP" dirty="0"/>
              <a:t>49.3</a:t>
            </a:r>
            <a:r>
              <a:rPr kumimoji="1" lang="ja-JP" altLang="en-US" dirty="0"/>
              <a:t>％）</a:t>
            </a:r>
            <a:endParaRPr kumimoji="1" lang="en-US" altLang="ja-JP" dirty="0"/>
          </a:p>
          <a:p>
            <a:pPr marL="0" indent="0">
              <a:buNone/>
            </a:pPr>
            <a:r>
              <a:rPr kumimoji="1" lang="ja-JP" altLang="en-US" dirty="0"/>
              <a:t>・高校</a:t>
            </a:r>
            <a:r>
              <a:rPr kumimoji="1" lang="en-US" altLang="ja-JP" dirty="0"/>
              <a:t>3</a:t>
            </a:r>
            <a:r>
              <a:rPr kumimoji="1" lang="ja-JP" altLang="en-US" dirty="0"/>
              <a:t>年生 ：「</a:t>
            </a:r>
            <a:r>
              <a:rPr kumimoji="1" lang="en-US" altLang="ja-JP" dirty="0"/>
              <a:t>1</a:t>
            </a:r>
            <a:r>
              <a:rPr kumimoji="1" lang="ja-JP" altLang="en-US" dirty="0"/>
              <a:t>～</a:t>
            </a:r>
            <a:r>
              <a:rPr kumimoji="1" lang="en-US" altLang="ja-JP" dirty="0"/>
              <a:t>5</a:t>
            </a:r>
            <a:r>
              <a:rPr kumimoji="1" lang="ja-JP" altLang="en-US" dirty="0"/>
              <a:t>時間程度」（</a:t>
            </a:r>
            <a:r>
              <a:rPr kumimoji="1" lang="en-US" altLang="ja-JP" dirty="0"/>
              <a:t>47.7</a:t>
            </a:r>
            <a:r>
              <a:rPr kumimoji="1" lang="ja-JP" altLang="en-US" dirty="0"/>
              <a:t>％）</a:t>
            </a:r>
          </a:p>
          <a:p>
            <a:pPr marL="0" indent="0">
              <a:buNone/>
            </a:pPr>
            <a:r>
              <a:rPr kumimoji="1" lang="ja-JP" altLang="en-US" dirty="0"/>
              <a:t>（出所：金融経済教育を推進する研究会）（事務局　日本証券業協会）</a:t>
            </a:r>
          </a:p>
          <a:p>
            <a:endParaRPr kumimoji="1" lang="ja-JP" altLang="en-US" dirty="0"/>
          </a:p>
          <a:p>
            <a:r>
              <a:rPr kumimoji="1" lang="ja-JP" altLang="en-US" dirty="0"/>
              <a:t>内容をみてみると「消費者問題と消費者保護」などといったものがほとんどで、人生設計の基礎となる分野は少ない傾向。</a:t>
            </a:r>
            <a:endParaRPr kumimoji="1" lang="en-US" altLang="ja-JP" dirty="0"/>
          </a:p>
          <a:p>
            <a:r>
              <a:rPr kumimoji="1" lang="ja-JP" altLang="en-US" dirty="0"/>
              <a:t>ここで言われている金融教育は、用語や制度の解説が中心となっており、なかなか実生活と結びつけて想像しづらいものとなっている現状がある</a:t>
            </a:r>
          </a:p>
        </p:txBody>
      </p:sp>
    </p:spTree>
    <p:extLst>
      <p:ext uri="{BB962C8B-B14F-4D97-AF65-F5344CB8AC3E}">
        <p14:creationId xmlns:p14="http://schemas.microsoft.com/office/powerpoint/2010/main" val="184167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71828B-6216-48BD-BB81-BBE1697B50DA}"/>
              </a:ext>
            </a:extLst>
          </p:cNvPr>
          <p:cNvSpPr>
            <a:spLocks noGrp="1"/>
          </p:cNvSpPr>
          <p:nvPr>
            <p:ph type="title"/>
          </p:nvPr>
        </p:nvSpPr>
        <p:spPr/>
        <p:txBody>
          <a:bodyPr/>
          <a:lstStyle/>
          <a:p>
            <a:r>
              <a:rPr kumimoji="1" lang="ja-JP" altLang="en-US" dirty="0"/>
              <a:t>金融教育の現状：米欧</a:t>
            </a:r>
          </a:p>
        </p:txBody>
      </p:sp>
      <p:pic>
        <p:nvPicPr>
          <p:cNvPr id="1026" name="Picture 2" descr="米英の到達目標とする知識（英国）">
            <a:extLst>
              <a:ext uri="{FF2B5EF4-FFF2-40B4-BE49-F238E27FC236}">
                <a16:creationId xmlns:a16="http://schemas.microsoft.com/office/drawing/2014/main" id="{7094B7A6-CAB8-478D-8B21-B7ED79C44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278" y="2522086"/>
            <a:ext cx="5943600" cy="17145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米英の到達目標とする知識（米国）">
            <a:extLst>
              <a:ext uri="{FF2B5EF4-FFF2-40B4-BE49-F238E27FC236}">
                <a16:creationId xmlns:a16="http://schemas.microsoft.com/office/drawing/2014/main" id="{FB4EE445-3B10-4B18-86A1-025BBA6CE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278" y="4815430"/>
            <a:ext cx="59436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24AE63D2-661E-4643-AD39-C596A37D2D53}"/>
              </a:ext>
            </a:extLst>
          </p:cNvPr>
          <p:cNvSpPr txBox="1"/>
          <p:nvPr/>
        </p:nvSpPr>
        <p:spPr>
          <a:xfrm>
            <a:off x="548640" y="2302526"/>
            <a:ext cx="4592320" cy="3970318"/>
          </a:xfrm>
          <a:prstGeom prst="rect">
            <a:avLst/>
          </a:prstGeom>
          <a:noFill/>
        </p:spPr>
        <p:txBody>
          <a:bodyPr wrap="square" rtlCol="0">
            <a:spAutoFit/>
          </a:bodyPr>
          <a:lstStyle/>
          <a:p>
            <a:r>
              <a:rPr kumimoji="1" lang="ja-JP" altLang="en-US" dirty="0"/>
              <a:t>米英の到達目標とする知識</a:t>
            </a:r>
            <a:endParaRPr kumimoji="1" lang="en-US" altLang="ja-JP" dirty="0"/>
          </a:p>
          <a:p>
            <a:r>
              <a:rPr kumimoji="1" lang="ja-JP" altLang="en-US" dirty="0"/>
              <a:t>（アセットマネジメント</a:t>
            </a:r>
            <a:r>
              <a:rPr kumimoji="1" lang="en-US" altLang="ja-JP" dirty="0"/>
              <a:t>One</a:t>
            </a:r>
            <a:r>
              <a:rPr kumimoji="1" lang="ja-JP" altLang="en-US" dirty="0"/>
              <a:t>）</a:t>
            </a:r>
            <a:endParaRPr kumimoji="1" lang="en-US" altLang="ja-JP" dirty="0"/>
          </a:p>
          <a:p>
            <a:endParaRPr kumimoji="1" lang="en-US" altLang="ja-JP" dirty="0"/>
          </a:p>
          <a:p>
            <a:r>
              <a:rPr kumimoji="1" lang="ja-JP" altLang="en-US" dirty="0"/>
              <a:t>英国では金融教育が全ての学年で行われている。</a:t>
            </a:r>
            <a:r>
              <a:rPr kumimoji="1" lang="en-US" altLang="ja-JP" dirty="0"/>
              <a:t>3</a:t>
            </a:r>
            <a:r>
              <a:rPr kumimoji="1" lang="ja-JP" altLang="en-US" dirty="0"/>
              <a:t>～</a:t>
            </a:r>
            <a:r>
              <a:rPr kumimoji="1" lang="en-US" altLang="ja-JP" dirty="0"/>
              <a:t>6</a:t>
            </a:r>
            <a:r>
              <a:rPr kumimoji="1" lang="ja-JP" altLang="en-US" dirty="0"/>
              <a:t>年生にクレジットカードの仕組みに加え、老後資金や住宅ローン、支出から得られる満足度などについての知識を到達目標に掲げている。</a:t>
            </a:r>
          </a:p>
          <a:p>
            <a:endParaRPr kumimoji="1" lang="ja-JP" altLang="en-US" dirty="0"/>
          </a:p>
          <a:p>
            <a:r>
              <a:rPr kumimoji="1" lang="ja-JP" altLang="en-US" dirty="0"/>
              <a:t>米国では小学</a:t>
            </a:r>
            <a:r>
              <a:rPr kumimoji="1" lang="en-US" altLang="ja-JP" dirty="0"/>
              <a:t>5</a:t>
            </a:r>
            <a:r>
              <a:rPr kumimoji="1" lang="ja-JP" altLang="en-US" dirty="0"/>
              <a:t>年生にはさまざまな預金や信用能力についての知識を到達目標と掲げるなど、より実生活に近い知識を身に付けさせている。</a:t>
            </a:r>
            <a:endParaRPr kumimoji="1" lang="en-US" altLang="ja-JP" dirty="0"/>
          </a:p>
          <a:p>
            <a:endParaRPr kumimoji="1" lang="en-US" altLang="ja-JP" dirty="0"/>
          </a:p>
        </p:txBody>
      </p:sp>
      <p:sp>
        <p:nvSpPr>
          <p:cNvPr id="6" name="テキスト ボックス 5">
            <a:extLst>
              <a:ext uri="{FF2B5EF4-FFF2-40B4-BE49-F238E27FC236}">
                <a16:creationId xmlns:a16="http://schemas.microsoft.com/office/drawing/2014/main" id="{DBCD46FE-A1A3-4BB8-87C6-7A8928ACBABE}"/>
              </a:ext>
            </a:extLst>
          </p:cNvPr>
          <p:cNvSpPr txBox="1"/>
          <p:nvPr/>
        </p:nvSpPr>
        <p:spPr>
          <a:xfrm>
            <a:off x="5820278" y="2170668"/>
            <a:ext cx="1338828" cy="369332"/>
          </a:xfrm>
          <a:prstGeom prst="rect">
            <a:avLst/>
          </a:prstGeom>
          <a:noFill/>
        </p:spPr>
        <p:txBody>
          <a:bodyPr wrap="none" rtlCol="0">
            <a:spAutoFit/>
          </a:bodyPr>
          <a:lstStyle/>
          <a:p>
            <a:r>
              <a:rPr kumimoji="1" lang="ja-JP" altLang="en-US" dirty="0"/>
              <a:t>英国の場合</a:t>
            </a:r>
          </a:p>
        </p:txBody>
      </p:sp>
      <p:sp>
        <p:nvSpPr>
          <p:cNvPr id="7" name="テキスト ボックス 6">
            <a:extLst>
              <a:ext uri="{FF2B5EF4-FFF2-40B4-BE49-F238E27FC236}">
                <a16:creationId xmlns:a16="http://schemas.microsoft.com/office/drawing/2014/main" id="{6C0583F1-BAAE-4416-867C-0014E655ECC1}"/>
              </a:ext>
            </a:extLst>
          </p:cNvPr>
          <p:cNvSpPr txBox="1"/>
          <p:nvPr/>
        </p:nvSpPr>
        <p:spPr>
          <a:xfrm>
            <a:off x="5820278" y="4461339"/>
            <a:ext cx="1666240" cy="369332"/>
          </a:xfrm>
          <a:prstGeom prst="rect">
            <a:avLst/>
          </a:prstGeom>
          <a:noFill/>
        </p:spPr>
        <p:txBody>
          <a:bodyPr wrap="square" rtlCol="0">
            <a:spAutoFit/>
          </a:bodyPr>
          <a:lstStyle/>
          <a:p>
            <a:r>
              <a:rPr kumimoji="1" lang="ja-JP" altLang="en-US" dirty="0"/>
              <a:t>米国の場合</a:t>
            </a:r>
          </a:p>
        </p:txBody>
      </p:sp>
    </p:spTree>
    <p:extLst>
      <p:ext uri="{BB962C8B-B14F-4D97-AF65-F5344CB8AC3E}">
        <p14:creationId xmlns:p14="http://schemas.microsoft.com/office/powerpoint/2010/main" val="4251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9D3255-7723-46AE-BD26-42E21F9D1EC1}"/>
              </a:ext>
            </a:extLst>
          </p:cNvPr>
          <p:cNvSpPr>
            <a:spLocks noGrp="1"/>
          </p:cNvSpPr>
          <p:nvPr>
            <p:ph type="title"/>
          </p:nvPr>
        </p:nvSpPr>
        <p:spPr/>
        <p:txBody>
          <a:bodyPr/>
          <a:lstStyle/>
          <a:p>
            <a:r>
              <a:rPr kumimoji="1" lang="ja-JP" altLang="en-US" dirty="0"/>
              <a:t>研究動機</a:t>
            </a:r>
          </a:p>
        </p:txBody>
      </p:sp>
      <p:sp>
        <p:nvSpPr>
          <p:cNvPr id="3" name="コンテンツ プレースホルダー 2">
            <a:extLst>
              <a:ext uri="{FF2B5EF4-FFF2-40B4-BE49-F238E27FC236}">
                <a16:creationId xmlns:a16="http://schemas.microsoft.com/office/drawing/2014/main" id="{95D64D91-1688-4F1D-8351-8C62CE782435}"/>
              </a:ext>
            </a:extLst>
          </p:cNvPr>
          <p:cNvSpPr>
            <a:spLocks noGrp="1"/>
          </p:cNvSpPr>
          <p:nvPr>
            <p:ph idx="1"/>
          </p:nvPr>
        </p:nvSpPr>
        <p:spPr>
          <a:xfrm>
            <a:off x="818712" y="2222287"/>
            <a:ext cx="10554574" cy="4188525"/>
          </a:xfrm>
        </p:spPr>
        <p:txBody>
          <a:bodyPr>
            <a:normAutofit/>
          </a:bodyPr>
          <a:lstStyle/>
          <a:p>
            <a:pPr marL="0" indent="0">
              <a:buNone/>
            </a:pPr>
            <a:r>
              <a:rPr kumimoji="1" lang="ja-JP" altLang="en-US" sz="2000" dirty="0"/>
              <a:t>（</a:t>
            </a:r>
            <a:r>
              <a:rPr kumimoji="1" lang="en-US" altLang="ja-JP" sz="2000" dirty="0"/>
              <a:t>1</a:t>
            </a:r>
            <a:r>
              <a:rPr kumimoji="1" lang="ja-JP" altLang="en-US" sz="2000" dirty="0"/>
              <a:t>）</a:t>
            </a:r>
            <a:endParaRPr kumimoji="1" lang="en-US" altLang="ja-JP" sz="2000" dirty="0"/>
          </a:p>
          <a:p>
            <a:r>
              <a:rPr kumimoji="1" lang="ja-JP" altLang="en-US" sz="2000" dirty="0"/>
              <a:t>日本人に資産運用の文化が根付かない原因は、金融教育の不足にある</a:t>
            </a:r>
            <a:endParaRPr kumimoji="1" lang="en-US" altLang="ja-JP" sz="2000" dirty="0"/>
          </a:p>
          <a:p>
            <a:r>
              <a:rPr kumimoji="1" lang="ja-JP" altLang="en-US" sz="2000" dirty="0"/>
              <a:t>投資家の誤った認識が、投資に対するマイナスイメージを増大させているのではないか</a:t>
            </a:r>
            <a:endParaRPr kumimoji="1" lang="en-US" altLang="ja-JP" sz="2000" dirty="0"/>
          </a:p>
          <a:p>
            <a:pPr marL="0" indent="0">
              <a:buNone/>
            </a:pPr>
            <a:r>
              <a:rPr kumimoji="1" lang="ja-JP" altLang="en-US" sz="2000" dirty="0"/>
              <a:t>（</a:t>
            </a:r>
            <a:r>
              <a:rPr kumimoji="1" lang="en-US" altLang="ja-JP" sz="2000" dirty="0"/>
              <a:t>2</a:t>
            </a:r>
            <a:r>
              <a:rPr kumimoji="1" lang="ja-JP" altLang="en-US" sz="2000" dirty="0"/>
              <a:t>）</a:t>
            </a:r>
            <a:endParaRPr kumimoji="1" lang="en-US" altLang="ja-JP" sz="2000" dirty="0"/>
          </a:p>
          <a:p>
            <a:r>
              <a:rPr kumimoji="1" lang="ja-JP" altLang="en-US" sz="2000" dirty="0"/>
              <a:t>運用や過去のデータに関する基礎的な知識を研究の過程で蓄積できる</a:t>
            </a:r>
            <a:endParaRPr kumimoji="1" lang="en-US" altLang="ja-JP" sz="2000" dirty="0"/>
          </a:p>
          <a:p>
            <a:pPr marL="0" indent="0">
              <a:buNone/>
            </a:pPr>
            <a:r>
              <a:rPr kumimoji="1" lang="ja-JP" altLang="en-US" sz="2000" dirty="0"/>
              <a:t>→自分の今後のキャリアを考えたとき、役に立つ場面があると考えた</a:t>
            </a:r>
            <a:endParaRPr kumimoji="1" lang="en-US" altLang="ja-JP" sz="2000" dirty="0"/>
          </a:p>
          <a:p>
            <a:pPr marL="0" indent="0">
              <a:buNone/>
            </a:pPr>
            <a:endParaRPr kumimoji="1" lang="en-US" altLang="ja-JP" sz="2000" dirty="0"/>
          </a:p>
          <a:p>
            <a:pPr marL="0" indent="0">
              <a:buNone/>
            </a:pPr>
            <a:endParaRPr lang="en-US" altLang="ja-JP" sz="2000" dirty="0"/>
          </a:p>
        </p:txBody>
      </p:sp>
    </p:spTree>
    <p:extLst>
      <p:ext uri="{BB962C8B-B14F-4D97-AF65-F5344CB8AC3E}">
        <p14:creationId xmlns:p14="http://schemas.microsoft.com/office/powerpoint/2010/main" val="327908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EFEB07-C65C-44B6-A71C-572FDC0451A9}"/>
              </a:ext>
            </a:extLst>
          </p:cNvPr>
          <p:cNvSpPr>
            <a:spLocks noGrp="1"/>
          </p:cNvSpPr>
          <p:nvPr>
            <p:ph type="title"/>
          </p:nvPr>
        </p:nvSpPr>
        <p:spPr/>
        <p:txBody>
          <a:bodyPr/>
          <a:lstStyle/>
          <a:p>
            <a:r>
              <a:rPr kumimoji="1" lang="ja-JP" altLang="en-US" dirty="0"/>
              <a:t>分析の流れ</a:t>
            </a:r>
          </a:p>
        </p:txBody>
      </p:sp>
      <p:sp>
        <p:nvSpPr>
          <p:cNvPr id="3" name="コンテンツ プレースホルダー 2">
            <a:extLst>
              <a:ext uri="{FF2B5EF4-FFF2-40B4-BE49-F238E27FC236}">
                <a16:creationId xmlns:a16="http://schemas.microsoft.com/office/drawing/2014/main" id="{80C3F039-90C1-4B75-985C-7AD620F5F936}"/>
              </a:ext>
            </a:extLst>
          </p:cNvPr>
          <p:cNvSpPr>
            <a:spLocks noGrp="1"/>
          </p:cNvSpPr>
          <p:nvPr>
            <p:ph idx="1"/>
          </p:nvPr>
        </p:nvSpPr>
        <p:spPr/>
        <p:txBody>
          <a:bodyPr/>
          <a:lstStyle/>
          <a:p>
            <a:pPr marL="0" indent="0">
              <a:buNone/>
            </a:pPr>
            <a:r>
              <a:rPr kumimoji="1" lang="ja-JP" altLang="en-US" dirty="0"/>
              <a:t>・今回は、投資における代表的なバイアスである「</a:t>
            </a:r>
            <a:r>
              <a:rPr kumimoji="1" lang="ja-JP" altLang="en-US" dirty="0">
                <a:highlight>
                  <a:srgbClr val="800080"/>
                </a:highlight>
              </a:rPr>
              <a:t>横並び行動</a:t>
            </a:r>
            <a:r>
              <a:rPr kumimoji="1" lang="ja-JP" altLang="en-US" dirty="0"/>
              <a:t>」に着目した分析を行う。</a:t>
            </a:r>
            <a:endParaRPr kumimoji="1" lang="en-US" altLang="ja-JP" dirty="0"/>
          </a:p>
          <a:p>
            <a:pPr marL="0" indent="0">
              <a:buNone/>
            </a:pPr>
            <a:r>
              <a:rPr kumimoji="1" lang="ja-JP" altLang="en-US" dirty="0"/>
              <a:t>①過去</a:t>
            </a:r>
            <a:r>
              <a:rPr kumimoji="1" lang="en-US" altLang="ja-JP" dirty="0"/>
              <a:t>20</a:t>
            </a:r>
            <a:r>
              <a:rPr kumimoji="1" lang="ja-JP" altLang="en-US" dirty="0"/>
              <a:t>年のデータを使用し、収益率の変動に関するヒストリカル・シミュレーションを行う。</a:t>
            </a:r>
            <a:endParaRPr kumimoji="1" lang="en-US" altLang="ja-JP" dirty="0"/>
          </a:p>
          <a:p>
            <a:pPr marL="0" indent="0">
              <a:buNone/>
            </a:pPr>
            <a:r>
              <a:rPr kumimoji="1" lang="ja-JP" altLang="en-US" dirty="0"/>
              <a:t>②分析結果から、設定したリスク許容度内における最も投資効率の良いポートフォリオを検討し、どのような結果になるかを検討する。</a:t>
            </a:r>
          </a:p>
        </p:txBody>
      </p:sp>
    </p:spTree>
    <p:extLst>
      <p:ext uri="{BB962C8B-B14F-4D97-AF65-F5344CB8AC3E}">
        <p14:creationId xmlns:p14="http://schemas.microsoft.com/office/powerpoint/2010/main" val="2376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BBA0C0-9C74-43B2-AC0E-B53EBE479B48}"/>
              </a:ext>
            </a:extLst>
          </p:cNvPr>
          <p:cNvSpPr>
            <a:spLocks noGrp="1"/>
          </p:cNvSpPr>
          <p:nvPr>
            <p:ph type="title"/>
          </p:nvPr>
        </p:nvSpPr>
        <p:spPr/>
        <p:txBody>
          <a:bodyPr/>
          <a:lstStyle/>
          <a:p>
            <a:r>
              <a:rPr kumimoji="1" lang="ja-JP" altLang="en-US" dirty="0"/>
              <a:t>着目するバイアスについて</a:t>
            </a:r>
          </a:p>
        </p:txBody>
      </p:sp>
      <p:sp>
        <p:nvSpPr>
          <p:cNvPr id="3" name="コンテンツ プレースホルダー 2">
            <a:extLst>
              <a:ext uri="{FF2B5EF4-FFF2-40B4-BE49-F238E27FC236}">
                <a16:creationId xmlns:a16="http://schemas.microsoft.com/office/drawing/2014/main" id="{DC2C81DE-3807-4E69-A416-503E63E201DF}"/>
              </a:ext>
            </a:extLst>
          </p:cNvPr>
          <p:cNvSpPr>
            <a:spLocks noGrp="1"/>
          </p:cNvSpPr>
          <p:nvPr>
            <p:ph idx="1"/>
          </p:nvPr>
        </p:nvSpPr>
        <p:spPr/>
        <p:txBody>
          <a:bodyPr/>
          <a:lstStyle/>
          <a:p>
            <a:r>
              <a:rPr kumimoji="1" lang="ja-JP" altLang="en-US" sz="2400" dirty="0"/>
              <a:t>横並び行動バイアス</a:t>
            </a:r>
            <a:endParaRPr kumimoji="1" lang="en-US" altLang="ja-JP" sz="2400" dirty="0"/>
          </a:p>
          <a:p>
            <a:pPr marL="0" indent="0">
              <a:buNone/>
            </a:pPr>
            <a:r>
              <a:rPr kumimoji="1" lang="ja-JP" altLang="en-US" dirty="0"/>
              <a:t>類似する商品が複数あるとき、自分が「良い」と思ったものよりも、</a:t>
            </a:r>
            <a:endParaRPr kumimoji="1" lang="en-US" altLang="ja-JP" dirty="0"/>
          </a:p>
          <a:p>
            <a:pPr marL="0" indent="0">
              <a:buNone/>
            </a:pPr>
            <a:r>
              <a:rPr kumimoji="1" lang="ja-JP" altLang="en-US" dirty="0"/>
              <a:t>「これが一番売れています」と勧められたものを買うことが多い</a:t>
            </a:r>
            <a:endParaRPr kumimoji="1" lang="en-US" altLang="ja-JP" dirty="0"/>
          </a:p>
          <a:p>
            <a:pPr marL="0" indent="0">
              <a:buNone/>
            </a:pPr>
            <a:r>
              <a:rPr kumimoji="1" lang="ja-JP" altLang="en-US" dirty="0"/>
              <a:t>→今回は、市場において取引額の多いランキングである「売買代金順位表（月間）」を参照し、</a:t>
            </a:r>
            <a:endParaRPr kumimoji="1" lang="en-US" altLang="ja-JP" dirty="0"/>
          </a:p>
          <a:p>
            <a:pPr marL="0" indent="0">
              <a:buNone/>
            </a:pPr>
            <a:r>
              <a:rPr kumimoji="1" lang="ja-JP" altLang="en-US" dirty="0"/>
              <a:t>上位</a:t>
            </a:r>
            <a:r>
              <a:rPr kumimoji="1" lang="en-US" altLang="ja-JP" dirty="0"/>
              <a:t>3</a:t>
            </a:r>
            <a:r>
              <a:rPr kumimoji="1" lang="ja-JP" altLang="en-US" dirty="0"/>
              <a:t>銘柄について「店頭で進められる可能性の高い銘柄」と仮定し、パフォーマンスの分析を行う。</a:t>
            </a:r>
          </a:p>
          <a:p>
            <a:pPr marL="0" indent="0">
              <a:buNone/>
            </a:pPr>
            <a:endParaRPr kumimoji="1" lang="ja-JP" altLang="en-US" dirty="0"/>
          </a:p>
        </p:txBody>
      </p:sp>
    </p:spTree>
    <p:extLst>
      <p:ext uri="{BB962C8B-B14F-4D97-AF65-F5344CB8AC3E}">
        <p14:creationId xmlns:p14="http://schemas.microsoft.com/office/powerpoint/2010/main" val="1465297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ォータブル">
  <a:themeElements>
    <a:clrScheme name="クォータブル">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クォータブル">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クォータブル">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1092</TotalTime>
  <Words>5573</Words>
  <Application>Microsoft Office PowerPoint</Application>
  <PresentationFormat>ワイド画面</PresentationFormat>
  <Paragraphs>1024</Paragraphs>
  <Slides>45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45</vt:i4>
      </vt:variant>
    </vt:vector>
  </HeadingPairs>
  <TitlesOfParts>
    <vt:vector size="52" baseType="lpstr">
      <vt:lpstr>BIZ UDゴシック</vt:lpstr>
      <vt:lpstr>游ゴシック</vt:lpstr>
      <vt:lpstr>Arial</vt:lpstr>
      <vt:lpstr>Cambria Math</vt:lpstr>
      <vt:lpstr>Century Gothic</vt:lpstr>
      <vt:lpstr>Wingdings 2</vt:lpstr>
      <vt:lpstr>クォータブル</vt:lpstr>
      <vt:lpstr>卒業論文最終報告</vt:lpstr>
      <vt:lpstr>研究の背景</vt:lpstr>
      <vt:lpstr>日本人は証券投資に対して消極的</vt:lpstr>
      <vt:lpstr>証券投資のマイナスイメージの原因</vt:lpstr>
      <vt:lpstr>金融教育の現状：日本</vt:lpstr>
      <vt:lpstr>金融教育の現状：米欧</vt:lpstr>
      <vt:lpstr>研究動機</vt:lpstr>
      <vt:lpstr>分析の流れ</vt:lpstr>
      <vt:lpstr>着目するバイアスについて</vt:lpstr>
      <vt:lpstr>仮説</vt:lpstr>
      <vt:lpstr>本研究で使用するデータ</vt:lpstr>
      <vt:lpstr>各指数、数値の説明①</vt:lpstr>
      <vt:lpstr>各指数、数値の説明②</vt:lpstr>
      <vt:lpstr>各指数、数値の説明③</vt:lpstr>
      <vt:lpstr>各指数、数値の説明④</vt:lpstr>
      <vt:lpstr>各指数、数値の説明⑤</vt:lpstr>
      <vt:lpstr>各指数、数値の説明⑥</vt:lpstr>
      <vt:lpstr>過去のデータ分析</vt:lpstr>
      <vt:lpstr>外れ値とは</vt:lpstr>
      <vt:lpstr>ポートフォリオの計算手順</vt:lpstr>
      <vt:lpstr>ポートフォリオの計算手順</vt:lpstr>
      <vt:lpstr>表の読み方</vt:lpstr>
      <vt:lpstr>検証:リスク許容度ごとの最適ポートフォリオ</vt:lpstr>
      <vt:lpstr>①許容できるリスクが最大20％の場合</vt:lpstr>
      <vt:lpstr>②許容できるリスクが最大25％の場合</vt:lpstr>
      <vt:lpstr>③許容できるリスクが最大30％の場合</vt:lpstr>
      <vt:lpstr>④リスク上限が無い場合</vt:lpstr>
      <vt:lpstr>考察</vt:lpstr>
      <vt:lpstr>結論①</vt:lpstr>
      <vt:lpstr>追加分析</vt:lpstr>
      <vt:lpstr>直近10年におけるデータ</vt:lpstr>
      <vt:lpstr>①リスク許容度：20％の場合</vt:lpstr>
      <vt:lpstr>②リスク許容度：25％の場合</vt:lpstr>
      <vt:lpstr>③リスク許容度：30％の場合</vt:lpstr>
      <vt:lpstr>④リスク許容度の上限が無い場合</vt:lpstr>
      <vt:lpstr>直近5年におけるデータ</vt:lpstr>
      <vt:lpstr>①リスク許容度：20％の場合</vt:lpstr>
      <vt:lpstr>①リスク許容度：25％の場合</vt:lpstr>
      <vt:lpstr>①リスク許容度：30％の場合</vt:lpstr>
      <vt:lpstr>直近10年、5年のデータについて考察</vt:lpstr>
      <vt:lpstr>参考：経済動向が大きく変化した場合①</vt:lpstr>
      <vt:lpstr>参考：経済動向が大きく変化した場合②</vt:lpstr>
      <vt:lpstr>参考情報についての考察</vt:lpstr>
      <vt:lpstr>最終的な結論</vt:lpstr>
      <vt:lpstr>参考資料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卒業論文最終報告</dc:title>
  <dc:creator>礒谷　慎一</dc:creator>
  <cp:lastModifiedBy>山嵜 輝</cp:lastModifiedBy>
  <cp:revision>17</cp:revision>
  <dcterms:created xsi:type="dcterms:W3CDTF">2021-01-09T08:57:07Z</dcterms:created>
  <dcterms:modified xsi:type="dcterms:W3CDTF">2021-01-30T06:30:44Z</dcterms:modified>
</cp:coreProperties>
</file>